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303" r:id="rId3"/>
    <p:sldId id="3380" r:id="rId4"/>
    <p:sldId id="4152" r:id="rId5"/>
    <p:sldId id="4154" r:id="rId6"/>
    <p:sldId id="4157" r:id="rId7"/>
    <p:sldId id="4153" r:id="rId8"/>
    <p:sldId id="4171" r:id="rId9"/>
    <p:sldId id="4172" r:id="rId10"/>
    <p:sldId id="4109" r:id="rId11"/>
    <p:sldId id="4107" r:id="rId12"/>
    <p:sldId id="4166" r:id="rId13"/>
    <p:sldId id="4091" r:id="rId14"/>
    <p:sldId id="4165" r:id="rId15"/>
    <p:sldId id="4164" r:id="rId16"/>
    <p:sldId id="277" r:id="rId17"/>
    <p:sldId id="4173" r:id="rId18"/>
    <p:sldId id="4174" r:id="rId19"/>
    <p:sldId id="4168" r:id="rId20"/>
    <p:sldId id="4175" r:id="rId21"/>
    <p:sldId id="4167" r:id="rId22"/>
    <p:sldId id="294" r:id="rId23"/>
    <p:sldId id="296" r:id="rId24"/>
    <p:sldId id="4158" r:id="rId25"/>
    <p:sldId id="297" r:id="rId26"/>
    <p:sldId id="298" r:id="rId27"/>
    <p:sldId id="299" r:id="rId28"/>
    <p:sldId id="300" r:id="rId29"/>
    <p:sldId id="301" r:id="rId30"/>
    <p:sldId id="302" r:id="rId31"/>
    <p:sldId id="4118" r:id="rId32"/>
    <p:sldId id="295" r:id="rId33"/>
    <p:sldId id="4120" r:id="rId34"/>
    <p:sldId id="4114" r:id="rId35"/>
    <p:sldId id="4177" r:id="rId36"/>
    <p:sldId id="4176" r:id="rId37"/>
    <p:sldId id="4179" r:id="rId38"/>
    <p:sldId id="4181" r:id="rId39"/>
    <p:sldId id="4182" r:id="rId40"/>
    <p:sldId id="4180" r:id="rId41"/>
    <p:sldId id="4183" r:id="rId42"/>
    <p:sldId id="4184" r:id="rId43"/>
    <p:sldId id="4169" r:id="rId44"/>
    <p:sldId id="306" r:id="rId45"/>
    <p:sldId id="4121" r:id="rId46"/>
    <p:sldId id="4126" r:id="rId47"/>
    <p:sldId id="4123" r:id="rId48"/>
    <p:sldId id="4124" r:id="rId49"/>
    <p:sldId id="4125" r:id="rId50"/>
    <p:sldId id="4127" r:id="rId51"/>
    <p:sldId id="4128" r:id="rId52"/>
    <p:sldId id="4131" r:id="rId53"/>
    <p:sldId id="4190" r:id="rId54"/>
    <p:sldId id="4191" r:id="rId55"/>
    <p:sldId id="4132" r:id="rId56"/>
    <p:sldId id="4139" r:id="rId57"/>
    <p:sldId id="4140" r:id="rId58"/>
    <p:sldId id="4192" r:id="rId59"/>
    <p:sldId id="4185" r:id="rId60"/>
    <p:sldId id="4170" r:id="rId61"/>
    <p:sldId id="4141" r:id="rId62"/>
    <p:sldId id="4142" r:id="rId63"/>
    <p:sldId id="4193" r:id="rId64"/>
    <p:sldId id="4143" r:id="rId65"/>
    <p:sldId id="4148" r:id="rId66"/>
    <p:sldId id="4186" r:id="rId67"/>
    <p:sldId id="3324" r:id="rId68"/>
    <p:sldId id="4189" r:id="rId69"/>
    <p:sldId id="4188" r:id="rId70"/>
    <p:sldId id="4187" r:id="rId71"/>
    <p:sldId id="4162" r:id="rId72"/>
    <p:sldId id="4110" r:id="rId73"/>
    <p:sldId id="4108" r:id="rId74"/>
    <p:sldId id="4151" r:id="rId75"/>
    <p:sldId id="287" r:id="rId76"/>
    <p:sldId id="4129" r:id="rId77"/>
    <p:sldId id="4134" r:id="rId78"/>
    <p:sldId id="4144" r:id="rId79"/>
    <p:sldId id="4145" r:id="rId80"/>
    <p:sldId id="4146" r:id="rId81"/>
    <p:sldId id="4147" r:id="rId82"/>
    <p:sldId id="283" r:id="rId83"/>
    <p:sldId id="279" r:id="rId84"/>
    <p:sldId id="280" r:id="rId85"/>
    <p:sldId id="281" r:id="rId86"/>
    <p:sldId id="289" r:id="rId87"/>
    <p:sldId id="4117" r:id="rId88"/>
    <p:sldId id="304" r:id="rId89"/>
    <p:sldId id="4115" r:id="rId90"/>
    <p:sldId id="290" r:id="rId91"/>
    <p:sldId id="291" r:id="rId92"/>
    <p:sldId id="285" r:id="rId93"/>
    <p:sldId id="3992" r:id="rId94"/>
    <p:sldId id="258" r:id="rId95"/>
    <p:sldId id="3318" r:id="rId96"/>
    <p:sldId id="4119"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EE2E"/>
    <a:srgbClr val="FF0000"/>
    <a:srgbClr val="E02828"/>
    <a:srgbClr val="05CB34"/>
    <a:srgbClr val="FF7C80"/>
    <a:srgbClr val="04A42A"/>
    <a:srgbClr val="DAE3F3"/>
    <a:srgbClr val="E2ECE7"/>
    <a:srgbClr val="98244D"/>
    <a:srgbClr val="079D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2143" autoAdjust="0"/>
    <p:restoredTop sz="96187" autoAdjust="0"/>
  </p:normalViewPr>
  <p:slideViewPr>
    <p:cSldViewPr snapToGrid="0">
      <p:cViewPr varScale="1">
        <p:scale>
          <a:sx n="103" d="100"/>
          <a:sy n="103" d="100"/>
        </p:scale>
        <p:origin x="114" y="360"/>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034-BC49-8D76-B1D2A2A70D1C}"/>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2034-BC49-8D76-B1D2A2A70D1C}"/>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2034-BC49-8D76-B1D2A2A70D1C}"/>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2034-BC49-8D76-B1D2A2A70D1C}"/>
              </c:ext>
            </c:extLst>
          </c:dPt>
          <c:dPt>
            <c:idx val="4"/>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09-2034-BC49-8D76-B1D2A2A70D1C}"/>
              </c:ext>
            </c:extLst>
          </c:dPt>
          <c:dPt>
            <c:idx val="5"/>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0B-2034-BC49-8D76-B1D2A2A70D1C}"/>
              </c:ext>
            </c:extLst>
          </c:dPt>
          <c:dLbls>
            <c:dLbl>
              <c:idx val="0"/>
              <c:tx>
                <c:rich>
                  <a:bodyPr/>
                  <a:lstStyle/>
                  <a:p>
                    <a:fld id="{1EF3BFF0-6F09-4C40-ADDC-BF9B1D14BF88}" type="PERCENTAGE">
                      <a:rPr lang="en-US" baseline="0" smtClean="0"/>
                      <a:pPr/>
                      <a:t>[PERCENTAGE]</a:t>
                    </a:fld>
                    <a:endParaRPr lang="en-US"/>
                  </a:p>
                </c:rich>
              </c:tx>
              <c:dLblPos val="outEnd"/>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034-BC49-8D76-B1D2A2A70D1C}"/>
                </c:ext>
              </c:extLst>
            </c:dLbl>
            <c:dLbl>
              <c:idx val="1"/>
              <c:tx>
                <c:rich>
                  <a:bodyPr/>
                  <a:lstStyle/>
                  <a:p>
                    <a:fld id="{4A92D9B1-19D4-4012-837D-7B1F390B7BD6}" type="PERCENTAGE">
                      <a:rPr lang="en-US" baseline="0" smtClean="0"/>
                      <a:pPr/>
                      <a:t>[PERCENTAGE]</a:t>
                    </a:fld>
                    <a:endParaRPr lang="en-US"/>
                  </a:p>
                </c:rich>
              </c:tx>
              <c:dLblPos val="outEnd"/>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2034-BC49-8D76-B1D2A2A70D1C}"/>
                </c:ext>
              </c:extLst>
            </c:dLbl>
            <c:dLbl>
              <c:idx val="2"/>
              <c:tx>
                <c:rich>
                  <a:bodyPr/>
                  <a:lstStyle/>
                  <a:p>
                    <a:fld id="{BE745593-887D-4A7A-A7BB-2AA146F3D861}" type="PERCENTAGE">
                      <a:rPr lang="en-US" baseline="0" smtClean="0"/>
                      <a:pPr/>
                      <a:t>[PERCENTAGE]</a:t>
                    </a:fld>
                    <a:endParaRPr lang="en-US"/>
                  </a:p>
                </c:rich>
              </c:tx>
              <c:dLblPos val="outEnd"/>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034-BC49-8D76-B1D2A2A70D1C}"/>
                </c:ext>
              </c:extLst>
            </c:dLbl>
            <c:dLbl>
              <c:idx val="3"/>
              <c:tx>
                <c:rich>
                  <a:bodyPr/>
                  <a:lstStyle/>
                  <a:p>
                    <a:fld id="{4E51EE90-D269-4F0F-8949-EDAE491DEFF9}" type="PERCENTAGE">
                      <a:rPr lang="en-US" baseline="0" smtClean="0"/>
                      <a:pPr/>
                      <a:t>[PERCENTAGE]</a:t>
                    </a:fld>
                    <a:endParaRPr lang="en-US"/>
                  </a:p>
                </c:rich>
              </c:tx>
              <c:dLblPos val="outEnd"/>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2034-BC49-8D76-B1D2A2A70D1C}"/>
                </c:ext>
              </c:extLst>
            </c:dLbl>
            <c:dLbl>
              <c:idx val="4"/>
              <c:tx>
                <c:rich>
                  <a:bodyPr/>
                  <a:lstStyle/>
                  <a:p>
                    <a:fld id="{8C538268-DBEE-450D-9A24-A532CB9BEA67}" type="PERCENTAGE">
                      <a:rPr lang="en-US" baseline="0" smtClean="0"/>
                      <a:pPr/>
                      <a:t>[PERCENTAGE]</a:t>
                    </a:fld>
                    <a:endParaRPr lang="en-US"/>
                  </a:p>
                </c:rich>
              </c:tx>
              <c:dLblPos val="outEnd"/>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2034-BC49-8D76-B1D2A2A70D1C}"/>
                </c:ext>
              </c:extLst>
            </c:dLbl>
            <c:dLbl>
              <c:idx val="5"/>
              <c:tx>
                <c:rich>
                  <a:bodyPr/>
                  <a:lstStyle/>
                  <a:p>
                    <a:fld id="{E60EFAE6-16A8-4053-A6A0-4C3F0FEC31E1}" type="PERCENTAGE">
                      <a:rPr lang="en-US" baseline="0" smtClean="0"/>
                      <a:pPr/>
                      <a:t>[PERCENTAGE]</a:t>
                    </a:fld>
                    <a:endParaRPr lang="en-US"/>
                  </a:p>
                </c:rich>
              </c:tx>
              <c:dLblPos val="outEnd"/>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2034-BC49-8D76-B1D2A2A70D1C}"/>
                </c:ext>
              </c:extLst>
            </c:dLbl>
            <c:spPr>
              <a:noFill/>
              <a:ln>
                <a:noFill/>
              </a:ln>
              <a:effectLst/>
            </c:spPr>
            <c:txPr>
              <a:bodyPr rot="0" spcFirstLastPara="1" vertOverflow="ellipsis" vert="horz" wrap="square" anchor="ctr" anchorCtr="1"/>
              <a:lstStyle/>
              <a:p>
                <a:pPr>
                  <a:defRPr sz="2200" b="1" i="0" u="none" strike="noStrike" kern="1200" baseline="0">
                    <a:solidFill>
                      <a:schemeClr val="tx2"/>
                    </a:solidFill>
                    <a:latin typeface="Poppins SemiBold" pitchFamily="2" charset="77"/>
                    <a:ea typeface="+mn-ea"/>
                    <a:cs typeface="Poppins SemiBold" pitchFamily="2" charset="77"/>
                  </a:defRPr>
                </a:pPr>
                <a:endParaRPr lang="en-US"/>
              </a:p>
            </c:txPr>
            <c:dLblPos val="out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Writing New Code</c:v>
                </c:pt>
                <c:pt idx="1">
                  <c:v>Meeting</c:v>
                </c:pt>
                <c:pt idx="2">
                  <c:v>Code Maintenance</c:v>
                </c:pt>
                <c:pt idx="3">
                  <c:v>Testing</c:v>
                </c:pt>
                <c:pt idx="4">
                  <c:v>Security</c:v>
                </c:pt>
                <c:pt idx="5">
                  <c:v>Others</c:v>
                </c:pt>
              </c:strCache>
            </c:strRef>
          </c:cat>
          <c:val>
            <c:numRef>
              <c:f>Sheet1!$B$2:$B$7</c:f>
              <c:numCache>
                <c:formatCode>General</c:formatCode>
                <c:ptCount val="6"/>
                <c:pt idx="0">
                  <c:v>32</c:v>
                </c:pt>
                <c:pt idx="1">
                  <c:v>23</c:v>
                </c:pt>
                <c:pt idx="2">
                  <c:v>19</c:v>
                </c:pt>
                <c:pt idx="3">
                  <c:v>12</c:v>
                </c:pt>
                <c:pt idx="4">
                  <c:v>4</c:v>
                </c:pt>
                <c:pt idx="5">
                  <c:v>10</c:v>
                </c:pt>
              </c:numCache>
            </c:numRef>
          </c:val>
          <c:extLst>
            <c:ext xmlns:c16="http://schemas.microsoft.com/office/drawing/2014/chart" uri="{C3380CC4-5D6E-409C-BE32-E72D297353CC}">
              <c16:uniqueId val="{00000000-0F62-C546-9E95-935229363D8E}"/>
            </c:ext>
          </c:extLst>
        </c:ser>
        <c:dLbls>
          <c:dLblPos val="outEnd"/>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200" b="1" i="0">
          <a:solidFill>
            <a:schemeClr val="tx2"/>
          </a:solidFill>
          <a:latin typeface="Poppins SemiBold" pitchFamily="2" charset="77"/>
          <a:cs typeface="Poppins SemiBold" pitchFamily="2" charset="77"/>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3d2" qsCatId="3D"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3d2" qsCatId="3D"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1">
            <a:lumMod val="8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a:ln>
          <a:solidFill>
            <a:schemeClr val="bg1">
              <a:lumMod val="85000"/>
            </a:schemeClr>
          </a:solidFill>
        </a:ln>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1">
            <a:lumMod val="8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a:ln>
          <a:solidFill>
            <a:schemeClr val="bg1">
              <a:lumMod val="85000"/>
            </a:schemeClr>
          </a:solidFill>
        </a:ln>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1">
            <a:lumMod val="8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ln>
          <a:solidFill>
            <a:schemeClr val="bg1">
              <a:lumMod val="85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3d2" qsCatId="3D"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1">
            <a:lumMod val="8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a:ln>
          <a:solidFill>
            <a:schemeClr val="bg1">
              <a:lumMod val="85000"/>
            </a:schemeClr>
          </a:solidFill>
        </a:ln>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1">
            <a:lumMod val="8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a:ln>
          <a:solidFill>
            <a:schemeClr val="bg1">
              <a:lumMod val="85000"/>
            </a:schemeClr>
          </a:solidFill>
        </a:ln>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1">
            <a:lumMod val="8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ln>
          <a:solidFill>
            <a:schemeClr val="bg1">
              <a:lumMod val="85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4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2400" dirty="0">
              <a:latin typeface="Poppins" panose="00000500000000000000" pitchFamily="2" charset="0"/>
              <a:cs typeface="Poppins" panose="00000500000000000000" pitchFamily="2" charset="0"/>
            </a:rPr>
            <a:t>Precision</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2C379B3E-59B9-42E9-BAB9-4C3D12304F2D}">
      <dgm:prSet phldrT="[Text]" custT="1"/>
      <dgm:spPr/>
      <dgm:t>
        <a:bodyPr anchor="ctr"/>
        <a:lstStyle/>
        <a:p>
          <a:r>
            <a:rPr lang="en-US" sz="2400" dirty="0">
              <a:latin typeface="Poppins" panose="00000500000000000000" pitchFamily="2" charset="0"/>
              <a:cs typeface="Poppins" panose="00000500000000000000" pitchFamily="2" charset="0"/>
            </a:rPr>
            <a:t>Guarantee</a:t>
          </a:r>
        </a:p>
      </dgm:t>
    </dgm:pt>
    <dgm:pt modelId="{17029D2A-B554-484D-9867-D91469784634}" type="par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769DD751-5BDA-451B-AC19-BEA41D80BD87}" type="sib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4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2400" dirty="0">
              <a:latin typeface="Poppins" panose="00000500000000000000" pitchFamily="2" charset="0"/>
              <a:cs typeface="Poppins" panose="00000500000000000000" pitchFamily="2" charset="0"/>
            </a:rPr>
            <a:t>Model design overhead</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B499C44A-3CA5-413A-9DBE-12D3BCA953BB}">
      <dgm:prSet phldrT="[Text]" custT="1"/>
      <dgm:spPr/>
      <dgm:t>
        <a:bodyPr anchor="ctr"/>
        <a:lstStyle/>
        <a:p>
          <a:r>
            <a:rPr lang="en-US" sz="2400" dirty="0">
              <a:latin typeface="Poppins" panose="00000500000000000000" pitchFamily="2" charset="0"/>
              <a:cs typeface="Poppins" panose="00000500000000000000" pitchFamily="2" charset="0"/>
            </a:rPr>
            <a:t>Transferability</a:t>
          </a:r>
        </a:p>
      </dgm:t>
    </dgm:pt>
    <dgm:pt modelId="{8DB24283-81C9-47A2-99AA-4B8E09066BA9}" type="parTrans" cxnId="{E40144B0-71EB-4A1C-927B-782222E16C1E}">
      <dgm:prSet/>
      <dgm:spPr/>
      <dgm:t>
        <a:bodyPr/>
        <a:lstStyle/>
        <a:p>
          <a:endParaRPr lang="en-US"/>
        </a:p>
      </dgm:t>
    </dgm:pt>
    <dgm:pt modelId="{48A02E23-2C7E-4B4D-A4E3-E0006DF76E2E}" type="sibTrans" cxnId="{E40144B0-71EB-4A1C-927B-782222E16C1E}">
      <dgm:prSet/>
      <dgm:spPr/>
      <dgm:t>
        <a:bodyPr/>
        <a:lstStyle/>
        <a:p>
          <a:endParaRPr lang="en-US"/>
        </a:p>
      </dgm:t>
    </dgm:pt>
    <dgm:pt modelId="{B5F10DA8-48AC-4D6C-896D-5962C175DF29}">
      <dgm:prSet phldrT="[Text]" custT="1"/>
      <dgm:spPr/>
      <dgm:t>
        <a:bodyPr anchor="ctr"/>
        <a:lstStyle/>
        <a:p>
          <a:r>
            <a:rPr lang="en-US" sz="2400" dirty="0">
              <a:latin typeface="Poppins" panose="00000500000000000000" pitchFamily="2" charset="0"/>
              <a:cs typeface="Poppins" panose="00000500000000000000" pitchFamily="2" charset="0"/>
            </a:rPr>
            <a:t>Explainable</a:t>
          </a:r>
        </a:p>
      </dgm:t>
    </dgm:pt>
    <dgm:pt modelId="{149CF1AB-50DD-4B25-828B-FAA7FB8B6E50}" type="parTrans" cxnId="{91FBA424-61DD-48E1-BB39-3EE9F518A523}">
      <dgm:prSet/>
      <dgm:spPr/>
      <dgm:t>
        <a:bodyPr/>
        <a:lstStyle/>
        <a:p>
          <a:endParaRPr lang="en-US"/>
        </a:p>
      </dgm:t>
    </dgm:pt>
    <dgm:pt modelId="{0193B1EE-A5C6-47E4-BD4A-546896AEA988}" type="sibTrans" cxnId="{91FBA424-61DD-48E1-BB39-3EE9F518A523}">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23500209-CAD4-40E7-9543-CB22A541ADED}" srcId="{AF005F79-15B3-49A0-9966-107D505C837C}" destId="{3C161A49-9EE2-4F13-BC43-A077F33660CD}" srcOrd="1" destOrd="0" parTransId="{5A0D0F1C-C238-4C6B-8711-911155E74065}" sibTransId="{B951FCBD-83BD-4333-B76F-414CE189B74E}"/>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1FBA424-61DD-48E1-BB39-3EE9F518A523}" srcId="{CCA1857A-77FB-4C9A-A515-EA033B4250BF}" destId="{B5F10DA8-48AC-4D6C-896D-5962C175DF29}" srcOrd="2" destOrd="0" parTransId="{149CF1AB-50DD-4B25-828B-FAA7FB8B6E50}" sibTransId="{0193B1EE-A5C6-47E4-BD4A-546896AEA988}"/>
    <dgm:cxn modelId="{9689E229-43F3-42F0-ACEB-82D58C9DE7E0}" type="presOf" srcId="{31281CED-80C6-44FD-A6E4-8CAE14CD51EB}" destId="{9350626C-994E-40E3-A1EF-8821B99B1C97}" srcOrd="0" destOrd="0" presId="urn:microsoft.com/office/officeart/2005/8/layout/vList6"/>
    <dgm:cxn modelId="{0221A731-9ED5-4273-9A65-DFFB8174031F}" srcId="{CCA1857A-77FB-4C9A-A515-EA033B4250BF}" destId="{2C379B3E-59B9-42E9-BAB9-4C3D12304F2D}" srcOrd="1" destOrd="0" parTransId="{17029D2A-B554-484D-9867-D91469784634}" sibTransId="{769DD751-5BDA-451B-AC19-BEA41D80BD87}"/>
    <dgm:cxn modelId="{FA47B638-5EEB-4638-865E-1AFC9FE4EDAA}" srcId="{AF005F79-15B3-49A0-9966-107D505C837C}" destId="{CCA1857A-77FB-4C9A-A515-EA033B4250BF}" srcOrd="0" destOrd="0" parTransId="{0A7663A8-3655-4BEB-8D2D-964F31C434F7}" sibTransId="{AEEB3EE1-AA03-4505-A253-06ABA7CA4F20}"/>
    <dgm:cxn modelId="{74962647-C44F-40BE-A89C-63740E4C78B0}" type="presOf" srcId="{B499C44A-3CA5-413A-9DBE-12D3BCA953BB}" destId="{A77345A5-FEEF-41F3-8472-75B5C33F9776}" srcOrd="0" destOrd="1" presId="urn:microsoft.com/office/officeart/2005/8/layout/vList6"/>
    <dgm:cxn modelId="{E7210050-7C17-4BB0-B321-2A1523C5CA41}" type="presOf" srcId="{3C161A49-9EE2-4F13-BC43-A077F33660CD}" destId="{A7719355-EDB7-4F35-A1A2-A28D74F51A54}" srcOrd="0" destOrd="0" presId="urn:microsoft.com/office/officeart/2005/8/layout/vList6"/>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E40144B0-71EB-4A1C-927B-782222E16C1E}" srcId="{3C161A49-9EE2-4F13-BC43-A077F33660CD}" destId="{B499C44A-3CA5-413A-9DBE-12D3BCA953BB}" srcOrd="1" destOrd="0" parTransId="{8DB24283-81C9-47A2-99AA-4B8E09066BA9}" sibTransId="{48A02E23-2C7E-4B4D-A4E3-E0006DF76E2E}"/>
    <dgm:cxn modelId="{AE25F9CF-C3F0-44B5-88ED-BDBD84D33C26}" type="presOf" srcId="{B5F10DA8-48AC-4D6C-896D-5962C175DF29}" destId="{9350626C-994E-40E3-A1EF-8821B99B1C97}" srcOrd="0" destOrd="2" presId="urn:microsoft.com/office/officeart/2005/8/layout/vList6"/>
    <dgm:cxn modelId="{FB2462F0-515A-483F-9DDD-A25909B25EFA}" type="presOf" srcId="{2C379B3E-59B9-42E9-BAB9-4C3D12304F2D}" destId="{9350626C-994E-40E3-A1EF-8821B99B1C97}" srcOrd="0" destOrd="1" presId="urn:microsoft.com/office/officeart/2005/8/layout/vList6"/>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3d2" qsCatId="3D"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bg1">
            <a:lumMod val="85000"/>
          </a:schemeClr>
        </a:solidFill>
        <a:ln>
          <a:solidFill>
            <a:schemeClr val="bg1">
              <a:lumMod val="75000"/>
            </a:schemeClr>
          </a:solidFill>
        </a:ln>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a:solidFill>
          <a:schemeClr val="bg1">
            <a:lumMod val="85000"/>
          </a:schemeClr>
        </a:solidFill>
        <a:ln>
          <a:solidFill>
            <a:schemeClr val="bg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a:ln>
          <a:solidFill>
            <a:schemeClr val="accent1">
              <a:lumMod val="75000"/>
            </a:schemeClr>
          </a:solidFill>
        </a:ln>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a:solidFill>
          <a:schemeClr val="accent1">
            <a:lumMod val="75000"/>
          </a:schemeClr>
        </a:solidFill>
        <a:ln>
          <a:solidFill>
            <a:schemeClr val="accent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1">
            <a:lumMod val="8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a:ln>
          <a:solidFill>
            <a:schemeClr val="bg1">
              <a:lumMod val="85000"/>
            </a:schemeClr>
          </a:solidFill>
        </a:ln>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1">
            <a:lumMod val="8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ln>
          <a:solidFill>
            <a:schemeClr val="bg1">
              <a:lumMod val="85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3d2" qsCatId="3D"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bg1">
            <a:lumMod val="85000"/>
          </a:schemeClr>
        </a:solidFill>
        <a:ln>
          <a:solidFill>
            <a:schemeClr val="bg1">
              <a:lumMod val="75000"/>
            </a:schemeClr>
          </a:solidFill>
        </a:ln>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a:solidFill>
          <a:schemeClr val="bg1">
            <a:lumMod val="85000"/>
          </a:schemeClr>
        </a:solidFill>
        <a:ln>
          <a:solidFill>
            <a:schemeClr val="bg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a:ln>
          <a:solidFill>
            <a:schemeClr val="accent1">
              <a:lumMod val="75000"/>
            </a:schemeClr>
          </a:solidFill>
        </a:ln>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a:solidFill>
          <a:schemeClr val="accent1">
            <a:lumMod val="75000"/>
          </a:schemeClr>
        </a:solidFill>
        <a:ln>
          <a:solidFill>
            <a:schemeClr val="accent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a:ln>
          <a:solidFill>
            <a:schemeClr val="accent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1">
            <a:lumMod val="8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ln>
          <a:solidFill>
            <a:schemeClr val="bg1">
              <a:lumMod val="85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3d2" qsCatId="3D"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bg1">
            <a:lumMod val="85000"/>
          </a:schemeClr>
        </a:solidFill>
        <a:ln>
          <a:solidFill>
            <a:schemeClr val="bg1">
              <a:lumMod val="75000"/>
            </a:schemeClr>
          </a:solidFill>
        </a:ln>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a:solidFill>
          <a:schemeClr val="bg1">
            <a:lumMod val="85000"/>
          </a:schemeClr>
        </a:solidFill>
        <a:ln>
          <a:solidFill>
            <a:schemeClr val="bg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a:ln>
          <a:solidFill>
            <a:schemeClr val="accent1">
              <a:lumMod val="75000"/>
            </a:schemeClr>
          </a:solidFill>
        </a:ln>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a:solidFill>
          <a:schemeClr val="accent1">
            <a:lumMod val="75000"/>
          </a:schemeClr>
        </a:solidFill>
        <a:ln>
          <a:solidFill>
            <a:schemeClr val="accent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1">
            <a:lumMod val="8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a:ln>
          <a:solidFill>
            <a:schemeClr val="accent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a:ln>
          <a:solidFill>
            <a:schemeClr val="accent1">
              <a:lumMod val="75000"/>
            </a:schemeClr>
          </a:solidFill>
        </a:ln>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solidFill>
          <a:schemeClr val="accent1">
            <a:lumMod val="75000"/>
          </a:schemeClr>
        </a:solidFill>
        <a:ln>
          <a:solidFill>
            <a:schemeClr val="accent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3d2" qsCatId="3D"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bg1">
            <a:lumMod val="8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a:ln>
          <a:solidFill>
            <a:schemeClr val="bg1">
              <a:lumMod val="85000"/>
            </a:schemeClr>
          </a:solidFill>
        </a:ln>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a:solidFill>
          <a:schemeClr val="accent1">
            <a:lumMod val="75000"/>
          </a:schemeClr>
        </a:solidFill>
        <a:ln>
          <a:solidFill>
            <a:schemeClr val="accent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a:ln>
          <a:solidFill>
            <a:schemeClr val="accent1">
              <a:lumMod val="75000"/>
            </a:schemeClr>
          </a:solidFill>
        </a:ln>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a:solidFill>
          <a:schemeClr val="accent1">
            <a:lumMod val="75000"/>
          </a:schemeClr>
        </a:solidFill>
        <a:ln>
          <a:solidFill>
            <a:schemeClr val="accent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a:ln>
          <a:solidFill>
            <a:schemeClr val="accent1">
              <a:lumMod val="75000"/>
            </a:schemeClr>
          </a:solidFill>
        </a:ln>
        <a:scene3d>
          <a:camera prst="orthographicFront"/>
          <a:lightRig rig="threePt" dir="t">
            <a:rot lat="0" lon="0" rev="7500000"/>
          </a:lightRig>
        </a:scene3d>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solidFill>
          <a:schemeClr val="accent1">
            <a:lumMod val="75000"/>
          </a:schemeClr>
        </a:solidFill>
        <a:ln>
          <a:solidFill>
            <a:schemeClr val="accent1">
              <a:lumMod val="75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4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2400" dirty="0">
              <a:latin typeface="Poppins" panose="00000500000000000000" pitchFamily="2" charset="0"/>
              <a:cs typeface="Poppins" panose="00000500000000000000" pitchFamily="2" charset="0"/>
            </a:rPr>
            <a:t>Little overhead</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4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2400" dirty="0">
              <a:latin typeface="Poppins" panose="00000500000000000000" pitchFamily="2" charset="0"/>
              <a:cs typeface="Poppins" panose="00000500000000000000" pitchFamily="2" charset="0"/>
            </a:rPr>
            <a:t>No Guarantee</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EC5BC864-7783-4FCC-9AE0-7BDCB5074094}">
      <dgm:prSet phldrT="[Text]" custT="1"/>
      <dgm:spPr/>
      <dgm:t>
        <a:bodyPr anchor="ctr"/>
        <a:lstStyle/>
        <a:p>
          <a:r>
            <a:rPr lang="en-US" sz="2400" dirty="0">
              <a:latin typeface="Poppins" panose="00000500000000000000" pitchFamily="2" charset="0"/>
              <a:cs typeface="Poppins" panose="00000500000000000000" pitchFamily="2" charset="0"/>
            </a:rPr>
            <a:t>Unsupervised</a:t>
          </a:r>
        </a:p>
      </dgm:t>
    </dgm:pt>
    <dgm:pt modelId="{CB3FEA54-C5CA-42D7-9D81-5048B52D9771}" type="parTrans" cxnId="{395BCD40-7C90-41E7-B3C5-14F9BA05C74A}">
      <dgm:prSet/>
      <dgm:spPr/>
      <dgm:t>
        <a:bodyPr/>
        <a:lstStyle/>
        <a:p>
          <a:endParaRPr lang="en-US"/>
        </a:p>
      </dgm:t>
    </dgm:pt>
    <dgm:pt modelId="{E0C53BA0-9275-4D86-B5E1-126F81C80350}" type="sibTrans" cxnId="{395BCD40-7C90-41E7-B3C5-14F9BA05C74A}">
      <dgm:prSet/>
      <dgm:spPr/>
      <dgm:t>
        <a:bodyPr/>
        <a:lstStyle/>
        <a:p>
          <a:endParaRPr lang="en-US"/>
        </a:p>
      </dgm:t>
    </dgm:pt>
    <dgm:pt modelId="{5E8204A1-7CC2-476F-AC3A-2FDB64851CEF}">
      <dgm:prSet phldrT="[Text]" custT="1"/>
      <dgm:spPr/>
      <dgm:t>
        <a:bodyPr anchor="ctr"/>
        <a:lstStyle/>
        <a:p>
          <a:r>
            <a:rPr lang="en-US" sz="2400" dirty="0">
              <a:latin typeface="Poppins" panose="00000500000000000000" pitchFamily="2" charset="0"/>
              <a:cs typeface="Poppins" panose="00000500000000000000" pitchFamily="2" charset="0"/>
            </a:rPr>
            <a:t>Transferable</a:t>
          </a:r>
        </a:p>
      </dgm:t>
    </dgm:pt>
    <dgm:pt modelId="{6C777167-B204-4A4D-84FE-D826DD6E55AA}" type="parTrans" cxnId="{6F1BAC7B-1984-494D-940C-ECAA9995E82E}">
      <dgm:prSet/>
      <dgm:spPr/>
      <dgm:t>
        <a:bodyPr/>
        <a:lstStyle/>
        <a:p>
          <a:endParaRPr lang="en-US"/>
        </a:p>
      </dgm:t>
    </dgm:pt>
    <dgm:pt modelId="{AA626D31-EDFF-4B40-8863-40DDCCDC3A73}" type="sibTrans" cxnId="{6F1BAC7B-1984-494D-940C-ECAA9995E82E}">
      <dgm:prSet/>
      <dgm:spPr/>
      <dgm:t>
        <a:bodyPr/>
        <a:lstStyle/>
        <a:p>
          <a:endParaRPr lang="en-US"/>
        </a:p>
      </dgm:t>
    </dgm:pt>
    <dgm:pt modelId="{C44C8172-2884-455A-AD50-E04FF5283E8B}">
      <dgm:prSet phldrT="[Text]" custT="1"/>
      <dgm:spPr/>
      <dgm:t>
        <a:bodyPr anchor="ctr"/>
        <a:lstStyle/>
        <a:p>
          <a:r>
            <a:rPr lang="en-US" sz="2400" dirty="0">
              <a:latin typeface="Poppins" panose="00000500000000000000" pitchFamily="2" charset="0"/>
              <a:cs typeface="Poppins" panose="00000500000000000000" pitchFamily="2" charset="0"/>
            </a:rPr>
            <a:t>Potential Bias from Mutation</a:t>
          </a:r>
        </a:p>
      </dgm:t>
    </dgm:pt>
    <dgm:pt modelId="{B6A14BD4-C79D-4DB2-99C2-66F4AAAD5044}" type="parTrans" cxnId="{6011A2EE-B05B-45B6-B01A-BBF39987CE44}">
      <dgm:prSet/>
      <dgm:spPr/>
      <dgm:t>
        <a:bodyPr/>
        <a:lstStyle/>
        <a:p>
          <a:endParaRPr lang="en-US"/>
        </a:p>
      </dgm:t>
    </dgm:pt>
    <dgm:pt modelId="{1FEF871A-3505-444B-A368-81EA6E63B3EC}" type="sibTrans" cxnId="{6011A2EE-B05B-45B6-B01A-BBF39987CE44}">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23500209-CAD4-40E7-9543-CB22A541ADED}" srcId="{AF005F79-15B3-49A0-9966-107D505C837C}" destId="{3C161A49-9EE2-4F13-BC43-A077F33660CD}" srcOrd="1" destOrd="0" parTransId="{5A0D0F1C-C238-4C6B-8711-911155E74065}" sibTransId="{B951FCBD-83BD-4333-B76F-414CE189B74E}"/>
    <dgm:cxn modelId="{65B2070A-7E9E-4362-9EC9-978A177C74F9}" type="presOf" srcId="{EC5BC864-7783-4FCC-9AE0-7BDCB5074094}" destId="{9350626C-994E-40E3-A1EF-8821B99B1C97}" srcOrd="0" destOrd="1" presId="urn:microsoft.com/office/officeart/2005/8/layout/vList6"/>
    <dgm:cxn modelId="{63111017-C698-4499-B918-2F616BE49AC9}" type="presOf" srcId="{C44C8172-2884-455A-AD50-E04FF5283E8B}" destId="{A77345A5-FEEF-41F3-8472-75B5C33F9776}" srcOrd="0" destOrd="1" presId="urn:microsoft.com/office/officeart/2005/8/layout/vList6"/>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689E229-43F3-42F0-ACEB-82D58C9DE7E0}" type="presOf" srcId="{31281CED-80C6-44FD-A6E4-8CAE14CD51EB}" destId="{9350626C-994E-40E3-A1EF-8821B99B1C97}" srcOrd="0" destOrd="0" presId="urn:microsoft.com/office/officeart/2005/8/layout/vList6"/>
    <dgm:cxn modelId="{FA47B638-5EEB-4638-865E-1AFC9FE4EDAA}" srcId="{AF005F79-15B3-49A0-9966-107D505C837C}" destId="{CCA1857A-77FB-4C9A-A515-EA033B4250BF}" srcOrd="0" destOrd="0" parTransId="{0A7663A8-3655-4BEB-8D2D-964F31C434F7}" sibTransId="{AEEB3EE1-AA03-4505-A253-06ABA7CA4F20}"/>
    <dgm:cxn modelId="{395BCD40-7C90-41E7-B3C5-14F9BA05C74A}" srcId="{CCA1857A-77FB-4C9A-A515-EA033B4250BF}" destId="{EC5BC864-7783-4FCC-9AE0-7BDCB5074094}" srcOrd="1" destOrd="0" parTransId="{CB3FEA54-C5CA-42D7-9D81-5048B52D9771}" sibTransId="{E0C53BA0-9275-4D86-B5E1-126F81C80350}"/>
    <dgm:cxn modelId="{E7210050-7C17-4BB0-B321-2A1523C5CA41}" type="presOf" srcId="{3C161A49-9EE2-4F13-BC43-A077F33660CD}" destId="{A7719355-EDB7-4F35-A1A2-A28D74F51A54}" srcOrd="0" destOrd="0" presId="urn:microsoft.com/office/officeart/2005/8/layout/vList6"/>
    <dgm:cxn modelId="{6F1BAC7B-1984-494D-940C-ECAA9995E82E}" srcId="{CCA1857A-77FB-4C9A-A515-EA033B4250BF}" destId="{5E8204A1-7CC2-476F-AC3A-2FDB64851CEF}" srcOrd="2" destOrd="0" parTransId="{6C777167-B204-4A4D-84FE-D826DD6E55AA}" sibTransId="{AA626D31-EDFF-4B40-8863-40DDCCDC3A73}"/>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B25FA8E8-AE30-4D20-9370-C01D5767C88E}" type="presOf" srcId="{5E8204A1-7CC2-476F-AC3A-2FDB64851CEF}" destId="{9350626C-994E-40E3-A1EF-8821B99B1C97}" srcOrd="0" destOrd="2" presId="urn:microsoft.com/office/officeart/2005/8/layout/vList6"/>
    <dgm:cxn modelId="{6011A2EE-B05B-45B6-B01A-BBF39987CE44}" srcId="{3C161A49-9EE2-4F13-BC43-A077F33660CD}" destId="{C44C8172-2884-455A-AD50-E04FF5283E8B}" srcOrd="1" destOrd="0" parTransId="{B6A14BD4-C79D-4DB2-99C2-66F4AAAD5044}" sibTransId="{1FEF871A-3505-444B-A368-81EA6E63B3EC}"/>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782534" y="1910057"/>
          <a:ext cx="236670" cy="1846027"/>
        </a:xfrm>
        <a:custGeom>
          <a:avLst/>
          <a:gdLst/>
          <a:ahLst/>
          <a:cxnLst/>
          <a:rect l="0" t="0" r="0" b="0"/>
          <a:pathLst>
            <a:path>
              <a:moveTo>
                <a:pt x="0" y="0"/>
              </a:moveTo>
              <a:lnTo>
                <a:pt x="0" y="1846027"/>
              </a:lnTo>
              <a:lnTo>
                <a:pt x="236670" y="1846027"/>
              </a:lnTo>
            </a:path>
          </a:pathLst>
        </a:custGeom>
        <a:noFill/>
        <a:ln w="12700" cap="flat" cmpd="sng" algn="ctr">
          <a:solidFill>
            <a:schemeClr val="accent1">
              <a:tint val="7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782534" y="1910057"/>
          <a:ext cx="236670" cy="725788"/>
        </a:xfrm>
        <a:custGeom>
          <a:avLst/>
          <a:gdLst/>
          <a:ahLst/>
          <a:cxnLst/>
          <a:rect l="0" t="0" r="0" b="0"/>
          <a:pathLst>
            <a:path>
              <a:moveTo>
                <a:pt x="0" y="0"/>
              </a:moveTo>
              <a:lnTo>
                <a:pt x="0" y="725788"/>
              </a:lnTo>
              <a:lnTo>
                <a:pt x="236670" y="725788"/>
              </a:lnTo>
            </a:path>
          </a:pathLst>
        </a:custGeom>
        <a:noFill/>
        <a:ln w="12700" cap="flat" cmpd="sng" algn="ctr">
          <a:solidFill>
            <a:schemeClr val="accent1">
              <a:tint val="7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2459085" y="789819"/>
          <a:ext cx="954569" cy="331338"/>
        </a:xfrm>
        <a:custGeom>
          <a:avLst/>
          <a:gdLst/>
          <a:ahLst/>
          <a:cxnLst/>
          <a:rect l="0" t="0" r="0" b="0"/>
          <a:pathLst>
            <a:path>
              <a:moveTo>
                <a:pt x="0" y="0"/>
              </a:moveTo>
              <a:lnTo>
                <a:pt x="0" y="165669"/>
              </a:lnTo>
              <a:lnTo>
                <a:pt x="954569" y="165669"/>
              </a:lnTo>
              <a:lnTo>
                <a:pt x="954569" y="331338"/>
              </a:lnTo>
            </a:path>
          </a:pathLst>
        </a:custGeom>
        <a:noFill/>
        <a:ln w="12700" cap="flat" cmpd="sng" algn="ctr">
          <a:solidFill>
            <a:schemeClr val="accent1">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575453" y="789819"/>
          <a:ext cx="883631" cy="331338"/>
        </a:xfrm>
        <a:custGeom>
          <a:avLst/>
          <a:gdLst/>
          <a:ahLst/>
          <a:cxnLst/>
          <a:rect l="0" t="0" r="0" b="0"/>
          <a:pathLst>
            <a:path>
              <a:moveTo>
                <a:pt x="883631" y="0"/>
              </a:moveTo>
              <a:lnTo>
                <a:pt x="883631" y="165669"/>
              </a:lnTo>
              <a:lnTo>
                <a:pt x="0" y="165669"/>
              </a:lnTo>
              <a:lnTo>
                <a:pt x="0" y="331338"/>
              </a:lnTo>
            </a:path>
          </a:pathLst>
        </a:custGeom>
        <a:noFill/>
        <a:ln w="12700" cap="flat" cmpd="sng" algn="ctr">
          <a:solidFill>
            <a:schemeClr val="accent1">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670185" y="918"/>
          <a:ext cx="1577801" cy="788900"/>
        </a:xfrm>
        <a:prstGeom prst="rect">
          <a:avLst/>
        </a:prstGeom>
        <a:gradFill rotWithShape="0">
          <a:gsLst>
            <a:gs pos="0">
              <a:schemeClr val="accent1">
                <a:shade val="60000"/>
                <a:hueOff val="0"/>
                <a:satOff val="0"/>
                <a:lumOff val="0"/>
                <a:alphaOff val="0"/>
                <a:satMod val="103000"/>
                <a:lumMod val="102000"/>
                <a:tint val="94000"/>
              </a:schemeClr>
            </a:gs>
            <a:gs pos="50000">
              <a:schemeClr val="accent1">
                <a:shade val="60000"/>
                <a:hueOff val="0"/>
                <a:satOff val="0"/>
                <a:lumOff val="0"/>
                <a:alphaOff val="0"/>
                <a:satMod val="110000"/>
                <a:lumMod val="100000"/>
                <a:shade val="100000"/>
              </a:schemeClr>
            </a:gs>
            <a:gs pos="100000">
              <a:schemeClr val="accent1">
                <a:shade val="6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Code Modeling</a:t>
          </a:r>
        </a:p>
      </dsp:txBody>
      <dsp:txXfrm>
        <a:off x="1670185" y="918"/>
        <a:ext cx="1577801" cy="788900"/>
      </dsp:txXfrm>
    </dsp:sp>
    <dsp:sp modelId="{61D4079D-7960-B749-956F-296CFE176A14}">
      <dsp:nvSpPr>
        <dsp:cNvPr id="0" name=""/>
        <dsp:cNvSpPr/>
      </dsp:nvSpPr>
      <dsp:spPr>
        <a:xfrm>
          <a:off x="786553" y="1121157"/>
          <a:ext cx="1577801" cy="788900"/>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Explicit Encoding</a:t>
          </a:r>
        </a:p>
      </dsp:txBody>
      <dsp:txXfrm>
        <a:off x="786553" y="1121157"/>
        <a:ext cx="1577801" cy="788900"/>
      </dsp:txXfrm>
    </dsp:sp>
    <dsp:sp modelId="{91FACA28-264C-614D-B120-47E6B50FFD42}">
      <dsp:nvSpPr>
        <dsp:cNvPr id="0" name=""/>
        <dsp:cNvSpPr/>
      </dsp:nvSpPr>
      <dsp:spPr>
        <a:xfrm>
          <a:off x="2624754" y="1121157"/>
          <a:ext cx="1577801" cy="788900"/>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Implicit Encoding</a:t>
          </a:r>
        </a:p>
      </dsp:txBody>
      <dsp:txXfrm>
        <a:off x="2624754" y="1121157"/>
        <a:ext cx="1577801" cy="788900"/>
      </dsp:txXfrm>
    </dsp:sp>
    <dsp:sp modelId="{0A2493D6-F83F-114A-A594-64DBAA2227FB}">
      <dsp:nvSpPr>
        <dsp:cNvPr id="0" name=""/>
        <dsp:cNvSpPr/>
      </dsp:nvSpPr>
      <dsp:spPr>
        <a:xfrm>
          <a:off x="3019205" y="2241396"/>
          <a:ext cx="1831369" cy="788900"/>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Natural Channel Mutation</a:t>
          </a:r>
        </a:p>
      </dsp:txBody>
      <dsp:txXfrm>
        <a:off x="3019205" y="2241396"/>
        <a:ext cx="1831369" cy="788900"/>
      </dsp:txXfrm>
    </dsp:sp>
    <dsp:sp modelId="{5D44EF0C-E36A-984D-8417-DCF41B74422D}">
      <dsp:nvSpPr>
        <dsp:cNvPr id="0" name=""/>
        <dsp:cNvSpPr/>
      </dsp:nvSpPr>
      <dsp:spPr>
        <a:xfrm>
          <a:off x="3019205" y="3361634"/>
          <a:ext cx="1891010" cy="788900"/>
        </a:xfrm>
        <a:prstGeom prst="rect">
          <a:avLst/>
        </a:prstGeom>
        <a:gradFill rotWithShape="0">
          <a:gsLst>
            <a:gs pos="0">
              <a:schemeClr val="accent1">
                <a:tint val="99000"/>
                <a:hueOff val="0"/>
                <a:satOff val="0"/>
                <a:lumOff val="0"/>
                <a:alphaOff val="0"/>
                <a:satMod val="103000"/>
                <a:lumMod val="102000"/>
                <a:tint val="94000"/>
              </a:schemeClr>
            </a:gs>
            <a:gs pos="50000">
              <a:schemeClr val="accent1">
                <a:tint val="99000"/>
                <a:hueOff val="0"/>
                <a:satOff val="0"/>
                <a:lumOff val="0"/>
                <a:alphaOff val="0"/>
                <a:satMod val="110000"/>
                <a:lumMod val="100000"/>
                <a:shade val="100000"/>
              </a:schemeClr>
            </a:gs>
            <a:gs pos="100000">
              <a:schemeClr val="accent1">
                <a:tint val="99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Formal Channel Mutation</a:t>
          </a:r>
        </a:p>
      </dsp:txBody>
      <dsp:txXfrm>
        <a:off x="3019205" y="3361634"/>
        <a:ext cx="1891010" cy="788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782534" y="1910057"/>
          <a:ext cx="236670" cy="1846027"/>
        </a:xfrm>
        <a:custGeom>
          <a:avLst/>
          <a:gdLst/>
          <a:ahLst/>
          <a:cxnLst/>
          <a:rect l="0" t="0" r="0" b="0"/>
          <a:pathLst>
            <a:path>
              <a:moveTo>
                <a:pt x="0" y="0"/>
              </a:moveTo>
              <a:lnTo>
                <a:pt x="0" y="1846027"/>
              </a:lnTo>
              <a:lnTo>
                <a:pt x="236670" y="1846027"/>
              </a:lnTo>
            </a:path>
          </a:pathLst>
        </a:custGeom>
        <a:noFill/>
        <a:ln w="12700" cap="flat" cmpd="sng" algn="ctr">
          <a:solidFill>
            <a:schemeClr val="bg1">
              <a:lumMod val="8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782534" y="1910057"/>
          <a:ext cx="236670" cy="725788"/>
        </a:xfrm>
        <a:custGeom>
          <a:avLst/>
          <a:gdLst/>
          <a:ahLst/>
          <a:cxnLst/>
          <a:rect l="0" t="0" r="0" b="0"/>
          <a:pathLst>
            <a:path>
              <a:moveTo>
                <a:pt x="0" y="0"/>
              </a:moveTo>
              <a:lnTo>
                <a:pt x="0" y="725788"/>
              </a:lnTo>
              <a:lnTo>
                <a:pt x="236670" y="725788"/>
              </a:lnTo>
            </a:path>
          </a:pathLst>
        </a:custGeom>
        <a:noFill/>
        <a:ln w="12700" cap="flat" cmpd="sng" algn="ctr">
          <a:solidFill>
            <a:schemeClr val="bg1">
              <a:lumMod val="8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2459085" y="789819"/>
          <a:ext cx="954569" cy="331338"/>
        </a:xfrm>
        <a:custGeom>
          <a:avLst/>
          <a:gdLst/>
          <a:ahLst/>
          <a:cxnLst/>
          <a:rect l="0" t="0" r="0" b="0"/>
          <a:pathLst>
            <a:path>
              <a:moveTo>
                <a:pt x="0" y="0"/>
              </a:moveTo>
              <a:lnTo>
                <a:pt x="0" y="165669"/>
              </a:lnTo>
              <a:lnTo>
                <a:pt x="954569" y="165669"/>
              </a:lnTo>
              <a:lnTo>
                <a:pt x="954569" y="331338"/>
              </a:lnTo>
            </a:path>
          </a:pathLst>
        </a:custGeom>
        <a:noFill/>
        <a:ln w="12700" cap="flat" cmpd="sng" algn="ctr">
          <a:solidFill>
            <a:schemeClr val="bg1">
              <a:lumMod val="8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575453" y="789819"/>
          <a:ext cx="883631" cy="331338"/>
        </a:xfrm>
        <a:custGeom>
          <a:avLst/>
          <a:gdLst/>
          <a:ahLst/>
          <a:cxnLst/>
          <a:rect l="0" t="0" r="0" b="0"/>
          <a:pathLst>
            <a:path>
              <a:moveTo>
                <a:pt x="883631" y="0"/>
              </a:moveTo>
              <a:lnTo>
                <a:pt x="883631" y="165669"/>
              </a:lnTo>
              <a:lnTo>
                <a:pt x="0" y="165669"/>
              </a:lnTo>
              <a:lnTo>
                <a:pt x="0" y="331338"/>
              </a:lnTo>
            </a:path>
          </a:pathLst>
        </a:custGeom>
        <a:noFill/>
        <a:ln w="12700" cap="flat" cmpd="sng" algn="ctr">
          <a:solidFill>
            <a:schemeClr val="accent1">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670185" y="918"/>
          <a:ext cx="1577801" cy="788900"/>
        </a:xfrm>
        <a:prstGeom prst="rect">
          <a:avLst/>
        </a:prstGeom>
        <a:gradFill rotWithShape="0">
          <a:gsLst>
            <a:gs pos="0">
              <a:schemeClr val="accent1">
                <a:shade val="60000"/>
                <a:hueOff val="0"/>
                <a:satOff val="0"/>
                <a:lumOff val="0"/>
                <a:alphaOff val="0"/>
                <a:satMod val="103000"/>
                <a:lumMod val="102000"/>
                <a:tint val="94000"/>
              </a:schemeClr>
            </a:gs>
            <a:gs pos="50000">
              <a:schemeClr val="accent1">
                <a:shade val="60000"/>
                <a:hueOff val="0"/>
                <a:satOff val="0"/>
                <a:lumOff val="0"/>
                <a:alphaOff val="0"/>
                <a:satMod val="110000"/>
                <a:lumMod val="100000"/>
                <a:shade val="100000"/>
              </a:schemeClr>
            </a:gs>
            <a:gs pos="100000">
              <a:schemeClr val="accent1">
                <a:shade val="6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Code Modeling</a:t>
          </a:r>
        </a:p>
      </dsp:txBody>
      <dsp:txXfrm>
        <a:off x="1670185" y="918"/>
        <a:ext cx="1577801" cy="788900"/>
      </dsp:txXfrm>
    </dsp:sp>
    <dsp:sp modelId="{61D4079D-7960-B749-956F-296CFE176A14}">
      <dsp:nvSpPr>
        <dsp:cNvPr id="0" name=""/>
        <dsp:cNvSpPr/>
      </dsp:nvSpPr>
      <dsp:spPr>
        <a:xfrm>
          <a:off x="786553" y="1121157"/>
          <a:ext cx="1577801" cy="788900"/>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Explicit Encoding</a:t>
          </a:r>
        </a:p>
      </dsp:txBody>
      <dsp:txXfrm>
        <a:off x="786553" y="1121157"/>
        <a:ext cx="1577801" cy="788900"/>
      </dsp:txXfrm>
    </dsp:sp>
    <dsp:sp modelId="{91FACA28-264C-614D-B120-47E6B50FFD42}">
      <dsp:nvSpPr>
        <dsp:cNvPr id="0" name=""/>
        <dsp:cNvSpPr/>
      </dsp:nvSpPr>
      <dsp:spPr>
        <a:xfrm>
          <a:off x="2624754" y="1121157"/>
          <a:ext cx="1577801" cy="788900"/>
        </a:xfrm>
        <a:prstGeom prst="rect">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Implicit Encoding</a:t>
          </a:r>
        </a:p>
      </dsp:txBody>
      <dsp:txXfrm>
        <a:off x="2624754" y="1121157"/>
        <a:ext cx="1577801" cy="788900"/>
      </dsp:txXfrm>
    </dsp:sp>
    <dsp:sp modelId="{0A2493D6-F83F-114A-A594-64DBAA2227FB}">
      <dsp:nvSpPr>
        <dsp:cNvPr id="0" name=""/>
        <dsp:cNvSpPr/>
      </dsp:nvSpPr>
      <dsp:spPr>
        <a:xfrm>
          <a:off x="3019205" y="2241396"/>
          <a:ext cx="1831369" cy="788900"/>
        </a:xfrm>
        <a:prstGeom prst="rect">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Natural Channel Mutation</a:t>
          </a:r>
        </a:p>
      </dsp:txBody>
      <dsp:txXfrm>
        <a:off x="3019205" y="2241396"/>
        <a:ext cx="1831369" cy="788900"/>
      </dsp:txXfrm>
    </dsp:sp>
    <dsp:sp modelId="{5D44EF0C-E36A-984D-8417-DCF41B74422D}">
      <dsp:nvSpPr>
        <dsp:cNvPr id="0" name=""/>
        <dsp:cNvSpPr/>
      </dsp:nvSpPr>
      <dsp:spPr>
        <a:xfrm>
          <a:off x="3019205" y="3361634"/>
          <a:ext cx="1891010" cy="788900"/>
        </a:xfrm>
        <a:prstGeom prst="rect">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Formal Channel Mutation</a:t>
          </a:r>
        </a:p>
      </dsp:txBody>
      <dsp:txXfrm>
        <a:off x="3019205" y="3361634"/>
        <a:ext cx="1891010" cy="788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782534" y="1910057"/>
          <a:ext cx="236670" cy="1846027"/>
        </a:xfrm>
        <a:custGeom>
          <a:avLst/>
          <a:gdLst/>
          <a:ahLst/>
          <a:cxnLst/>
          <a:rect l="0" t="0" r="0" b="0"/>
          <a:pathLst>
            <a:path>
              <a:moveTo>
                <a:pt x="0" y="0"/>
              </a:moveTo>
              <a:lnTo>
                <a:pt x="0" y="1846027"/>
              </a:lnTo>
              <a:lnTo>
                <a:pt x="236670" y="1846027"/>
              </a:lnTo>
            </a:path>
          </a:pathLst>
        </a:custGeom>
        <a:noFill/>
        <a:ln w="12700" cap="flat" cmpd="sng" algn="ctr">
          <a:solidFill>
            <a:schemeClr val="bg1">
              <a:lumMod val="8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782534" y="1910057"/>
          <a:ext cx="236670" cy="725788"/>
        </a:xfrm>
        <a:custGeom>
          <a:avLst/>
          <a:gdLst/>
          <a:ahLst/>
          <a:cxnLst/>
          <a:rect l="0" t="0" r="0" b="0"/>
          <a:pathLst>
            <a:path>
              <a:moveTo>
                <a:pt x="0" y="0"/>
              </a:moveTo>
              <a:lnTo>
                <a:pt x="0" y="725788"/>
              </a:lnTo>
              <a:lnTo>
                <a:pt x="236670" y="725788"/>
              </a:lnTo>
            </a:path>
          </a:pathLst>
        </a:custGeom>
        <a:noFill/>
        <a:ln w="12700" cap="flat" cmpd="sng" algn="ctr">
          <a:solidFill>
            <a:schemeClr val="bg1">
              <a:lumMod val="8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2459085" y="789819"/>
          <a:ext cx="954569" cy="331338"/>
        </a:xfrm>
        <a:custGeom>
          <a:avLst/>
          <a:gdLst/>
          <a:ahLst/>
          <a:cxnLst/>
          <a:rect l="0" t="0" r="0" b="0"/>
          <a:pathLst>
            <a:path>
              <a:moveTo>
                <a:pt x="0" y="0"/>
              </a:moveTo>
              <a:lnTo>
                <a:pt x="0" y="165669"/>
              </a:lnTo>
              <a:lnTo>
                <a:pt x="954569" y="165669"/>
              </a:lnTo>
              <a:lnTo>
                <a:pt x="954569" y="331338"/>
              </a:lnTo>
            </a:path>
          </a:pathLst>
        </a:custGeom>
        <a:noFill/>
        <a:ln w="12700" cap="flat" cmpd="sng" algn="ctr">
          <a:solidFill>
            <a:schemeClr val="bg1">
              <a:lumMod val="8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575453" y="789819"/>
          <a:ext cx="883631" cy="331338"/>
        </a:xfrm>
        <a:custGeom>
          <a:avLst/>
          <a:gdLst/>
          <a:ahLst/>
          <a:cxnLst/>
          <a:rect l="0" t="0" r="0" b="0"/>
          <a:pathLst>
            <a:path>
              <a:moveTo>
                <a:pt x="883631" y="0"/>
              </a:moveTo>
              <a:lnTo>
                <a:pt x="883631" y="165669"/>
              </a:lnTo>
              <a:lnTo>
                <a:pt x="0" y="165669"/>
              </a:lnTo>
              <a:lnTo>
                <a:pt x="0" y="331338"/>
              </a:lnTo>
            </a:path>
          </a:pathLst>
        </a:custGeom>
        <a:noFill/>
        <a:ln w="12700" cap="flat" cmpd="sng" algn="ctr">
          <a:solidFill>
            <a:schemeClr val="accent1">
              <a:tint val="9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670185" y="918"/>
          <a:ext cx="1577801" cy="788900"/>
        </a:xfrm>
        <a:prstGeom prst="rect">
          <a:avLst/>
        </a:prstGeom>
        <a:gradFill rotWithShape="0">
          <a:gsLst>
            <a:gs pos="0">
              <a:schemeClr val="accent1">
                <a:shade val="60000"/>
                <a:hueOff val="0"/>
                <a:satOff val="0"/>
                <a:lumOff val="0"/>
                <a:alphaOff val="0"/>
                <a:satMod val="103000"/>
                <a:lumMod val="102000"/>
                <a:tint val="94000"/>
              </a:schemeClr>
            </a:gs>
            <a:gs pos="50000">
              <a:schemeClr val="accent1">
                <a:shade val="60000"/>
                <a:hueOff val="0"/>
                <a:satOff val="0"/>
                <a:lumOff val="0"/>
                <a:alphaOff val="0"/>
                <a:satMod val="110000"/>
                <a:lumMod val="100000"/>
                <a:shade val="100000"/>
              </a:schemeClr>
            </a:gs>
            <a:gs pos="100000">
              <a:schemeClr val="accent1">
                <a:shade val="6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Code Modeling</a:t>
          </a:r>
        </a:p>
      </dsp:txBody>
      <dsp:txXfrm>
        <a:off x="1670185" y="918"/>
        <a:ext cx="1577801" cy="788900"/>
      </dsp:txXfrm>
    </dsp:sp>
    <dsp:sp modelId="{61D4079D-7960-B749-956F-296CFE176A14}">
      <dsp:nvSpPr>
        <dsp:cNvPr id="0" name=""/>
        <dsp:cNvSpPr/>
      </dsp:nvSpPr>
      <dsp:spPr>
        <a:xfrm>
          <a:off x="786553" y="1121157"/>
          <a:ext cx="1577801" cy="788900"/>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Explicit Encoding</a:t>
          </a:r>
        </a:p>
      </dsp:txBody>
      <dsp:txXfrm>
        <a:off x="786553" y="1121157"/>
        <a:ext cx="1577801" cy="788900"/>
      </dsp:txXfrm>
    </dsp:sp>
    <dsp:sp modelId="{91FACA28-264C-614D-B120-47E6B50FFD42}">
      <dsp:nvSpPr>
        <dsp:cNvPr id="0" name=""/>
        <dsp:cNvSpPr/>
      </dsp:nvSpPr>
      <dsp:spPr>
        <a:xfrm>
          <a:off x="2624754" y="1121157"/>
          <a:ext cx="1577801" cy="788900"/>
        </a:xfrm>
        <a:prstGeom prst="rect">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Implicit Encoding</a:t>
          </a:r>
        </a:p>
      </dsp:txBody>
      <dsp:txXfrm>
        <a:off x="2624754" y="1121157"/>
        <a:ext cx="1577801" cy="788900"/>
      </dsp:txXfrm>
    </dsp:sp>
    <dsp:sp modelId="{0A2493D6-F83F-114A-A594-64DBAA2227FB}">
      <dsp:nvSpPr>
        <dsp:cNvPr id="0" name=""/>
        <dsp:cNvSpPr/>
      </dsp:nvSpPr>
      <dsp:spPr>
        <a:xfrm>
          <a:off x="3019205" y="2241396"/>
          <a:ext cx="1831369" cy="788900"/>
        </a:xfrm>
        <a:prstGeom prst="rect">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Natural Channel Mutation</a:t>
          </a:r>
        </a:p>
      </dsp:txBody>
      <dsp:txXfrm>
        <a:off x="3019205" y="2241396"/>
        <a:ext cx="1831369" cy="788900"/>
      </dsp:txXfrm>
    </dsp:sp>
    <dsp:sp modelId="{5D44EF0C-E36A-984D-8417-DCF41B74422D}">
      <dsp:nvSpPr>
        <dsp:cNvPr id="0" name=""/>
        <dsp:cNvSpPr/>
      </dsp:nvSpPr>
      <dsp:spPr>
        <a:xfrm>
          <a:off x="3019205" y="3361634"/>
          <a:ext cx="1891010" cy="788900"/>
        </a:xfrm>
        <a:prstGeom prst="rect">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Formal Channel Mutation</a:t>
          </a:r>
        </a:p>
      </dsp:txBody>
      <dsp:txXfrm>
        <a:off x="3019205" y="3361634"/>
        <a:ext cx="1891010" cy="788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41655"/>
          <a:ext cx="4821507" cy="1976400"/>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Poppins" panose="00000500000000000000" pitchFamily="2" charset="0"/>
              <a:cs typeface="Poppins" panose="00000500000000000000" pitchFamily="2" charset="0"/>
            </a:rPr>
            <a:t>Precision</a:t>
          </a:r>
        </a:p>
        <a:p>
          <a:pPr marL="228600" lvl="1" indent="-228600" algn="l" defTabSz="1066800">
            <a:lnSpc>
              <a:spcPct val="90000"/>
            </a:lnSpc>
            <a:spcBef>
              <a:spcPct val="0"/>
            </a:spcBef>
            <a:spcAft>
              <a:spcPct val="15000"/>
            </a:spcAft>
            <a:buChar char="•"/>
          </a:pPr>
          <a:r>
            <a:rPr lang="en-US" sz="2400" kern="1200" dirty="0">
              <a:latin typeface="Poppins" panose="00000500000000000000" pitchFamily="2" charset="0"/>
              <a:cs typeface="Poppins" panose="00000500000000000000" pitchFamily="2" charset="0"/>
            </a:rPr>
            <a:t>Guarantee</a:t>
          </a:r>
        </a:p>
        <a:p>
          <a:pPr marL="228600" lvl="1" indent="-228600" algn="l" defTabSz="1066800">
            <a:lnSpc>
              <a:spcPct val="90000"/>
            </a:lnSpc>
            <a:spcBef>
              <a:spcPct val="0"/>
            </a:spcBef>
            <a:spcAft>
              <a:spcPct val="15000"/>
            </a:spcAft>
            <a:buChar char="•"/>
          </a:pPr>
          <a:r>
            <a:rPr lang="en-US" sz="2400" kern="1200" dirty="0">
              <a:latin typeface="Poppins" panose="00000500000000000000" pitchFamily="2" charset="0"/>
              <a:cs typeface="Poppins" panose="00000500000000000000" pitchFamily="2" charset="0"/>
            </a:rPr>
            <a:t>Explainable</a:t>
          </a:r>
        </a:p>
      </dsp:txBody>
      <dsp:txXfrm>
        <a:off x="741150" y="288705"/>
        <a:ext cx="4080357" cy="1482300"/>
      </dsp:txXfrm>
    </dsp:sp>
    <dsp:sp modelId="{E091224A-CDC1-481B-A68C-1EDB68A6A270}">
      <dsp:nvSpPr>
        <dsp:cNvPr id="0" name=""/>
        <dsp:cNvSpPr/>
      </dsp:nvSpPr>
      <dsp:spPr>
        <a:xfrm>
          <a:off x="4752880" y="191417"/>
          <a:ext cx="1466964" cy="1676876"/>
        </a:xfrm>
        <a:prstGeom prst="roundRect">
          <a:avLst/>
        </a:prstGeom>
        <a:solidFill>
          <a:schemeClr val="accent6">
            <a:lumMod val="75000"/>
            <a:alpha val="27059"/>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Poppins" panose="00000500000000000000" pitchFamily="2" charset="0"/>
              <a:cs typeface="Poppins" panose="00000500000000000000" pitchFamily="2" charset="0"/>
            </a:rPr>
            <a:t>Pros</a:t>
          </a:r>
        </a:p>
      </dsp:txBody>
      <dsp:txXfrm>
        <a:off x="4824491" y="263028"/>
        <a:ext cx="1323742" cy="1533654"/>
      </dsp:txXfrm>
    </dsp:sp>
    <dsp:sp modelId="{A77345A5-FEEF-41F3-8472-75B5C33F9776}">
      <dsp:nvSpPr>
        <dsp:cNvPr id="0" name=""/>
        <dsp:cNvSpPr/>
      </dsp:nvSpPr>
      <dsp:spPr>
        <a:xfrm flipH="1">
          <a:off x="0" y="2175053"/>
          <a:ext cx="4878510" cy="1976400"/>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Poppins" panose="00000500000000000000" pitchFamily="2" charset="0"/>
              <a:cs typeface="Poppins" panose="00000500000000000000" pitchFamily="2" charset="0"/>
            </a:rPr>
            <a:t>Model design overhead</a:t>
          </a:r>
        </a:p>
        <a:p>
          <a:pPr marL="228600" lvl="1" indent="-228600" algn="l" defTabSz="1066800">
            <a:lnSpc>
              <a:spcPct val="90000"/>
            </a:lnSpc>
            <a:spcBef>
              <a:spcPct val="0"/>
            </a:spcBef>
            <a:spcAft>
              <a:spcPct val="15000"/>
            </a:spcAft>
            <a:buChar char="•"/>
          </a:pPr>
          <a:r>
            <a:rPr lang="en-US" sz="2400" kern="1200" dirty="0">
              <a:latin typeface="Poppins" panose="00000500000000000000" pitchFamily="2" charset="0"/>
              <a:cs typeface="Poppins" panose="00000500000000000000" pitchFamily="2" charset="0"/>
            </a:rPr>
            <a:t>Transferability</a:t>
          </a:r>
        </a:p>
      </dsp:txBody>
      <dsp:txXfrm>
        <a:off x="741150" y="2422103"/>
        <a:ext cx="4137360" cy="1482300"/>
      </dsp:txXfrm>
    </dsp:sp>
    <dsp:sp modelId="{A7719355-EDB7-4F35-A1A2-A28D74F51A54}">
      <dsp:nvSpPr>
        <dsp:cNvPr id="0" name=""/>
        <dsp:cNvSpPr/>
      </dsp:nvSpPr>
      <dsp:spPr>
        <a:xfrm>
          <a:off x="4793636" y="2368095"/>
          <a:ext cx="1408369" cy="1590330"/>
        </a:xfrm>
        <a:prstGeom prst="roundRect">
          <a:avLst/>
        </a:prstGeom>
        <a:solidFill>
          <a:srgbClr val="FF0000">
            <a:alpha val="50196"/>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Poppins" panose="00000500000000000000" pitchFamily="2" charset="0"/>
              <a:cs typeface="Poppins" panose="00000500000000000000" pitchFamily="2" charset="0"/>
            </a:rPr>
            <a:t>Cons</a:t>
          </a:r>
        </a:p>
      </dsp:txBody>
      <dsp:txXfrm>
        <a:off x="4862387" y="2436846"/>
        <a:ext cx="1270867" cy="14528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782534" y="1910057"/>
          <a:ext cx="236670" cy="1846027"/>
        </a:xfrm>
        <a:custGeom>
          <a:avLst/>
          <a:gdLst/>
          <a:ahLst/>
          <a:cxnLst/>
          <a:rect l="0" t="0" r="0" b="0"/>
          <a:pathLst>
            <a:path>
              <a:moveTo>
                <a:pt x="0" y="0"/>
              </a:moveTo>
              <a:lnTo>
                <a:pt x="0" y="1846027"/>
              </a:lnTo>
              <a:lnTo>
                <a:pt x="236670" y="1846027"/>
              </a:lnTo>
            </a:path>
          </a:pathLst>
        </a:custGeom>
        <a:noFill/>
        <a:ln w="12700" cap="flat" cmpd="sng" algn="ctr">
          <a:solidFill>
            <a:schemeClr val="bg1">
              <a:lumMod val="8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782534" y="1910057"/>
          <a:ext cx="236670" cy="725788"/>
        </a:xfrm>
        <a:custGeom>
          <a:avLst/>
          <a:gdLst/>
          <a:ahLst/>
          <a:cxnLst/>
          <a:rect l="0" t="0" r="0" b="0"/>
          <a:pathLst>
            <a:path>
              <a:moveTo>
                <a:pt x="0" y="0"/>
              </a:moveTo>
              <a:lnTo>
                <a:pt x="0" y="725788"/>
              </a:lnTo>
              <a:lnTo>
                <a:pt x="236670" y="725788"/>
              </a:lnTo>
            </a:path>
          </a:pathLst>
        </a:custGeom>
        <a:noFill/>
        <a:ln w="12700" cap="flat" cmpd="sng" algn="ctr">
          <a:solidFill>
            <a:schemeClr val="bg1">
              <a:lumMod val="8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2459085" y="789819"/>
          <a:ext cx="954569" cy="331338"/>
        </a:xfrm>
        <a:custGeom>
          <a:avLst/>
          <a:gdLst/>
          <a:ahLst/>
          <a:cxnLst/>
          <a:rect l="0" t="0" r="0" b="0"/>
          <a:pathLst>
            <a:path>
              <a:moveTo>
                <a:pt x="0" y="0"/>
              </a:moveTo>
              <a:lnTo>
                <a:pt x="0" y="165669"/>
              </a:lnTo>
              <a:lnTo>
                <a:pt x="954569" y="165669"/>
              </a:lnTo>
              <a:lnTo>
                <a:pt x="954569" y="331338"/>
              </a:lnTo>
            </a:path>
          </a:pathLst>
        </a:custGeom>
        <a:noFill/>
        <a:ln w="12700" cap="flat" cmpd="sng" algn="ctr">
          <a:solidFill>
            <a:schemeClr val="accent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575453" y="789819"/>
          <a:ext cx="883631" cy="331338"/>
        </a:xfrm>
        <a:custGeom>
          <a:avLst/>
          <a:gdLst/>
          <a:ahLst/>
          <a:cxnLst/>
          <a:rect l="0" t="0" r="0" b="0"/>
          <a:pathLst>
            <a:path>
              <a:moveTo>
                <a:pt x="883631" y="0"/>
              </a:moveTo>
              <a:lnTo>
                <a:pt x="883631" y="165669"/>
              </a:lnTo>
              <a:lnTo>
                <a:pt x="0" y="165669"/>
              </a:lnTo>
              <a:lnTo>
                <a:pt x="0" y="331338"/>
              </a:lnTo>
            </a:path>
          </a:pathLst>
        </a:custGeom>
        <a:noFill/>
        <a:ln w="12700" cap="flat" cmpd="sng" algn="ctr">
          <a:solidFill>
            <a:schemeClr val="bg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670185" y="918"/>
          <a:ext cx="1577801" cy="788900"/>
        </a:xfrm>
        <a:prstGeom prst="rect">
          <a:avLst/>
        </a:prstGeom>
        <a:gradFill rotWithShape="0">
          <a:gsLst>
            <a:gs pos="0">
              <a:schemeClr val="accent1">
                <a:shade val="60000"/>
                <a:hueOff val="0"/>
                <a:satOff val="0"/>
                <a:lumOff val="0"/>
                <a:alphaOff val="0"/>
                <a:satMod val="103000"/>
                <a:lumMod val="102000"/>
                <a:tint val="94000"/>
              </a:schemeClr>
            </a:gs>
            <a:gs pos="50000">
              <a:schemeClr val="accent1">
                <a:shade val="60000"/>
                <a:hueOff val="0"/>
                <a:satOff val="0"/>
                <a:lumOff val="0"/>
                <a:alphaOff val="0"/>
                <a:satMod val="110000"/>
                <a:lumMod val="100000"/>
                <a:shade val="100000"/>
              </a:schemeClr>
            </a:gs>
            <a:gs pos="100000">
              <a:schemeClr val="accent1">
                <a:shade val="6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Code Modeling</a:t>
          </a:r>
        </a:p>
      </dsp:txBody>
      <dsp:txXfrm>
        <a:off x="1670185" y="918"/>
        <a:ext cx="1577801" cy="788900"/>
      </dsp:txXfrm>
    </dsp:sp>
    <dsp:sp modelId="{61D4079D-7960-B749-956F-296CFE176A14}">
      <dsp:nvSpPr>
        <dsp:cNvPr id="0" name=""/>
        <dsp:cNvSpPr/>
      </dsp:nvSpPr>
      <dsp:spPr>
        <a:xfrm>
          <a:off x="786553" y="1121157"/>
          <a:ext cx="1577801" cy="788900"/>
        </a:xfrm>
        <a:prstGeom prst="rect">
          <a:avLst/>
        </a:prstGeom>
        <a:solidFill>
          <a:schemeClr val="bg1">
            <a:lumMod val="85000"/>
          </a:schemeClr>
        </a:solidFill>
        <a:ln>
          <a:solidFill>
            <a:schemeClr val="bg1">
              <a:lumMod val="75000"/>
            </a:schemeClr>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Explicit Encoding</a:t>
          </a:r>
        </a:p>
      </dsp:txBody>
      <dsp:txXfrm>
        <a:off x="786553" y="1121157"/>
        <a:ext cx="1577801" cy="788900"/>
      </dsp:txXfrm>
    </dsp:sp>
    <dsp:sp modelId="{91FACA28-264C-614D-B120-47E6B50FFD42}">
      <dsp:nvSpPr>
        <dsp:cNvPr id="0" name=""/>
        <dsp:cNvSpPr/>
      </dsp:nvSpPr>
      <dsp:spPr>
        <a:xfrm>
          <a:off x="2624754" y="1121157"/>
          <a:ext cx="1577801" cy="788900"/>
        </a:xfrm>
        <a:prstGeom prst="rect">
          <a:avLst/>
        </a:prstGeom>
        <a:solidFill>
          <a:schemeClr val="accent1">
            <a:lumMod val="75000"/>
          </a:schemeClr>
        </a:solidFill>
        <a:ln>
          <a:solidFill>
            <a:schemeClr val="accent1">
              <a:lumMod val="75000"/>
            </a:schemeClr>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Implicit Encoding</a:t>
          </a:r>
        </a:p>
      </dsp:txBody>
      <dsp:txXfrm>
        <a:off x="2624754" y="1121157"/>
        <a:ext cx="1577801" cy="788900"/>
      </dsp:txXfrm>
    </dsp:sp>
    <dsp:sp modelId="{0A2493D6-F83F-114A-A594-64DBAA2227FB}">
      <dsp:nvSpPr>
        <dsp:cNvPr id="0" name=""/>
        <dsp:cNvSpPr/>
      </dsp:nvSpPr>
      <dsp:spPr>
        <a:xfrm>
          <a:off x="3019205" y="2241396"/>
          <a:ext cx="1831369" cy="788900"/>
        </a:xfrm>
        <a:prstGeom prst="rect">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Natural Channel Mutation</a:t>
          </a:r>
        </a:p>
      </dsp:txBody>
      <dsp:txXfrm>
        <a:off x="3019205" y="2241396"/>
        <a:ext cx="1831369" cy="788900"/>
      </dsp:txXfrm>
    </dsp:sp>
    <dsp:sp modelId="{5D44EF0C-E36A-984D-8417-DCF41B74422D}">
      <dsp:nvSpPr>
        <dsp:cNvPr id="0" name=""/>
        <dsp:cNvSpPr/>
      </dsp:nvSpPr>
      <dsp:spPr>
        <a:xfrm>
          <a:off x="3019205" y="3361634"/>
          <a:ext cx="1891010" cy="788900"/>
        </a:xfrm>
        <a:prstGeom prst="rect">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Formal Channel Mutation</a:t>
          </a:r>
        </a:p>
      </dsp:txBody>
      <dsp:txXfrm>
        <a:off x="3019205" y="3361634"/>
        <a:ext cx="1891010" cy="7889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782534" y="1910057"/>
          <a:ext cx="236670" cy="1846027"/>
        </a:xfrm>
        <a:custGeom>
          <a:avLst/>
          <a:gdLst/>
          <a:ahLst/>
          <a:cxnLst/>
          <a:rect l="0" t="0" r="0" b="0"/>
          <a:pathLst>
            <a:path>
              <a:moveTo>
                <a:pt x="0" y="0"/>
              </a:moveTo>
              <a:lnTo>
                <a:pt x="0" y="1846027"/>
              </a:lnTo>
              <a:lnTo>
                <a:pt x="236670" y="1846027"/>
              </a:lnTo>
            </a:path>
          </a:pathLst>
        </a:custGeom>
        <a:noFill/>
        <a:ln w="12700" cap="flat" cmpd="sng" algn="ctr">
          <a:solidFill>
            <a:schemeClr val="bg1">
              <a:lumMod val="8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782534" y="1910057"/>
          <a:ext cx="236670" cy="725788"/>
        </a:xfrm>
        <a:custGeom>
          <a:avLst/>
          <a:gdLst/>
          <a:ahLst/>
          <a:cxnLst/>
          <a:rect l="0" t="0" r="0" b="0"/>
          <a:pathLst>
            <a:path>
              <a:moveTo>
                <a:pt x="0" y="0"/>
              </a:moveTo>
              <a:lnTo>
                <a:pt x="0" y="725788"/>
              </a:lnTo>
              <a:lnTo>
                <a:pt x="236670" y="725788"/>
              </a:lnTo>
            </a:path>
          </a:pathLst>
        </a:custGeom>
        <a:noFill/>
        <a:ln w="12700" cap="flat" cmpd="sng" algn="ctr">
          <a:solidFill>
            <a:schemeClr val="accent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2459085" y="789819"/>
          <a:ext cx="954569" cy="331338"/>
        </a:xfrm>
        <a:custGeom>
          <a:avLst/>
          <a:gdLst/>
          <a:ahLst/>
          <a:cxnLst/>
          <a:rect l="0" t="0" r="0" b="0"/>
          <a:pathLst>
            <a:path>
              <a:moveTo>
                <a:pt x="0" y="0"/>
              </a:moveTo>
              <a:lnTo>
                <a:pt x="0" y="165669"/>
              </a:lnTo>
              <a:lnTo>
                <a:pt x="954569" y="165669"/>
              </a:lnTo>
              <a:lnTo>
                <a:pt x="954569" y="331338"/>
              </a:lnTo>
            </a:path>
          </a:pathLst>
        </a:custGeom>
        <a:noFill/>
        <a:ln w="12700" cap="flat" cmpd="sng" algn="ctr">
          <a:solidFill>
            <a:schemeClr val="accent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575453" y="789819"/>
          <a:ext cx="883631" cy="331338"/>
        </a:xfrm>
        <a:custGeom>
          <a:avLst/>
          <a:gdLst/>
          <a:ahLst/>
          <a:cxnLst/>
          <a:rect l="0" t="0" r="0" b="0"/>
          <a:pathLst>
            <a:path>
              <a:moveTo>
                <a:pt x="883631" y="0"/>
              </a:moveTo>
              <a:lnTo>
                <a:pt x="883631" y="165669"/>
              </a:lnTo>
              <a:lnTo>
                <a:pt x="0" y="165669"/>
              </a:lnTo>
              <a:lnTo>
                <a:pt x="0" y="331338"/>
              </a:lnTo>
            </a:path>
          </a:pathLst>
        </a:custGeom>
        <a:noFill/>
        <a:ln w="12700" cap="flat" cmpd="sng" algn="ctr">
          <a:solidFill>
            <a:schemeClr val="bg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670185" y="918"/>
          <a:ext cx="1577801" cy="788900"/>
        </a:xfrm>
        <a:prstGeom prst="rect">
          <a:avLst/>
        </a:prstGeom>
        <a:gradFill rotWithShape="0">
          <a:gsLst>
            <a:gs pos="0">
              <a:schemeClr val="accent1">
                <a:shade val="60000"/>
                <a:hueOff val="0"/>
                <a:satOff val="0"/>
                <a:lumOff val="0"/>
                <a:alphaOff val="0"/>
                <a:satMod val="103000"/>
                <a:lumMod val="102000"/>
                <a:tint val="94000"/>
              </a:schemeClr>
            </a:gs>
            <a:gs pos="50000">
              <a:schemeClr val="accent1">
                <a:shade val="60000"/>
                <a:hueOff val="0"/>
                <a:satOff val="0"/>
                <a:lumOff val="0"/>
                <a:alphaOff val="0"/>
                <a:satMod val="110000"/>
                <a:lumMod val="100000"/>
                <a:shade val="100000"/>
              </a:schemeClr>
            </a:gs>
            <a:gs pos="100000">
              <a:schemeClr val="accent1">
                <a:shade val="6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Code Modeling</a:t>
          </a:r>
        </a:p>
      </dsp:txBody>
      <dsp:txXfrm>
        <a:off x="1670185" y="918"/>
        <a:ext cx="1577801" cy="788900"/>
      </dsp:txXfrm>
    </dsp:sp>
    <dsp:sp modelId="{61D4079D-7960-B749-956F-296CFE176A14}">
      <dsp:nvSpPr>
        <dsp:cNvPr id="0" name=""/>
        <dsp:cNvSpPr/>
      </dsp:nvSpPr>
      <dsp:spPr>
        <a:xfrm>
          <a:off x="786553" y="1121157"/>
          <a:ext cx="1577801" cy="788900"/>
        </a:xfrm>
        <a:prstGeom prst="rect">
          <a:avLst/>
        </a:prstGeom>
        <a:solidFill>
          <a:schemeClr val="bg1">
            <a:lumMod val="85000"/>
          </a:schemeClr>
        </a:solidFill>
        <a:ln>
          <a:solidFill>
            <a:schemeClr val="bg1">
              <a:lumMod val="75000"/>
            </a:schemeClr>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Explicit Encoding</a:t>
          </a:r>
        </a:p>
      </dsp:txBody>
      <dsp:txXfrm>
        <a:off x="786553" y="1121157"/>
        <a:ext cx="1577801" cy="788900"/>
      </dsp:txXfrm>
    </dsp:sp>
    <dsp:sp modelId="{91FACA28-264C-614D-B120-47E6B50FFD42}">
      <dsp:nvSpPr>
        <dsp:cNvPr id="0" name=""/>
        <dsp:cNvSpPr/>
      </dsp:nvSpPr>
      <dsp:spPr>
        <a:xfrm>
          <a:off x="2624754" y="1121157"/>
          <a:ext cx="1577801" cy="788900"/>
        </a:xfrm>
        <a:prstGeom prst="rect">
          <a:avLst/>
        </a:prstGeom>
        <a:solidFill>
          <a:schemeClr val="accent1">
            <a:lumMod val="75000"/>
          </a:schemeClr>
        </a:solidFill>
        <a:ln>
          <a:solidFill>
            <a:schemeClr val="accent1">
              <a:lumMod val="75000"/>
            </a:schemeClr>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Implicit Encoding</a:t>
          </a:r>
        </a:p>
      </dsp:txBody>
      <dsp:txXfrm>
        <a:off x="2624754" y="1121157"/>
        <a:ext cx="1577801" cy="788900"/>
      </dsp:txXfrm>
    </dsp:sp>
    <dsp:sp modelId="{0A2493D6-F83F-114A-A594-64DBAA2227FB}">
      <dsp:nvSpPr>
        <dsp:cNvPr id="0" name=""/>
        <dsp:cNvSpPr/>
      </dsp:nvSpPr>
      <dsp:spPr>
        <a:xfrm>
          <a:off x="3019205" y="2241396"/>
          <a:ext cx="1831369" cy="788900"/>
        </a:xfrm>
        <a:prstGeom prst="rect">
          <a:avLst/>
        </a:prstGeom>
        <a:solidFill>
          <a:schemeClr val="accent1">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Natural Channel Mutation</a:t>
          </a:r>
        </a:p>
      </dsp:txBody>
      <dsp:txXfrm>
        <a:off x="3019205" y="2241396"/>
        <a:ext cx="1831369" cy="788900"/>
      </dsp:txXfrm>
    </dsp:sp>
    <dsp:sp modelId="{5D44EF0C-E36A-984D-8417-DCF41B74422D}">
      <dsp:nvSpPr>
        <dsp:cNvPr id="0" name=""/>
        <dsp:cNvSpPr/>
      </dsp:nvSpPr>
      <dsp:spPr>
        <a:xfrm>
          <a:off x="3019205" y="3361634"/>
          <a:ext cx="1891010" cy="788900"/>
        </a:xfrm>
        <a:prstGeom prst="rect">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Formal Channel Mutation</a:t>
          </a:r>
        </a:p>
      </dsp:txBody>
      <dsp:txXfrm>
        <a:off x="3019205" y="3361634"/>
        <a:ext cx="1891010" cy="7889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782534" y="1910057"/>
          <a:ext cx="236670" cy="1846027"/>
        </a:xfrm>
        <a:custGeom>
          <a:avLst/>
          <a:gdLst/>
          <a:ahLst/>
          <a:cxnLst/>
          <a:rect l="0" t="0" r="0" b="0"/>
          <a:pathLst>
            <a:path>
              <a:moveTo>
                <a:pt x="0" y="0"/>
              </a:moveTo>
              <a:lnTo>
                <a:pt x="0" y="1846027"/>
              </a:lnTo>
              <a:lnTo>
                <a:pt x="236670" y="1846027"/>
              </a:lnTo>
            </a:path>
          </a:pathLst>
        </a:custGeom>
        <a:noFill/>
        <a:ln w="12700" cap="flat" cmpd="sng" algn="ctr">
          <a:solidFill>
            <a:schemeClr val="accent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782534" y="1910057"/>
          <a:ext cx="236670" cy="725788"/>
        </a:xfrm>
        <a:custGeom>
          <a:avLst/>
          <a:gdLst/>
          <a:ahLst/>
          <a:cxnLst/>
          <a:rect l="0" t="0" r="0" b="0"/>
          <a:pathLst>
            <a:path>
              <a:moveTo>
                <a:pt x="0" y="0"/>
              </a:moveTo>
              <a:lnTo>
                <a:pt x="0" y="725788"/>
              </a:lnTo>
              <a:lnTo>
                <a:pt x="236670" y="725788"/>
              </a:lnTo>
            </a:path>
          </a:pathLst>
        </a:custGeom>
        <a:noFill/>
        <a:ln w="12700" cap="flat" cmpd="sng" algn="ctr">
          <a:solidFill>
            <a:schemeClr val="accent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2459085" y="789819"/>
          <a:ext cx="954569" cy="331338"/>
        </a:xfrm>
        <a:custGeom>
          <a:avLst/>
          <a:gdLst/>
          <a:ahLst/>
          <a:cxnLst/>
          <a:rect l="0" t="0" r="0" b="0"/>
          <a:pathLst>
            <a:path>
              <a:moveTo>
                <a:pt x="0" y="0"/>
              </a:moveTo>
              <a:lnTo>
                <a:pt x="0" y="165669"/>
              </a:lnTo>
              <a:lnTo>
                <a:pt x="954569" y="165669"/>
              </a:lnTo>
              <a:lnTo>
                <a:pt x="954569" y="331338"/>
              </a:lnTo>
            </a:path>
          </a:pathLst>
        </a:custGeom>
        <a:noFill/>
        <a:ln w="12700" cap="flat" cmpd="sng" algn="ctr">
          <a:solidFill>
            <a:schemeClr val="accent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575453" y="789819"/>
          <a:ext cx="883631" cy="331338"/>
        </a:xfrm>
        <a:custGeom>
          <a:avLst/>
          <a:gdLst/>
          <a:ahLst/>
          <a:cxnLst/>
          <a:rect l="0" t="0" r="0" b="0"/>
          <a:pathLst>
            <a:path>
              <a:moveTo>
                <a:pt x="883631" y="0"/>
              </a:moveTo>
              <a:lnTo>
                <a:pt x="883631" y="165669"/>
              </a:lnTo>
              <a:lnTo>
                <a:pt x="0" y="165669"/>
              </a:lnTo>
              <a:lnTo>
                <a:pt x="0" y="331338"/>
              </a:lnTo>
            </a:path>
          </a:pathLst>
        </a:custGeom>
        <a:noFill/>
        <a:ln w="12700" cap="flat" cmpd="sng" algn="ctr">
          <a:solidFill>
            <a:schemeClr val="bg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670185" y="918"/>
          <a:ext cx="1577801" cy="788900"/>
        </a:xfrm>
        <a:prstGeom prst="rect">
          <a:avLst/>
        </a:prstGeom>
        <a:gradFill rotWithShape="0">
          <a:gsLst>
            <a:gs pos="0">
              <a:schemeClr val="accent1">
                <a:shade val="60000"/>
                <a:hueOff val="0"/>
                <a:satOff val="0"/>
                <a:lumOff val="0"/>
                <a:alphaOff val="0"/>
                <a:satMod val="103000"/>
                <a:lumMod val="102000"/>
                <a:tint val="94000"/>
              </a:schemeClr>
            </a:gs>
            <a:gs pos="50000">
              <a:schemeClr val="accent1">
                <a:shade val="60000"/>
                <a:hueOff val="0"/>
                <a:satOff val="0"/>
                <a:lumOff val="0"/>
                <a:alphaOff val="0"/>
                <a:satMod val="110000"/>
                <a:lumMod val="100000"/>
                <a:shade val="100000"/>
              </a:schemeClr>
            </a:gs>
            <a:gs pos="100000">
              <a:schemeClr val="accent1">
                <a:shade val="6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Code Modeling</a:t>
          </a:r>
        </a:p>
      </dsp:txBody>
      <dsp:txXfrm>
        <a:off x="1670185" y="918"/>
        <a:ext cx="1577801" cy="788900"/>
      </dsp:txXfrm>
    </dsp:sp>
    <dsp:sp modelId="{61D4079D-7960-B749-956F-296CFE176A14}">
      <dsp:nvSpPr>
        <dsp:cNvPr id="0" name=""/>
        <dsp:cNvSpPr/>
      </dsp:nvSpPr>
      <dsp:spPr>
        <a:xfrm>
          <a:off x="786553" y="1121157"/>
          <a:ext cx="1577801" cy="788900"/>
        </a:xfrm>
        <a:prstGeom prst="rect">
          <a:avLst/>
        </a:prstGeom>
        <a:solidFill>
          <a:schemeClr val="bg1">
            <a:lumMod val="85000"/>
          </a:schemeClr>
        </a:solidFill>
        <a:ln>
          <a:solidFill>
            <a:schemeClr val="bg1">
              <a:lumMod val="75000"/>
            </a:schemeClr>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Explicit Encoding</a:t>
          </a:r>
        </a:p>
      </dsp:txBody>
      <dsp:txXfrm>
        <a:off x="786553" y="1121157"/>
        <a:ext cx="1577801" cy="788900"/>
      </dsp:txXfrm>
    </dsp:sp>
    <dsp:sp modelId="{91FACA28-264C-614D-B120-47E6B50FFD42}">
      <dsp:nvSpPr>
        <dsp:cNvPr id="0" name=""/>
        <dsp:cNvSpPr/>
      </dsp:nvSpPr>
      <dsp:spPr>
        <a:xfrm>
          <a:off x="2624754" y="1121157"/>
          <a:ext cx="1577801" cy="788900"/>
        </a:xfrm>
        <a:prstGeom prst="rect">
          <a:avLst/>
        </a:prstGeom>
        <a:solidFill>
          <a:schemeClr val="accent1">
            <a:lumMod val="75000"/>
          </a:schemeClr>
        </a:solidFill>
        <a:ln>
          <a:solidFill>
            <a:schemeClr val="accent1">
              <a:lumMod val="75000"/>
            </a:schemeClr>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Implicit Encoding</a:t>
          </a:r>
        </a:p>
      </dsp:txBody>
      <dsp:txXfrm>
        <a:off x="2624754" y="1121157"/>
        <a:ext cx="1577801" cy="788900"/>
      </dsp:txXfrm>
    </dsp:sp>
    <dsp:sp modelId="{0A2493D6-F83F-114A-A594-64DBAA2227FB}">
      <dsp:nvSpPr>
        <dsp:cNvPr id="0" name=""/>
        <dsp:cNvSpPr/>
      </dsp:nvSpPr>
      <dsp:spPr>
        <a:xfrm>
          <a:off x="3019205" y="2241396"/>
          <a:ext cx="1831369" cy="788900"/>
        </a:xfrm>
        <a:prstGeom prst="rect">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Natural Channel Mutation</a:t>
          </a:r>
        </a:p>
      </dsp:txBody>
      <dsp:txXfrm>
        <a:off x="3019205" y="2241396"/>
        <a:ext cx="1831369" cy="788900"/>
      </dsp:txXfrm>
    </dsp:sp>
    <dsp:sp modelId="{5D44EF0C-E36A-984D-8417-DCF41B74422D}">
      <dsp:nvSpPr>
        <dsp:cNvPr id="0" name=""/>
        <dsp:cNvSpPr/>
      </dsp:nvSpPr>
      <dsp:spPr>
        <a:xfrm>
          <a:off x="3019205" y="3361634"/>
          <a:ext cx="1891010" cy="788900"/>
        </a:xfrm>
        <a:prstGeom prst="rect">
          <a:avLst/>
        </a:prstGeom>
        <a:solidFill>
          <a:schemeClr val="accent1">
            <a:lumMod val="75000"/>
          </a:schemeClr>
        </a:solidFill>
        <a:ln>
          <a:solidFill>
            <a:schemeClr val="accent1">
              <a:lumMod val="75000"/>
            </a:schemeClr>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Formal Channel Mutation</a:t>
          </a:r>
        </a:p>
      </dsp:txBody>
      <dsp:txXfrm>
        <a:off x="3019205" y="3361634"/>
        <a:ext cx="1891010" cy="7889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782534" y="1910057"/>
          <a:ext cx="236670" cy="1846027"/>
        </a:xfrm>
        <a:custGeom>
          <a:avLst/>
          <a:gdLst/>
          <a:ahLst/>
          <a:cxnLst/>
          <a:rect l="0" t="0" r="0" b="0"/>
          <a:pathLst>
            <a:path>
              <a:moveTo>
                <a:pt x="0" y="0"/>
              </a:moveTo>
              <a:lnTo>
                <a:pt x="0" y="1846027"/>
              </a:lnTo>
              <a:lnTo>
                <a:pt x="236670" y="1846027"/>
              </a:lnTo>
            </a:path>
          </a:pathLst>
        </a:custGeom>
        <a:noFill/>
        <a:ln w="12700" cap="flat" cmpd="sng" algn="ctr">
          <a:solidFill>
            <a:schemeClr val="accent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782534" y="1910057"/>
          <a:ext cx="236670" cy="725788"/>
        </a:xfrm>
        <a:custGeom>
          <a:avLst/>
          <a:gdLst/>
          <a:ahLst/>
          <a:cxnLst/>
          <a:rect l="0" t="0" r="0" b="0"/>
          <a:pathLst>
            <a:path>
              <a:moveTo>
                <a:pt x="0" y="0"/>
              </a:moveTo>
              <a:lnTo>
                <a:pt x="0" y="725788"/>
              </a:lnTo>
              <a:lnTo>
                <a:pt x="236670" y="725788"/>
              </a:lnTo>
            </a:path>
          </a:pathLst>
        </a:custGeom>
        <a:noFill/>
        <a:ln w="12700" cap="flat" cmpd="sng" algn="ctr">
          <a:solidFill>
            <a:schemeClr val="accent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2459085" y="789819"/>
          <a:ext cx="954569" cy="331338"/>
        </a:xfrm>
        <a:custGeom>
          <a:avLst/>
          <a:gdLst/>
          <a:ahLst/>
          <a:cxnLst/>
          <a:rect l="0" t="0" r="0" b="0"/>
          <a:pathLst>
            <a:path>
              <a:moveTo>
                <a:pt x="0" y="0"/>
              </a:moveTo>
              <a:lnTo>
                <a:pt x="0" y="165669"/>
              </a:lnTo>
              <a:lnTo>
                <a:pt x="954569" y="165669"/>
              </a:lnTo>
              <a:lnTo>
                <a:pt x="954569" y="331338"/>
              </a:lnTo>
            </a:path>
          </a:pathLst>
        </a:custGeom>
        <a:noFill/>
        <a:ln w="12700" cap="flat" cmpd="sng" algn="ctr">
          <a:solidFill>
            <a:schemeClr val="accent1">
              <a:lumMod val="7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575453" y="789819"/>
          <a:ext cx="883631" cy="331338"/>
        </a:xfrm>
        <a:custGeom>
          <a:avLst/>
          <a:gdLst/>
          <a:ahLst/>
          <a:cxnLst/>
          <a:rect l="0" t="0" r="0" b="0"/>
          <a:pathLst>
            <a:path>
              <a:moveTo>
                <a:pt x="883631" y="0"/>
              </a:moveTo>
              <a:lnTo>
                <a:pt x="883631" y="165669"/>
              </a:lnTo>
              <a:lnTo>
                <a:pt x="0" y="165669"/>
              </a:lnTo>
              <a:lnTo>
                <a:pt x="0" y="331338"/>
              </a:lnTo>
            </a:path>
          </a:pathLst>
        </a:custGeom>
        <a:noFill/>
        <a:ln w="12700" cap="flat" cmpd="sng" algn="ctr">
          <a:solidFill>
            <a:schemeClr val="bg1">
              <a:lumMod val="85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670185" y="918"/>
          <a:ext cx="1577801" cy="788900"/>
        </a:xfrm>
        <a:prstGeom prst="rect">
          <a:avLst/>
        </a:prstGeom>
        <a:gradFill rotWithShape="0">
          <a:gsLst>
            <a:gs pos="0">
              <a:schemeClr val="accent1">
                <a:shade val="60000"/>
                <a:hueOff val="0"/>
                <a:satOff val="0"/>
                <a:lumOff val="0"/>
                <a:alphaOff val="0"/>
                <a:satMod val="103000"/>
                <a:lumMod val="102000"/>
                <a:tint val="94000"/>
              </a:schemeClr>
            </a:gs>
            <a:gs pos="50000">
              <a:schemeClr val="accent1">
                <a:shade val="60000"/>
                <a:hueOff val="0"/>
                <a:satOff val="0"/>
                <a:lumOff val="0"/>
                <a:alphaOff val="0"/>
                <a:satMod val="110000"/>
                <a:lumMod val="100000"/>
                <a:shade val="100000"/>
              </a:schemeClr>
            </a:gs>
            <a:gs pos="100000">
              <a:schemeClr val="accent1">
                <a:shade val="6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Code Modeling</a:t>
          </a:r>
        </a:p>
      </dsp:txBody>
      <dsp:txXfrm>
        <a:off x="1670185" y="918"/>
        <a:ext cx="1577801" cy="788900"/>
      </dsp:txXfrm>
    </dsp:sp>
    <dsp:sp modelId="{61D4079D-7960-B749-956F-296CFE176A14}">
      <dsp:nvSpPr>
        <dsp:cNvPr id="0" name=""/>
        <dsp:cNvSpPr/>
      </dsp:nvSpPr>
      <dsp:spPr>
        <a:xfrm>
          <a:off x="786553" y="1121157"/>
          <a:ext cx="1577801" cy="788900"/>
        </a:xfrm>
        <a:prstGeom prst="rect">
          <a:avLst/>
        </a:prstGeom>
        <a:solidFill>
          <a:schemeClr val="bg1">
            <a:lumMod val="8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Explicit Encoding</a:t>
          </a:r>
        </a:p>
      </dsp:txBody>
      <dsp:txXfrm>
        <a:off x="786553" y="1121157"/>
        <a:ext cx="1577801" cy="788900"/>
      </dsp:txXfrm>
    </dsp:sp>
    <dsp:sp modelId="{91FACA28-264C-614D-B120-47E6B50FFD42}">
      <dsp:nvSpPr>
        <dsp:cNvPr id="0" name=""/>
        <dsp:cNvSpPr/>
      </dsp:nvSpPr>
      <dsp:spPr>
        <a:xfrm>
          <a:off x="2624754" y="1121157"/>
          <a:ext cx="1577801" cy="788900"/>
        </a:xfrm>
        <a:prstGeom prst="rect">
          <a:avLst/>
        </a:prstGeom>
        <a:solidFill>
          <a:schemeClr val="accent1">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Implicit Encoding</a:t>
          </a:r>
        </a:p>
      </dsp:txBody>
      <dsp:txXfrm>
        <a:off x="2624754" y="1121157"/>
        <a:ext cx="1577801" cy="788900"/>
      </dsp:txXfrm>
    </dsp:sp>
    <dsp:sp modelId="{0A2493D6-F83F-114A-A594-64DBAA2227FB}">
      <dsp:nvSpPr>
        <dsp:cNvPr id="0" name=""/>
        <dsp:cNvSpPr/>
      </dsp:nvSpPr>
      <dsp:spPr>
        <a:xfrm>
          <a:off x="3019205" y="2241396"/>
          <a:ext cx="1831369" cy="788900"/>
        </a:xfrm>
        <a:prstGeom prst="rect">
          <a:avLst/>
        </a:prstGeom>
        <a:solidFill>
          <a:schemeClr val="accent1">
            <a:lumMod val="75000"/>
          </a:schemeClr>
        </a:solidFill>
        <a:ln>
          <a:solidFill>
            <a:schemeClr val="accent1">
              <a:lumMod val="75000"/>
            </a:schemeClr>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Natural Channel Mutation</a:t>
          </a:r>
        </a:p>
      </dsp:txBody>
      <dsp:txXfrm>
        <a:off x="3019205" y="2241396"/>
        <a:ext cx="1831369" cy="788900"/>
      </dsp:txXfrm>
    </dsp:sp>
    <dsp:sp modelId="{5D44EF0C-E36A-984D-8417-DCF41B74422D}">
      <dsp:nvSpPr>
        <dsp:cNvPr id="0" name=""/>
        <dsp:cNvSpPr/>
      </dsp:nvSpPr>
      <dsp:spPr>
        <a:xfrm>
          <a:off x="3019205" y="3361634"/>
          <a:ext cx="1891010" cy="788900"/>
        </a:xfrm>
        <a:prstGeom prst="rect">
          <a:avLst/>
        </a:prstGeom>
        <a:solidFill>
          <a:schemeClr val="accent1">
            <a:lumMod val="75000"/>
          </a:schemeClr>
        </a:solidFill>
        <a:ln>
          <a:solidFill>
            <a:schemeClr val="accent1">
              <a:lumMod val="75000"/>
            </a:schemeClr>
          </a:solid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Poppins" panose="00000500000000000000" pitchFamily="2" charset="0"/>
              <a:cs typeface="Poppins" panose="00000500000000000000" pitchFamily="2" charset="0"/>
            </a:rPr>
            <a:t>Formal Channel Mutation</a:t>
          </a:r>
        </a:p>
      </dsp:txBody>
      <dsp:txXfrm>
        <a:off x="3019205" y="3361634"/>
        <a:ext cx="1891010" cy="7889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41655"/>
          <a:ext cx="4821507" cy="1976400"/>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Poppins" panose="00000500000000000000" pitchFamily="2" charset="0"/>
              <a:cs typeface="Poppins" panose="00000500000000000000" pitchFamily="2" charset="0"/>
            </a:rPr>
            <a:t>Little overhead</a:t>
          </a:r>
        </a:p>
        <a:p>
          <a:pPr marL="228600" lvl="1" indent="-228600" algn="l" defTabSz="1066800">
            <a:lnSpc>
              <a:spcPct val="90000"/>
            </a:lnSpc>
            <a:spcBef>
              <a:spcPct val="0"/>
            </a:spcBef>
            <a:spcAft>
              <a:spcPct val="15000"/>
            </a:spcAft>
            <a:buChar char="•"/>
          </a:pPr>
          <a:r>
            <a:rPr lang="en-US" sz="2400" kern="1200" dirty="0">
              <a:latin typeface="Poppins" panose="00000500000000000000" pitchFamily="2" charset="0"/>
              <a:cs typeface="Poppins" panose="00000500000000000000" pitchFamily="2" charset="0"/>
            </a:rPr>
            <a:t>Unsupervised</a:t>
          </a:r>
        </a:p>
        <a:p>
          <a:pPr marL="228600" lvl="1" indent="-228600" algn="l" defTabSz="1066800">
            <a:lnSpc>
              <a:spcPct val="90000"/>
            </a:lnSpc>
            <a:spcBef>
              <a:spcPct val="0"/>
            </a:spcBef>
            <a:spcAft>
              <a:spcPct val="15000"/>
            </a:spcAft>
            <a:buChar char="•"/>
          </a:pPr>
          <a:r>
            <a:rPr lang="en-US" sz="2400" kern="1200" dirty="0">
              <a:latin typeface="Poppins" panose="00000500000000000000" pitchFamily="2" charset="0"/>
              <a:cs typeface="Poppins" panose="00000500000000000000" pitchFamily="2" charset="0"/>
            </a:rPr>
            <a:t>Transferable</a:t>
          </a:r>
        </a:p>
      </dsp:txBody>
      <dsp:txXfrm>
        <a:off x="741150" y="288705"/>
        <a:ext cx="4080357" cy="1482300"/>
      </dsp:txXfrm>
    </dsp:sp>
    <dsp:sp modelId="{E091224A-CDC1-481B-A68C-1EDB68A6A270}">
      <dsp:nvSpPr>
        <dsp:cNvPr id="0" name=""/>
        <dsp:cNvSpPr/>
      </dsp:nvSpPr>
      <dsp:spPr>
        <a:xfrm>
          <a:off x="4752880" y="191417"/>
          <a:ext cx="1466964" cy="1676876"/>
        </a:xfrm>
        <a:prstGeom prst="roundRect">
          <a:avLst/>
        </a:prstGeom>
        <a:solidFill>
          <a:schemeClr val="accent6">
            <a:lumMod val="75000"/>
            <a:alpha val="27059"/>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Poppins" panose="00000500000000000000" pitchFamily="2" charset="0"/>
              <a:cs typeface="Poppins" panose="00000500000000000000" pitchFamily="2" charset="0"/>
            </a:rPr>
            <a:t>Pros</a:t>
          </a:r>
        </a:p>
      </dsp:txBody>
      <dsp:txXfrm>
        <a:off x="4824491" y="263028"/>
        <a:ext cx="1323742" cy="1533654"/>
      </dsp:txXfrm>
    </dsp:sp>
    <dsp:sp modelId="{A77345A5-FEEF-41F3-8472-75B5C33F9776}">
      <dsp:nvSpPr>
        <dsp:cNvPr id="0" name=""/>
        <dsp:cNvSpPr/>
      </dsp:nvSpPr>
      <dsp:spPr>
        <a:xfrm flipH="1">
          <a:off x="0" y="2175053"/>
          <a:ext cx="4878510" cy="1976400"/>
        </a:xfrm>
        <a:prstGeom prst="rightArrow">
          <a:avLst>
            <a:gd name="adj1" fmla="val 75000"/>
            <a:gd name="adj2" fmla="val 5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5240"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Poppins" panose="00000500000000000000" pitchFamily="2" charset="0"/>
              <a:cs typeface="Poppins" panose="00000500000000000000" pitchFamily="2" charset="0"/>
            </a:rPr>
            <a:t>No Guarantee</a:t>
          </a:r>
        </a:p>
        <a:p>
          <a:pPr marL="228600" lvl="1" indent="-228600" algn="l" defTabSz="1066800">
            <a:lnSpc>
              <a:spcPct val="90000"/>
            </a:lnSpc>
            <a:spcBef>
              <a:spcPct val="0"/>
            </a:spcBef>
            <a:spcAft>
              <a:spcPct val="15000"/>
            </a:spcAft>
            <a:buChar char="•"/>
          </a:pPr>
          <a:r>
            <a:rPr lang="en-US" sz="2400" kern="1200" dirty="0">
              <a:latin typeface="Poppins" panose="00000500000000000000" pitchFamily="2" charset="0"/>
              <a:cs typeface="Poppins" panose="00000500000000000000" pitchFamily="2" charset="0"/>
            </a:rPr>
            <a:t>Potential Bias from Mutation</a:t>
          </a:r>
        </a:p>
      </dsp:txBody>
      <dsp:txXfrm>
        <a:off x="741150" y="2422103"/>
        <a:ext cx="4137360" cy="1482300"/>
      </dsp:txXfrm>
    </dsp:sp>
    <dsp:sp modelId="{A7719355-EDB7-4F35-A1A2-A28D74F51A54}">
      <dsp:nvSpPr>
        <dsp:cNvPr id="0" name=""/>
        <dsp:cNvSpPr/>
      </dsp:nvSpPr>
      <dsp:spPr>
        <a:xfrm>
          <a:off x="4793636" y="2368095"/>
          <a:ext cx="1408369" cy="1590330"/>
        </a:xfrm>
        <a:prstGeom prst="roundRect">
          <a:avLst/>
        </a:prstGeom>
        <a:solidFill>
          <a:srgbClr val="FF0000">
            <a:alpha val="50196"/>
          </a:srgb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Poppins" panose="00000500000000000000" pitchFamily="2" charset="0"/>
              <a:cs typeface="Poppins" panose="00000500000000000000" pitchFamily="2" charset="0"/>
            </a:rPr>
            <a:t>Cons</a:t>
          </a:r>
        </a:p>
      </dsp:txBody>
      <dsp:txXfrm>
        <a:off x="4862387" y="2436846"/>
        <a:ext cx="1270867" cy="145282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6B061-6463-417A-ADFC-ACE34FB04877}" type="datetimeFigureOut">
              <a:rPr lang="en-US" smtClean="0"/>
              <a:t>7/17/2022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8C3339-067B-4226-8999-18ECFEDD44B1}" type="slidenum">
              <a:rPr lang="en-US" smtClean="0"/>
              <a:t>‹#›</a:t>
            </a:fld>
            <a:endParaRPr lang="en-US"/>
          </a:p>
        </p:txBody>
      </p:sp>
    </p:spTree>
    <p:extLst>
      <p:ext uri="{BB962C8B-B14F-4D97-AF65-F5344CB8AC3E}">
        <p14:creationId xmlns:p14="http://schemas.microsoft.com/office/powerpoint/2010/main" val="1060108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today I am going to present my research work on Programming Language Processing. In particular, I am going to talk about Machine learning for source code understanding and source code generation. I am Saikat, Ph.D. candidate at Columbia University. </a:t>
            </a:r>
          </a:p>
        </p:txBody>
      </p:sp>
      <p:sp>
        <p:nvSpPr>
          <p:cNvPr id="4" name="Slide Number Placeholder 3"/>
          <p:cNvSpPr>
            <a:spLocks noGrp="1"/>
          </p:cNvSpPr>
          <p:nvPr>
            <p:ph type="sldNum" sz="quarter" idx="5"/>
          </p:nvPr>
        </p:nvSpPr>
        <p:spPr/>
        <p:txBody>
          <a:bodyPr/>
          <a:lstStyle/>
          <a:p>
            <a:fld id="{D08C3339-067B-4226-8999-18ECFEDD44B1}" type="slidenum">
              <a:rPr lang="en-US" smtClean="0"/>
              <a:t>1</a:t>
            </a:fld>
            <a:endParaRPr lang="en-US" dirty="0"/>
          </a:p>
        </p:txBody>
      </p:sp>
    </p:spTree>
    <p:extLst>
      <p:ext uri="{BB962C8B-B14F-4D97-AF65-F5344CB8AC3E}">
        <p14:creationId xmlns:p14="http://schemas.microsoft.com/office/powerpoint/2010/main" val="2860663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driven automation is feasible and plausible because of the large amount of data available in open source repositories and software databases. For examples, </a:t>
            </a:r>
            <a:r>
              <a:rPr lang="en-US" dirty="0" err="1"/>
              <a:t>Github</a:t>
            </a:r>
            <a:r>
              <a:rPr lang="en-US" dirty="0"/>
              <a:t>, Bitbucket, JIRA, Bugzilla, National Vulnerability database contain enormous amount of data to train machines for automating those tasks. </a:t>
            </a:r>
          </a:p>
        </p:txBody>
      </p:sp>
      <p:sp>
        <p:nvSpPr>
          <p:cNvPr id="4" name="Slide Number Placeholder 3"/>
          <p:cNvSpPr>
            <a:spLocks noGrp="1"/>
          </p:cNvSpPr>
          <p:nvPr>
            <p:ph type="sldNum" sz="quarter" idx="5"/>
          </p:nvPr>
        </p:nvSpPr>
        <p:spPr/>
        <p:txBody>
          <a:bodyPr/>
          <a:lstStyle/>
          <a:p>
            <a:fld id="{D08C3339-067B-4226-8999-18ECFEDD44B1}" type="slidenum">
              <a:rPr lang="en-US" smtClean="0"/>
              <a:t>10</a:t>
            </a:fld>
            <a:endParaRPr lang="en-US"/>
          </a:p>
        </p:txBody>
      </p:sp>
    </p:spTree>
    <p:extLst>
      <p:ext uri="{BB962C8B-B14F-4D97-AF65-F5344CB8AC3E}">
        <p14:creationId xmlns:p14="http://schemas.microsoft.com/office/powerpoint/2010/main" val="57228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my research focus is on Artificial Intelligence for Software Engineering. I have been trying to build </a:t>
            </a:r>
            <a:r>
              <a:rPr lang="en-US" dirty="0" err="1"/>
              <a:t>toos</a:t>
            </a:r>
            <a:r>
              <a:rPr lang="en-US" dirty="0"/>
              <a:t> for such automation. In particular, in my research I </a:t>
            </a:r>
          </a:p>
          <a:p>
            <a:endParaRPr lang="en-US" dirty="0"/>
          </a:p>
          <a:p>
            <a:r>
              <a:rPr lang="en-US" b="1" dirty="0"/>
              <a:t>Curate, and preprocess </a:t>
            </a:r>
            <a:r>
              <a:rPr lang="en-US" dirty="0"/>
              <a:t>data from these sources. </a:t>
            </a:r>
          </a:p>
          <a:p>
            <a:endParaRPr lang="en-US" dirty="0"/>
          </a:p>
          <a:p>
            <a:r>
              <a:rPr lang="en-US" b="1" dirty="0"/>
              <a:t>Design appropriate </a:t>
            </a:r>
            <a:r>
              <a:rPr lang="en-US" dirty="0"/>
              <a:t>model based on the requirement of the task at hand. My primary focus is to design the models in a way that these can identify patterns, albeit implicitly, and apply those patterns in appropriate scenario. </a:t>
            </a:r>
          </a:p>
          <a:p>
            <a:endParaRPr lang="en-US" dirty="0"/>
          </a:p>
          <a:p>
            <a:r>
              <a:rPr lang="en-US" dirty="0"/>
              <a:t>Design the training objective and train the model.</a:t>
            </a:r>
          </a:p>
          <a:p>
            <a:endParaRPr lang="en-US" dirty="0"/>
          </a:p>
          <a:p>
            <a:r>
              <a:rPr lang="en-US" dirty="0"/>
              <a:t>And finally deploy and analyze the performance of such tool. </a:t>
            </a:r>
          </a:p>
        </p:txBody>
      </p:sp>
      <p:sp>
        <p:nvSpPr>
          <p:cNvPr id="4" name="Slide Number Placeholder 3"/>
          <p:cNvSpPr>
            <a:spLocks noGrp="1"/>
          </p:cNvSpPr>
          <p:nvPr>
            <p:ph type="sldNum" sz="quarter" idx="5"/>
          </p:nvPr>
        </p:nvSpPr>
        <p:spPr/>
        <p:txBody>
          <a:bodyPr/>
          <a:lstStyle/>
          <a:p>
            <a:fld id="{D08C3339-067B-4226-8999-18ECFEDD44B1}" type="slidenum">
              <a:rPr lang="en-US" smtClean="0"/>
              <a:t>11</a:t>
            </a:fld>
            <a:endParaRPr lang="en-US"/>
          </a:p>
        </p:txBody>
      </p:sp>
    </p:spTree>
    <p:extLst>
      <p:ext uri="{BB962C8B-B14F-4D97-AF65-F5344CB8AC3E}">
        <p14:creationId xmlns:p14="http://schemas.microsoft.com/office/powerpoint/2010/main" val="2996088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look at the challenges AI in SE. In particular, let us look at challenges that a model face while dealing with source code. I view two major challenges. </a:t>
            </a:r>
          </a:p>
          <a:p>
            <a:endParaRPr lang="en-US" dirty="0"/>
          </a:p>
          <a:p>
            <a:r>
              <a:rPr lang="en-US" dirty="0"/>
              <a:t>First challenge is understanding the source code, in order for the model to properly understand the source code,  the model may need to analyze the formal properties of source code that is the syntax and semantics. </a:t>
            </a:r>
          </a:p>
          <a:p>
            <a:endParaRPr lang="en-US" dirty="0"/>
          </a:p>
          <a:p>
            <a:r>
              <a:rPr lang="en-US" dirty="0"/>
              <a:t>Another challenge for the model is generating source code. Here if we want a model to generate source code, it must maintain, at least empirically,  the syntactic and semantic correctness of the source code.           My research field</a:t>
            </a:r>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67467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Programming Language Processing, PLP, in short</a:t>
            </a:r>
            <a:r>
              <a:rPr lang="en-US" dirty="0"/>
              <a:t>, is aimed at solving those two classes of challenges. Where I leverage both traditional program analysis and machine learning to build automation tool for programmers.          Now let us look at some of the example application that we expect to automate with PLP</a:t>
            </a:r>
          </a:p>
        </p:txBody>
      </p:sp>
      <p:sp>
        <p:nvSpPr>
          <p:cNvPr id="4" name="Slide Number Placeholder 3"/>
          <p:cNvSpPr>
            <a:spLocks noGrp="1"/>
          </p:cNvSpPr>
          <p:nvPr>
            <p:ph type="sldNum" sz="quarter" idx="5"/>
          </p:nvPr>
        </p:nvSpPr>
        <p:spPr/>
        <p:txBody>
          <a:bodyPr/>
          <a:lstStyle/>
          <a:p>
            <a:fld id="{D08C3339-067B-4226-8999-18ECFEDD44B1}" type="slidenum">
              <a:rPr lang="en-US" smtClean="0"/>
              <a:t>13</a:t>
            </a:fld>
            <a:endParaRPr lang="en-US"/>
          </a:p>
        </p:txBody>
      </p:sp>
    </p:spTree>
    <p:extLst>
      <p:ext uri="{BB962C8B-B14F-4D97-AF65-F5344CB8AC3E}">
        <p14:creationId xmlns:p14="http://schemas.microsoft.com/office/powerpoint/2010/main" val="26235948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task of vulnerability detection from source code. Here, we formulate the problem as a code classification task. </a:t>
            </a:r>
          </a:p>
          <a:p>
            <a:endParaRPr lang="en-US" dirty="0"/>
          </a:p>
          <a:p>
            <a:r>
              <a:rPr lang="en-US" dirty="0"/>
              <a:t>Needless to say, to properly do so, the model should understand and reason about the input code.</a:t>
            </a:r>
          </a:p>
        </p:txBody>
      </p:sp>
      <p:sp>
        <p:nvSpPr>
          <p:cNvPr id="4" name="Slide Number Placeholder 3"/>
          <p:cNvSpPr>
            <a:spLocks noGrp="1"/>
          </p:cNvSpPr>
          <p:nvPr>
            <p:ph type="sldNum" sz="quarter" idx="5"/>
          </p:nvPr>
        </p:nvSpPr>
        <p:spPr/>
        <p:txBody>
          <a:bodyPr/>
          <a:lstStyle/>
          <a:p>
            <a:fld id="{D08C3339-067B-4226-8999-18ECFEDD44B1}" type="slidenum">
              <a:rPr lang="en-US" smtClean="0"/>
              <a:t>14</a:t>
            </a:fld>
            <a:endParaRPr lang="en-US"/>
          </a:p>
        </p:txBody>
      </p:sp>
    </p:spTree>
    <p:extLst>
      <p:ext uri="{BB962C8B-B14F-4D97-AF65-F5344CB8AC3E}">
        <p14:creationId xmlns:p14="http://schemas.microsoft.com/office/powerpoint/2010/main" val="2690331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few examples  where we want a model to generate source code </a:t>
            </a:r>
          </a:p>
          <a:p>
            <a:endParaRPr lang="en-US" dirty="0"/>
          </a:p>
          <a:p>
            <a:r>
              <a:rPr lang="en-US" dirty="0"/>
              <a:t>First, Code translation to translate from one PL to another. </a:t>
            </a:r>
          </a:p>
          <a:p>
            <a:endParaRPr lang="en-US" dirty="0"/>
          </a:p>
          <a:p>
            <a:r>
              <a:rPr lang="en-US" dirty="0"/>
              <a:t>Another task is automated Code editing or program repair. Here we learn the code edit patterns and given a buggy code, the model generates the fixed code. </a:t>
            </a:r>
          </a:p>
          <a:p>
            <a:endParaRPr lang="en-US" dirty="0"/>
          </a:p>
          <a:p>
            <a:r>
              <a:rPr lang="en-US" dirty="0"/>
              <a:t>Obviously here, the model should know how to generate the code.                       Now that we saw the examples, let us look at the properties that the model should exhibit.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15</a:t>
            </a:fld>
            <a:endParaRPr lang="en-US"/>
          </a:p>
        </p:txBody>
      </p:sp>
    </p:spTree>
    <p:extLst>
      <p:ext uri="{BB962C8B-B14F-4D97-AF65-F5344CB8AC3E}">
        <p14:creationId xmlns:p14="http://schemas.microsoft.com/office/powerpoint/2010/main" val="1929420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6d4561476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6d456147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A model trying to understand the input source code should understand the basic structure of the input code,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that is the syntax structure, the syntax tree or the abstract syntax tree.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Beyond that, the model should understand the semantic structure consisting of Control Dependencies</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Data dependencies, etc. </a:t>
            </a:r>
            <a:endParaRPr sz="19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d6d4561476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d6d4561476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On the other hand, a model trying to generate source code should maintain the syntactic correctness and semantic correctness of generated code. </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We do not want the model to generate this code. Because, even though this code is almost completely correct, </a:t>
            </a:r>
          </a:p>
          <a:p>
            <a:pPr marL="0" lvl="0" indent="0" algn="l" rtl="0">
              <a:spcBef>
                <a:spcPts val="0"/>
              </a:spcBef>
              <a:spcAft>
                <a:spcPts val="0"/>
              </a:spcAft>
              <a:buNone/>
            </a:pPr>
            <a:endParaRPr lang="en-US" sz="1600" dirty="0"/>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One mistake here makes it almost completely useless. </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Neither do we want the model to generate this code. </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Because, even though this code is syntactically correct,</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Some of the components of this code violates semantic constraints.           With all these requirements known, I research ambition is to</a:t>
            </a:r>
          </a:p>
        </p:txBody>
      </p:sp>
    </p:spTree>
    <p:extLst>
      <p:ext uri="{BB962C8B-B14F-4D97-AF65-F5344CB8AC3E}">
        <p14:creationId xmlns:p14="http://schemas.microsoft.com/office/powerpoint/2010/main" val="3973370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encode the knowledge and constraints specific to Programming languages into models. </a:t>
            </a:r>
          </a:p>
        </p:txBody>
      </p:sp>
      <p:sp>
        <p:nvSpPr>
          <p:cNvPr id="4" name="Slide Number Placeholder 3"/>
          <p:cNvSpPr>
            <a:spLocks noGrp="1"/>
          </p:cNvSpPr>
          <p:nvPr>
            <p:ph type="sldNum" sz="quarter" idx="5"/>
          </p:nvPr>
        </p:nvSpPr>
        <p:spPr/>
        <p:txBody>
          <a:bodyPr/>
          <a:lstStyle/>
          <a:p>
            <a:fld id="{D08C3339-067B-4226-8999-18ECFEDD44B1}" type="slidenum">
              <a:rPr lang="en-US" smtClean="0"/>
              <a:t>18</a:t>
            </a:fld>
            <a:endParaRPr lang="en-US"/>
          </a:p>
        </p:txBody>
      </p:sp>
    </p:spTree>
    <p:extLst>
      <p:ext uri="{BB962C8B-B14F-4D97-AF65-F5344CB8AC3E}">
        <p14:creationId xmlns:p14="http://schemas.microsoft.com/office/powerpoint/2010/main" val="3070389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research experience, I see several ways to do so. On one hand, we can explicitly design models to exhibit PL specific constraints. On the other hand, we can implicitly learn these constraints from large amount of data. I have worked on both of these directions. And in today’s talk, I will discuss some of my works in these directions.           Is there is clarification question so far?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19</a:t>
            </a:fld>
            <a:endParaRPr lang="en-US"/>
          </a:p>
        </p:txBody>
      </p:sp>
    </p:spTree>
    <p:extLst>
      <p:ext uri="{BB962C8B-B14F-4D97-AF65-F5344CB8AC3E}">
        <p14:creationId xmlns:p14="http://schemas.microsoft.com/office/powerpoint/2010/main" val="2419731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d6d456147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d6d456147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t>Before moving details into the talk, let me introduce you to Alice and Bob. They are two of the most talented and phenomenal programmers working on cutting edge technologies. </a:t>
            </a:r>
          </a:p>
          <a:p>
            <a:pPr marL="0" lvl="0" indent="0" algn="l" rtl="0">
              <a:spcBef>
                <a:spcPts val="0"/>
              </a:spcBef>
              <a:spcAft>
                <a:spcPts val="0"/>
              </a:spcAft>
              <a:buNone/>
            </a:pPr>
            <a:endParaRPr lang="en-US" sz="1500" dirty="0"/>
          </a:p>
          <a:p>
            <a:pPr marL="0" lvl="0" indent="0" algn="l" rtl="0">
              <a:spcBef>
                <a:spcPts val="0"/>
              </a:spcBef>
              <a:spcAft>
                <a:spcPts val="0"/>
              </a:spcAft>
              <a:buNone/>
            </a:pPr>
            <a:r>
              <a:rPr lang="en-US" sz="1500" dirty="0"/>
              <a:t>Coding is a big part of their daily routine. They spend a lot of time writing code, </a:t>
            </a:r>
          </a:p>
          <a:p>
            <a:pPr marL="0" lvl="0" indent="0" algn="l" rtl="0">
              <a:spcBef>
                <a:spcPts val="0"/>
              </a:spcBef>
              <a:spcAft>
                <a:spcPts val="0"/>
              </a:spcAft>
              <a:buNone/>
            </a:pPr>
            <a:endParaRPr lang="en-US" sz="1500" dirty="0"/>
          </a:p>
          <a:p>
            <a:pPr marL="0" lvl="0" indent="0" algn="l" rtl="0">
              <a:spcBef>
                <a:spcPts val="0"/>
              </a:spcBef>
              <a:spcAft>
                <a:spcPts val="0"/>
              </a:spcAft>
              <a:buNone/>
            </a:pPr>
            <a:r>
              <a:rPr lang="en-US" sz="1500" dirty="0"/>
              <a:t>After that, they write test cases for Testing whether their code is okay.</a:t>
            </a:r>
          </a:p>
          <a:p>
            <a:pPr marL="0" lvl="0" indent="0" algn="l" rtl="0">
              <a:spcBef>
                <a:spcPts val="0"/>
              </a:spcBef>
              <a:spcAft>
                <a:spcPts val="0"/>
              </a:spcAft>
              <a:buNone/>
            </a:pPr>
            <a:endParaRPr lang="en-US" sz="1500" dirty="0"/>
          </a:p>
          <a:p>
            <a:pPr marL="0" lvl="0" indent="0" algn="l" rtl="0">
              <a:spcBef>
                <a:spcPts val="0"/>
              </a:spcBef>
              <a:spcAft>
                <a:spcPts val="0"/>
              </a:spcAft>
              <a:buNone/>
            </a:pPr>
            <a:r>
              <a:rPr lang="en-US" sz="1500" dirty="0"/>
              <a:t>If a test fails, they analyze their code for finding bugs.</a:t>
            </a:r>
          </a:p>
          <a:p>
            <a:pPr marL="0" lvl="0" indent="0" algn="l" rtl="0">
              <a:spcBef>
                <a:spcPts val="0"/>
              </a:spcBef>
              <a:spcAft>
                <a:spcPts val="0"/>
              </a:spcAft>
              <a:buNone/>
            </a:pPr>
            <a:endParaRPr lang="en-US" sz="1500" dirty="0"/>
          </a:p>
          <a:p>
            <a:pPr marL="0" lvl="0" indent="0" algn="l" rtl="0">
              <a:spcBef>
                <a:spcPts val="0"/>
              </a:spcBef>
              <a:spcAft>
                <a:spcPts val="0"/>
              </a:spcAft>
              <a:buNone/>
            </a:pPr>
            <a:r>
              <a:rPr lang="en-US" sz="1500" dirty="0"/>
              <a:t>Once a  bug is found, they fix it, by editing the code. </a:t>
            </a:r>
          </a:p>
          <a:p>
            <a:pPr marL="0" lvl="0" indent="0" algn="l" rtl="0">
              <a:spcBef>
                <a:spcPts val="0"/>
              </a:spcBef>
              <a:spcAft>
                <a:spcPts val="0"/>
              </a:spcAft>
              <a:buNone/>
            </a:pPr>
            <a:endParaRPr lang="en-US" sz="1500" dirty="0"/>
          </a:p>
          <a:p>
            <a:pPr marL="0" lvl="0" indent="0" algn="l" rtl="0">
              <a:spcBef>
                <a:spcPts val="0"/>
              </a:spcBef>
              <a:spcAft>
                <a:spcPts val="0"/>
              </a:spcAft>
              <a:buNone/>
            </a:pPr>
            <a:r>
              <a:rPr lang="en-US" sz="1500" dirty="0"/>
              <a:t>Finally, they have to write documentation for the code to ensure the maintainability of their code. As we can see from a typical daily activities of programmers, they spend a lot of time dealing with source code. In fact, an online survey reports programmers spend </a:t>
            </a:r>
          </a:p>
          <a:p>
            <a:pPr marL="0" lvl="0" indent="0" algn="l" rtl="0">
              <a:spcBef>
                <a:spcPts val="0"/>
              </a:spcBef>
              <a:spcAft>
                <a:spcPts val="0"/>
              </a:spcAft>
              <a:buNone/>
            </a:pPr>
            <a:endParaRPr lang="en-US" sz="1500" dirty="0"/>
          </a:p>
          <a:p>
            <a:pPr marL="0" lvl="0" indent="0" algn="l" rtl="0">
              <a:spcBef>
                <a:spcPts val="0"/>
              </a:spcBef>
              <a:spcAft>
                <a:spcPts val="0"/>
              </a:spcAft>
              <a:buNone/>
            </a:pPr>
            <a:r>
              <a:rPr lang="en-US" sz="1500" dirty="0"/>
              <a:t>67% of their time on average dealing with source code. Some of these tasks they do can be very repetitive and thus amenable to automation.  </a:t>
            </a:r>
            <a:endParaRPr sz="1500" dirty="0"/>
          </a:p>
        </p:txBody>
      </p:sp>
    </p:spTree>
    <p:extLst>
      <p:ext uri="{BB962C8B-B14F-4D97-AF65-F5344CB8AC3E}">
        <p14:creationId xmlns:p14="http://schemas.microsoft.com/office/powerpoint/2010/main" val="342979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the explicit encoding. </a:t>
            </a:r>
          </a:p>
          <a:p>
            <a:endParaRPr lang="en-US" dirty="0"/>
          </a:p>
          <a:p>
            <a:r>
              <a:rPr lang="en-US" dirty="0"/>
              <a:t>In this approach, we specifically design the model to address the PL constraints or PL specific properties. There are a lot of related works in last few years in this direction. Let  us look at some of my work in this direction.</a:t>
            </a:r>
          </a:p>
        </p:txBody>
      </p:sp>
      <p:sp>
        <p:nvSpPr>
          <p:cNvPr id="4" name="Slide Number Placeholder 3"/>
          <p:cNvSpPr>
            <a:spLocks noGrp="1"/>
          </p:cNvSpPr>
          <p:nvPr>
            <p:ph type="sldNum" sz="quarter" idx="5"/>
          </p:nvPr>
        </p:nvSpPr>
        <p:spPr/>
        <p:txBody>
          <a:bodyPr/>
          <a:lstStyle/>
          <a:p>
            <a:fld id="{D08C3339-067B-4226-8999-18ECFEDD44B1}" type="slidenum">
              <a:rPr lang="en-US" smtClean="0"/>
              <a:t>20</a:t>
            </a:fld>
            <a:endParaRPr lang="en-US"/>
          </a:p>
        </p:txBody>
      </p:sp>
    </p:spTree>
    <p:extLst>
      <p:ext uri="{BB962C8B-B14F-4D97-AF65-F5344CB8AC3E}">
        <p14:creationId xmlns:p14="http://schemas.microsoft.com/office/powerpoint/2010/main" val="2656566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look at CODIT, Code Editing with Tree Based Neural Models. </a:t>
            </a:r>
          </a:p>
        </p:txBody>
      </p:sp>
      <p:sp>
        <p:nvSpPr>
          <p:cNvPr id="4" name="Slide Number Placeholder 3"/>
          <p:cNvSpPr>
            <a:spLocks noGrp="1"/>
          </p:cNvSpPr>
          <p:nvPr>
            <p:ph type="sldNum" sz="quarter" idx="5"/>
          </p:nvPr>
        </p:nvSpPr>
        <p:spPr/>
        <p:txBody>
          <a:bodyPr/>
          <a:lstStyle/>
          <a:p>
            <a:fld id="{D08C3339-067B-4226-8999-18ECFEDD44B1}" type="slidenum">
              <a:rPr lang="en-US" smtClean="0"/>
              <a:t>21</a:t>
            </a:fld>
            <a:endParaRPr lang="en-US"/>
          </a:p>
        </p:txBody>
      </p:sp>
    </p:spTree>
    <p:extLst>
      <p:ext uri="{BB962C8B-B14F-4D97-AF65-F5344CB8AC3E}">
        <p14:creationId xmlns:p14="http://schemas.microsoft.com/office/powerpoint/2010/main" val="3005763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d6d4561476_0_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d6d4561476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Here we formulate the problem as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training a model to learn the frequent edit patterns. Once such a model is trained.</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It will take the code before edit And </a:t>
            </a:r>
          </a:p>
          <a:p>
            <a:pPr marL="0" lvl="0" indent="0" algn="l" rtl="0">
              <a:spcBef>
                <a:spcPts val="0"/>
              </a:spcBef>
              <a:spcAft>
                <a:spcPts val="0"/>
              </a:spcAft>
              <a:buNone/>
            </a:pPr>
            <a:endParaRPr lang="en" sz="1700" dirty="0"/>
          </a:p>
          <a:p>
            <a:pPr marL="0" lvl="0" indent="0" algn="l" rtl="0">
              <a:spcBef>
                <a:spcPts val="0"/>
              </a:spcBef>
              <a:spcAft>
                <a:spcPts val="0"/>
              </a:spcAft>
              <a:buNone/>
            </a:pPr>
            <a:r>
              <a:rPr lang="en-US" sz="1700" dirty="0"/>
              <a:t>G</a:t>
            </a:r>
            <a:r>
              <a:rPr lang="en" sz="1700" dirty="0"/>
              <a:t>enerate the code after edit. </a:t>
            </a:r>
          </a:p>
        </p:txBody>
      </p:sp>
    </p:spTree>
    <p:extLst>
      <p:ext uri="{BB962C8B-B14F-4D97-AF65-F5344CB8AC3E}">
        <p14:creationId xmlns:p14="http://schemas.microsoft.com/office/powerpoint/2010/main" val="4009560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6d4561476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6d4561476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This is our first approach for this automation. And here our goal is to generate syntactically correct code. To ensure the syntactic correctness, we design a Tree Based model for code generation. </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n" sz="1700" dirty="0"/>
              <a:t>Concretely, Given the code before edit,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extract the syntax tree out of 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then design a tree translation model to translate the syntax tree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And finally we generate the edited code from the syntax tree. As we will see later, Codit works in two steps.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In first step, Codit translates the structure, and </a:t>
            </a:r>
            <a:endParaRPr sz="17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in second step Codit generates the Edited code. </a:t>
            </a:r>
            <a:endParaRPr sz="1500" dirty="0"/>
          </a:p>
        </p:txBody>
      </p:sp>
    </p:spTree>
    <p:extLst>
      <p:ext uri="{BB962C8B-B14F-4D97-AF65-F5344CB8AC3E}">
        <p14:creationId xmlns:p14="http://schemas.microsoft.com/office/powerpoint/2010/main" val="533085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In the first step of CODIT, our goal is to translate the structure of the code. Our motivation to do such is if we can generate structure of the edited code, we don’t have to worry about the syntactic correctness. Nevertheless, let us see how to achieve such translation. </a:t>
            </a:r>
            <a:endParaRPr sz="1500" dirty="0"/>
          </a:p>
        </p:txBody>
      </p:sp>
    </p:spTree>
    <p:extLst>
      <p:ext uri="{BB962C8B-B14F-4D97-AF65-F5344CB8AC3E}">
        <p14:creationId xmlns:p14="http://schemas.microsoft.com/office/powerpoint/2010/main" val="3524349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6d4561476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6d4561476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Our first challenge is to encode the syntax tree so that it is consumable by a model. To encode the syntax tree, we flatten out the tree </a:t>
            </a:r>
            <a:r>
              <a:rPr lang="en" sz="1500" b="1" dirty="0"/>
              <a:t>STRUCTURE</a:t>
            </a:r>
            <a:r>
              <a:rPr lang="en" sz="1500" dirty="0"/>
              <a:t> as a sequence of production rules from the context free grammar of the programming language. These rules,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I</a:t>
            </a:r>
            <a:r>
              <a:rPr lang="en" sz="1500" dirty="0"/>
              <a:t>f applied sequentially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T</a:t>
            </a:r>
            <a:r>
              <a:rPr lang="en" sz="1500" dirty="0"/>
              <a:t>o the root node in a left derivation fashion would generate the syntax structure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O</a:t>
            </a:r>
            <a:r>
              <a:rPr lang="en" sz="1500" dirty="0"/>
              <a:t>f the corresponding code. </a:t>
            </a:r>
          </a:p>
          <a:p>
            <a:pPr marL="0" lvl="0" indent="0" algn="l" rtl="0">
              <a:spcBef>
                <a:spcPts val="0"/>
              </a:spcBef>
              <a:spcAft>
                <a:spcPts val="0"/>
              </a:spcAft>
              <a:buNone/>
            </a:pPr>
            <a:endParaRPr lang="en" sz="1500" dirty="0"/>
          </a:p>
        </p:txBody>
      </p:sp>
    </p:spTree>
    <p:extLst>
      <p:ext uri="{BB962C8B-B14F-4D97-AF65-F5344CB8AC3E}">
        <p14:creationId xmlns:p14="http://schemas.microsoft.com/office/powerpoint/2010/main" val="88747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6d4561476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6d4561476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t>Once we have the rules corresponding to the before version and the after version, we use sequence to sequence translator to translate these rule sequence. </a:t>
            </a:r>
            <a:endParaRPr sz="1500" dirty="0"/>
          </a:p>
        </p:txBody>
      </p:sp>
    </p:spTree>
    <p:extLst>
      <p:ext uri="{BB962C8B-B14F-4D97-AF65-F5344CB8AC3E}">
        <p14:creationId xmlns:p14="http://schemas.microsoft.com/office/powerpoint/2010/main" val="21424661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6d4561476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d6d4561476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From those generated rule sequence by the rule translator, Codit takes one rule at a time and grows the syntax tree in leftmost derivation fashion.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every step, CODIT expands the leftmost bottommost non terminal node.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any point, if the rule head does not match with the node to be expanded,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can ignore that rule, or chose an alternative one.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stops when there are no more non-terminal node to be expanded. That is the tree is fully grown. </a:t>
            </a:r>
            <a:endParaRPr sz="1500" dirty="0"/>
          </a:p>
        </p:txBody>
      </p:sp>
    </p:spTree>
    <p:extLst>
      <p:ext uri="{BB962C8B-B14F-4D97-AF65-F5344CB8AC3E}">
        <p14:creationId xmlns:p14="http://schemas.microsoft.com/office/powerpoint/2010/main" val="3413424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Thus, essentially by translating sequence of rule, we are translating the structure of the code and ensuring that the generated structure is syntactically correct. </a:t>
            </a:r>
            <a:endParaRPr sz="1500"/>
          </a:p>
        </p:txBody>
      </p:sp>
    </p:spTree>
    <p:extLst>
      <p:ext uri="{BB962C8B-B14F-4D97-AF65-F5344CB8AC3E}">
        <p14:creationId xmlns:p14="http://schemas.microsoft.com/office/powerpoint/2010/main" val="3004855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6d4561476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6d4561476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so far we only translated the structure. The full edited code is not ready yet. We still have to populate the terminal nodes with tokens.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generate tokens, we design a </a:t>
            </a:r>
            <a:r>
              <a:rPr lang="en" sz="1500" b="1" dirty="0"/>
              <a:t>CONDITIONAL</a:t>
            </a:r>
            <a:r>
              <a:rPr lang="en" sz="1500" dirty="0"/>
              <a:t> token translation model, where we restrict the search space for every token based on the terminal node type from the tree.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For instance, in case of the terminal EQ, the only possible token to generate is the equality operator. </a:t>
            </a:r>
            <a:endParaRPr sz="1500" dirty="0"/>
          </a:p>
          <a:p>
            <a:pPr marL="0" lvl="0" indent="0" algn="l" rtl="0">
              <a:spcBef>
                <a:spcPts val="0"/>
              </a:spcBef>
              <a:spcAft>
                <a:spcPts val="0"/>
              </a:spcAft>
              <a:buNone/>
            </a:pPr>
            <a:endParaRPr sz="1500" dirty="0"/>
          </a:p>
        </p:txBody>
      </p:sp>
    </p:spTree>
    <p:extLst>
      <p:ext uri="{BB962C8B-B14F-4D97-AF65-F5344CB8AC3E}">
        <p14:creationId xmlns:p14="http://schemas.microsoft.com/office/powerpoint/2010/main" val="27741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bring my research into context. I am interested in building automation tools to increase developers productivity. Over the years, I have been working on different such automation problems. In particular, I have explored</a:t>
            </a:r>
          </a:p>
          <a:p>
            <a:endParaRPr lang="en-US" dirty="0"/>
          </a:p>
          <a:p>
            <a:r>
              <a:rPr lang="en-US" dirty="0"/>
              <a:t>Code Generation</a:t>
            </a:r>
          </a:p>
          <a:p>
            <a:endParaRPr lang="en-US" dirty="0"/>
          </a:p>
          <a:p>
            <a:r>
              <a:rPr lang="en-US" dirty="0"/>
              <a:t>Bug Detection</a:t>
            </a:r>
          </a:p>
          <a:p>
            <a:endParaRPr lang="en-US" dirty="0"/>
          </a:p>
          <a:p>
            <a:r>
              <a:rPr lang="en-US" dirty="0"/>
              <a:t>Code summarization</a:t>
            </a:r>
          </a:p>
          <a:p>
            <a:endParaRPr lang="en-US" dirty="0"/>
          </a:p>
          <a:p>
            <a:r>
              <a:rPr lang="en-US" dirty="0"/>
              <a:t>Code Editing/Repair</a:t>
            </a:r>
          </a:p>
          <a:p>
            <a:endParaRPr lang="en-US" dirty="0"/>
          </a:p>
          <a:p>
            <a:r>
              <a:rPr lang="en-US" dirty="0"/>
              <a:t>Code Search</a:t>
            </a:r>
          </a:p>
          <a:p>
            <a:endParaRPr lang="en-US" dirty="0"/>
          </a:p>
          <a:p>
            <a:r>
              <a:rPr lang="en-US" dirty="0"/>
              <a:t>And Other source code analysis. Now, before moving onto further details into my talk, let us see some potential ways to build automation tools for some of these problems. </a:t>
            </a:r>
          </a:p>
        </p:txBody>
      </p:sp>
      <p:sp>
        <p:nvSpPr>
          <p:cNvPr id="4" name="Slide Number Placeholder 3"/>
          <p:cNvSpPr>
            <a:spLocks noGrp="1"/>
          </p:cNvSpPr>
          <p:nvPr>
            <p:ph type="sldNum" sz="quarter" idx="5"/>
          </p:nvPr>
        </p:nvSpPr>
        <p:spPr/>
        <p:txBody>
          <a:bodyPr/>
          <a:lstStyle/>
          <a:p>
            <a:fld id="{D08C3339-067B-4226-8999-18ECFEDD44B1}" type="slidenum">
              <a:rPr lang="en-US" smtClean="0"/>
              <a:t>3</a:t>
            </a:fld>
            <a:endParaRPr lang="en-US" dirty="0"/>
          </a:p>
        </p:txBody>
      </p:sp>
    </p:spTree>
    <p:extLst>
      <p:ext uri="{BB962C8B-B14F-4D97-AF65-F5344CB8AC3E}">
        <p14:creationId xmlns:p14="http://schemas.microsoft.com/office/powerpoint/2010/main" val="347460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6d4561476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6d4561476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in case of variables and method names,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 sz="1500" dirty="0"/>
              <a:t>it becomes a little bit tricky, since possible number of names of the variable, and methods can be virtually infinite.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solve this problem, we perform reachability analysis in the Edit location.</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We only use those variables and method names that are reachable in the edit location. For instacce, for generating this edit, CODIT only considers these variables.</a:t>
            </a:r>
            <a:endParaRPr sz="1500" dirty="0"/>
          </a:p>
        </p:txBody>
      </p:sp>
    </p:spTree>
    <p:extLst>
      <p:ext uri="{BB962C8B-B14F-4D97-AF65-F5344CB8AC3E}">
        <p14:creationId xmlns:p14="http://schemas.microsoft.com/office/powerpoint/2010/main" val="1536170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72bca8e00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72bca8e00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evaluated CODIT in these two datasets. </a:t>
            </a:r>
            <a:endParaRPr dirty="0"/>
          </a:p>
        </p:txBody>
      </p:sp>
    </p:spTree>
    <p:extLst>
      <p:ext uri="{BB962C8B-B14F-4D97-AF65-F5344CB8AC3E}">
        <p14:creationId xmlns:p14="http://schemas.microsoft.com/office/powerpoint/2010/main" val="3634290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72bca8e00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72bca8e00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evaluation results show that CODIT outperforms other techniques including other tree based model because of its ability to generate syntactically correct code. </a:t>
            </a:r>
            <a:endParaRPr dirty="0"/>
          </a:p>
        </p:txBody>
      </p:sp>
    </p:spTree>
    <p:extLst>
      <p:ext uri="{BB962C8B-B14F-4D97-AF65-F5344CB8AC3E}">
        <p14:creationId xmlns:p14="http://schemas.microsoft.com/office/powerpoint/2010/main" val="39170701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7b0a678b77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7b0a678b77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CODIT showed an initial success in Program Repair by fixing 15 bugs completely and 10 bugs partially out of 80 bugs in Defects4j.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is an example of Defect4j bugs, where CODIT generated a correct patch.</a:t>
            </a:r>
            <a:endParaRPr dirty="0"/>
          </a:p>
        </p:txBody>
      </p:sp>
    </p:spTree>
    <p:extLst>
      <p:ext uri="{BB962C8B-B14F-4D97-AF65-F5344CB8AC3E}">
        <p14:creationId xmlns:p14="http://schemas.microsoft.com/office/powerpoint/2010/main" val="3007398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the context of generative model in source code, </a:t>
            </a:r>
          </a:p>
          <a:p>
            <a:endParaRPr lang="en-US" dirty="0"/>
          </a:p>
          <a:p>
            <a:r>
              <a:rPr lang="en-US" dirty="0"/>
              <a:t>We embedded the one formal constraint form programming language </a:t>
            </a:r>
            <a:r>
              <a:rPr lang="en-US" b="1" dirty="0"/>
              <a:t>THAT IS SYNTAX </a:t>
            </a:r>
            <a:r>
              <a:rPr lang="en-US" b="0" dirty="0"/>
              <a:t>into the model </a:t>
            </a:r>
            <a:r>
              <a:rPr lang="en-US" b="1" dirty="0"/>
              <a:t>EXPLICITLY</a:t>
            </a:r>
            <a:r>
              <a:rPr lang="en-US" b="0" dirty="0"/>
              <a:t> in the form of probabilistic context free grammar and syntax tree. </a:t>
            </a:r>
          </a:p>
          <a:p>
            <a:endParaRPr lang="en-US" b="0" dirty="0"/>
          </a:p>
          <a:p>
            <a:r>
              <a:rPr lang="en-US" b="0" dirty="0"/>
              <a:t>Which we further improved with reachability analysis.           Now that we saw example of Code Generation, </a:t>
            </a:r>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34</a:t>
            </a:fld>
            <a:endParaRPr lang="en-US"/>
          </a:p>
        </p:txBody>
      </p:sp>
    </p:spTree>
    <p:extLst>
      <p:ext uri="{BB962C8B-B14F-4D97-AF65-F5344CB8AC3E}">
        <p14:creationId xmlns:p14="http://schemas.microsoft.com/office/powerpoint/2010/main" val="1872505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look an example where such explicit encoding can be used for code understanding.  In particular, let us see how explicit encoding can help detect vulnerability.</a:t>
            </a:r>
          </a:p>
        </p:txBody>
      </p:sp>
      <p:sp>
        <p:nvSpPr>
          <p:cNvPr id="4" name="Slide Number Placeholder 3"/>
          <p:cNvSpPr>
            <a:spLocks noGrp="1"/>
          </p:cNvSpPr>
          <p:nvPr>
            <p:ph type="sldNum" sz="quarter" idx="5"/>
          </p:nvPr>
        </p:nvSpPr>
        <p:spPr/>
        <p:txBody>
          <a:bodyPr/>
          <a:lstStyle/>
          <a:p>
            <a:fld id="{D08C3339-067B-4226-8999-18ECFEDD44B1}" type="slidenum">
              <a:rPr lang="en-US" smtClean="0"/>
              <a:t>35</a:t>
            </a:fld>
            <a:endParaRPr lang="en-US"/>
          </a:p>
        </p:txBody>
      </p:sp>
    </p:spTree>
    <p:extLst>
      <p:ext uri="{BB962C8B-B14F-4D97-AF65-F5344CB8AC3E}">
        <p14:creationId xmlns:p14="http://schemas.microsoft.com/office/powerpoint/2010/main" val="2005171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designed Reveal, a graph based tool to detect vulnerabilities in real world software projects.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training data containing vulnerabile and non-vulnerable code, we extract code property graph, which is a graph that encodes all structural relationships between code components.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From the code property graph, we extract initial node features for every node.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use Graph Neural Network to learn the node features from the graph structure.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node features are learned, we aggregate those to generate a graph level features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a collection of such graph level features, we do resampling to reduce the imbalance bias,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train our tool ReVeal </a:t>
            </a:r>
            <a:endParaRPr dirty="0"/>
          </a:p>
        </p:txBody>
      </p:sp>
    </p:spTree>
    <p:extLst>
      <p:ext uri="{BB962C8B-B14F-4D97-AF65-F5344CB8AC3E}">
        <p14:creationId xmlns:p14="http://schemas.microsoft.com/office/powerpoint/2010/main" val="3696768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evaluated </a:t>
            </a:r>
            <a:r>
              <a:rPr lang="en-US" dirty="0" err="1"/>
              <a:t>ReVeal’s</a:t>
            </a:r>
            <a:r>
              <a:rPr lang="en-US" dirty="0"/>
              <a:t> ability to detect vulnerability in two real world vulnerability datasets. The evaluation results show us that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ReVeal</a:t>
            </a:r>
            <a:r>
              <a:rPr lang="en-US" dirty="0"/>
              <a:t> and Another Graph Neural Network based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Devign</a:t>
            </a:r>
            <a:r>
              <a:rPr lang="en-US" dirty="0"/>
              <a:t> exhibit higher performances than that of Token based models. </a:t>
            </a:r>
          </a:p>
        </p:txBody>
      </p:sp>
    </p:spTree>
    <p:extLst>
      <p:ext uri="{BB962C8B-B14F-4D97-AF65-F5344CB8AC3E}">
        <p14:creationId xmlns:p14="http://schemas.microsoft.com/office/powerpoint/2010/main" val="1759291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closely, In this code understanding task, our input is a code property graph, thus we had to adapt a model that consumes graph. In addition to this, we had to customize the model node embedding based on the content, edge embedding based on type, etc. All of these are PL specific properties, and we are encoding these with a large amount of customization of the model.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38</a:t>
            </a:fld>
            <a:endParaRPr lang="en-US"/>
          </a:p>
        </p:txBody>
      </p:sp>
    </p:spTree>
    <p:extLst>
      <p:ext uri="{BB962C8B-B14F-4D97-AF65-F5344CB8AC3E}">
        <p14:creationId xmlns:p14="http://schemas.microsoft.com/office/powerpoint/2010/main" val="674493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Summing up the portion of Explicit encoding. The good side of explicit encoding is the precision, guarantee, and </a:t>
            </a:r>
            <a:r>
              <a:rPr lang="en-US" dirty="0" err="1"/>
              <a:t>explainability</a:t>
            </a:r>
            <a:r>
              <a:rPr lang="en-US" dirty="0"/>
              <a:t>. </a:t>
            </a:r>
          </a:p>
          <a:p>
            <a:endParaRPr lang="en-US" dirty="0"/>
          </a:p>
          <a:p>
            <a:r>
              <a:rPr lang="en-US" dirty="0"/>
              <a:t>However,  these approaches often entails overhead in model design, a lot of customization. Usually a model build for a task under this category, is not easily transferrable to other task.         Any further clarification questions?</a:t>
            </a:r>
          </a:p>
        </p:txBody>
      </p:sp>
      <p:sp>
        <p:nvSpPr>
          <p:cNvPr id="4" name="Slide Number Placeholder 3"/>
          <p:cNvSpPr>
            <a:spLocks noGrp="1"/>
          </p:cNvSpPr>
          <p:nvPr>
            <p:ph type="sldNum" sz="quarter" idx="5"/>
          </p:nvPr>
        </p:nvSpPr>
        <p:spPr/>
        <p:txBody>
          <a:bodyPr/>
          <a:lstStyle/>
          <a:p>
            <a:fld id="{D08C3339-067B-4226-8999-18ECFEDD44B1}" type="slidenum">
              <a:rPr lang="en-US" smtClean="0"/>
              <a:t>39</a:t>
            </a:fld>
            <a:endParaRPr lang="en-US"/>
          </a:p>
        </p:txBody>
      </p:sp>
    </p:spTree>
    <p:extLst>
      <p:ext uri="{BB962C8B-B14F-4D97-AF65-F5344CB8AC3E}">
        <p14:creationId xmlns:p14="http://schemas.microsoft.com/office/powerpoint/2010/main" val="3476589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consider bug detection in source code. If we want to detect bug in this piece of code, </a:t>
            </a:r>
          </a:p>
          <a:p>
            <a:endParaRPr lang="en-US" dirty="0"/>
          </a:p>
          <a:p>
            <a:r>
              <a:rPr lang="en-US" dirty="0"/>
              <a:t>a traditional bug finding tool would need to know the oracle / bug pattern or any specification articulating the bug. </a:t>
            </a:r>
          </a:p>
          <a:p>
            <a:endParaRPr lang="en-US" dirty="0"/>
          </a:p>
          <a:p>
            <a:r>
              <a:rPr lang="en-US" dirty="0"/>
              <a:t>An static analyzer based bug finder will probably need such an specification or pattern written in a domain specific language.</a:t>
            </a:r>
          </a:p>
        </p:txBody>
      </p:sp>
      <p:sp>
        <p:nvSpPr>
          <p:cNvPr id="4" name="Slide Number Placeholder 3"/>
          <p:cNvSpPr>
            <a:spLocks noGrp="1"/>
          </p:cNvSpPr>
          <p:nvPr>
            <p:ph type="sldNum" sz="quarter" idx="5"/>
          </p:nvPr>
        </p:nvSpPr>
        <p:spPr/>
        <p:txBody>
          <a:bodyPr/>
          <a:lstStyle/>
          <a:p>
            <a:fld id="{D08C3339-067B-4226-8999-18ECFEDD44B1}" type="slidenum">
              <a:rPr lang="en-US" smtClean="0"/>
              <a:t>4</a:t>
            </a:fld>
            <a:endParaRPr lang="en-US" dirty="0"/>
          </a:p>
        </p:txBody>
      </p:sp>
    </p:spTree>
    <p:extLst>
      <p:ext uri="{BB962C8B-B14F-4D97-AF65-F5344CB8AC3E}">
        <p14:creationId xmlns:p14="http://schemas.microsoft.com/office/powerpoint/2010/main" val="2490947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40</a:t>
            </a:fld>
            <a:endParaRPr lang="en-US"/>
          </a:p>
        </p:txBody>
      </p:sp>
    </p:spTree>
    <p:extLst>
      <p:ext uri="{BB962C8B-B14F-4D97-AF65-F5344CB8AC3E}">
        <p14:creationId xmlns:p14="http://schemas.microsoft.com/office/powerpoint/2010/main" val="3274678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revisit the dual channel hypothesis in source code. In source code, there are two information channels. </a:t>
            </a:r>
          </a:p>
          <a:p>
            <a:endParaRPr lang="en-US" dirty="0"/>
          </a:p>
          <a:p>
            <a:r>
              <a:rPr lang="en-US" dirty="0"/>
              <a:t>First there is Natural Channel, consisting of human readable identifiers, readable formatting, comments, etc. This channel is mostly consumed by human developer.</a:t>
            </a:r>
          </a:p>
          <a:p>
            <a:endParaRPr lang="en-US" dirty="0"/>
          </a:p>
          <a:p>
            <a:r>
              <a:rPr lang="en-US" dirty="0"/>
              <a:t>Second, there is Formal channel, consisting of AST, Flow graphs, etc. This channel is mostly consumed by compilers or machines.                 Anyway, manipulation in the space of different channels will result in different concepts and constraints learned by a model.  For instance, if we just remove the semicolons from a correct code and ask the model to fix, the model will only learn the appropriate position for the semicolons.</a:t>
            </a:r>
          </a:p>
        </p:txBody>
      </p:sp>
      <p:sp>
        <p:nvSpPr>
          <p:cNvPr id="4" name="Slide Number Placeholder 3"/>
          <p:cNvSpPr>
            <a:spLocks noGrp="1"/>
          </p:cNvSpPr>
          <p:nvPr>
            <p:ph type="sldNum" sz="quarter" idx="5"/>
          </p:nvPr>
        </p:nvSpPr>
        <p:spPr/>
        <p:txBody>
          <a:bodyPr/>
          <a:lstStyle/>
          <a:p>
            <a:fld id="{D08C3339-067B-4226-8999-18ECFEDD44B1}" type="slidenum">
              <a:rPr lang="en-US" smtClean="0"/>
              <a:t>41</a:t>
            </a:fld>
            <a:endParaRPr lang="en-US"/>
          </a:p>
        </p:txBody>
      </p:sp>
    </p:spTree>
    <p:extLst>
      <p:ext uri="{BB962C8B-B14F-4D97-AF65-F5344CB8AC3E}">
        <p14:creationId xmlns:p14="http://schemas.microsoft.com/office/powerpoint/2010/main" val="2375677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Nevertheless, In implicit encoding let us first look at encoding through natural channel mutation. Here typically while mutating the source code, we just consider the texts of the code, without going in details into the structure or semantics.</a:t>
            </a:r>
          </a:p>
        </p:txBody>
      </p:sp>
      <p:sp>
        <p:nvSpPr>
          <p:cNvPr id="4" name="Slide Number Placeholder 3"/>
          <p:cNvSpPr>
            <a:spLocks noGrp="1"/>
          </p:cNvSpPr>
          <p:nvPr>
            <p:ph type="sldNum" sz="quarter" idx="5"/>
          </p:nvPr>
        </p:nvSpPr>
        <p:spPr/>
        <p:txBody>
          <a:bodyPr/>
          <a:lstStyle/>
          <a:p>
            <a:fld id="{D08C3339-067B-4226-8999-18ECFEDD44B1}" type="slidenum">
              <a:rPr lang="en-US" smtClean="0"/>
              <a:t>42</a:t>
            </a:fld>
            <a:endParaRPr lang="en-US"/>
          </a:p>
        </p:txBody>
      </p:sp>
    </p:spTree>
    <p:extLst>
      <p:ext uri="{BB962C8B-B14F-4D97-AF65-F5344CB8AC3E}">
        <p14:creationId xmlns:p14="http://schemas.microsoft.com/office/powerpoint/2010/main" val="25671149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attempt to pretrain model with natural channel mutation, we designed PLBART, a pretrained model to jointly understand and generate source code. </a:t>
            </a:r>
          </a:p>
        </p:txBody>
      </p:sp>
      <p:sp>
        <p:nvSpPr>
          <p:cNvPr id="4" name="Slide Number Placeholder 3"/>
          <p:cNvSpPr>
            <a:spLocks noGrp="1"/>
          </p:cNvSpPr>
          <p:nvPr>
            <p:ph type="sldNum" sz="quarter" idx="5"/>
          </p:nvPr>
        </p:nvSpPr>
        <p:spPr/>
        <p:txBody>
          <a:bodyPr/>
          <a:lstStyle/>
          <a:p>
            <a:fld id="{D08C3339-067B-4226-8999-18ECFEDD44B1}" type="slidenum">
              <a:rPr lang="en-US" smtClean="0"/>
              <a:t>43</a:t>
            </a:fld>
            <a:endParaRPr lang="en-US"/>
          </a:p>
        </p:txBody>
      </p:sp>
    </p:spTree>
    <p:extLst>
      <p:ext uri="{BB962C8B-B14F-4D97-AF65-F5344CB8AC3E}">
        <p14:creationId xmlns:p14="http://schemas.microsoft.com/office/powerpoint/2010/main" val="3873699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In a nutshell, PLBART is an encoder-decoder based model which is jointly pretrained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Both Understand and generate code in an unsupervised way. We trained PLBART using hundred of gigabytes of source code and text. </a:t>
            </a:r>
            <a:endParaRPr dirty="0"/>
          </a:p>
        </p:txBody>
      </p:sp>
    </p:spTree>
    <p:extLst>
      <p:ext uri="{BB962C8B-B14F-4D97-AF65-F5344CB8AC3E}">
        <p14:creationId xmlns:p14="http://schemas.microsoft.com/office/powerpoint/2010/main" val="40492793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Let us now look at the components of PLBART</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encoder in PLBART reads code, understand, reasons about any error and learn robust representation,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decoder, on the other hand, learn to generates source code and implicitly learns any coding pattern from the data. </a:t>
            </a:r>
            <a:endParaRPr dirty="0"/>
          </a:p>
        </p:txBody>
      </p:sp>
    </p:spTree>
    <p:extLst>
      <p:ext uri="{BB962C8B-B14F-4D97-AF65-F5344CB8AC3E}">
        <p14:creationId xmlns:p14="http://schemas.microsoft.com/office/powerpoint/2010/main" val="11391153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train PLBART using </a:t>
            </a:r>
            <a:r>
              <a:rPr lang="en-US" sz="1200" b="1" dirty="0"/>
              <a:t>denoising autoencoding</a:t>
            </a:r>
            <a:r>
              <a:rPr lang="en-US" sz="1200" dirty="0"/>
              <a:t>, an standard way to pretrain encoder-decoder model in NLP</a:t>
            </a:r>
            <a:endParaRPr lang="en-US" dirty="0"/>
          </a:p>
          <a:p>
            <a:endParaRPr lang="en-US" dirty="0"/>
          </a:p>
          <a:p>
            <a:r>
              <a:rPr lang="en-US" dirty="0"/>
              <a:t>given a code </a:t>
            </a:r>
          </a:p>
          <a:p>
            <a:endParaRPr lang="en-US" dirty="0"/>
          </a:p>
          <a:p>
            <a:r>
              <a:rPr lang="en-US" dirty="0"/>
              <a:t>A noise injector injects noise that could potentially break the syntax of the code</a:t>
            </a:r>
          </a:p>
          <a:p>
            <a:endParaRPr lang="en-US" dirty="0"/>
          </a:p>
          <a:p>
            <a:r>
              <a:rPr lang="en-US" dirty="0"/>
              <a:t>The encoder takes in such noisy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decoder generates back the correct code. </a:t>
            </a:r>
            <a:r>
              <a:rPr lang="en-US" sz="1200" dirty="0"/>
              <a:t>In that way, the encoder learns where is the error and what kind error is that, and the decoder learns how to generate error free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use three types of noise function to mutate the natural channel in source code.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46</a:t>
            </a:fld>
            <a:endParaRPr lang="en-US"/>
          </a:p>
        </p:txBody>
      </p:sp>
    </p:spTree>
    <p:extLst>
      <p:ext uri="{BB962C8B-B14F-4D97-AF65-F5344CB8AC3E}">
        <p14:creationId xmlns:p14="http://schemas.microsoft.com/office/powerpoint/2010/main" val="13456335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First, we do token masking, we mask out some random tokens from a  piece of code, and provide it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which then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with appropriate tokens for those masked positions. </a:t>
            </a:r>
          </a:p>
        </p:txBody>
      </p:sp>
    </p:spTree>
    <p:extLst>
      <p:ext uri="{BB962C8B-B14F-4D97-AF65-F5344CB8AC3E}">
        <p14:creationId xmlns:p14="http://schemas.microsoft.com/office/powerpoint/2010/main" val="36194826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Likewise, For token deletion, we delete some random tokens, and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including those deleted tokens</a:t>
            </a:r>
            <a:endParaRPr dirty="0"/>
          </a:p>
        </p:txBody>
      </p:sp>
    </p:spTree>
    <p:extLst>
      <p:ext uri="{BB962C8B-B14F-4D97-AF65-F5344CB8AC3E}">
        <p14:creationId xmlns:p14="http://schemas.microsoft.com/office/powerpoint/2010/main" val="469515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Token infilling is similar to token deletion, only difference is that, instead of one token, we delete a span of tokens.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And like before, we expect the decoder to generate the whole code including the deleted span. </a:t>
            </a:r>
          </a:p>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918413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another task. Suppose we are trying to build an automatic code editor. </a:t>
            </a:r>
          </a:p>
          <a:p>
            <a:endParaRPr lang="en-US" dirty="0"/>
          </a:p>
          <a:p>
            <a:r>
              <a:rPr lang="en-US" dirty="0"/>
              <a:t>In particular, we are aiming for applying this code edit pattern.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case, as well, we probably would write the edit pattern algorithm using a DSL.         </a:t>
            </a:r>
          </a:p>
        </p:txBody>
      </p:sp>
      <p:sp>
        <p:nvSpPr>
          <p:cNvPr id="4" name="Slide Number Placeholder 3"/>
          <p:cNvSpPr>
            <a:spLocks noGrp="1"/>
          </p:cNvSpPr>
          <p:nvPr>
            <p:ph type="sldNum" sz="quarter" idx="5"/>
          </p:nvPr>
        </p:nvSpPr>
        <p:spPr/>
        <p:txBody>
          <a:bodyPr/>
          <a:lstStyle/>
          <a:p>
            <a:fld id="{D08C3339-067B-4226-8999-18ECFEDD44B1}" type="slidenum">
              <a:rPr lang="en-US" smtClean="0"/>
              <a:t>5</a:t>
            </a:fld>
            <a:endParaRPr lang="en-US" dirty="0"/>
          </a:p>
        </p:txBody>
      </p:sp>
    </p:spTree>
    <p:extLst>
      <p:ext uri="{BB962C8B-B14F-4D97-AF65-F5344CB8AC3E}">
        <p14:creationId xmlns:p14="http://schemas.microsoft.com/office/powerpoint/2010/main" val="38128864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we discussed before the noises in PLBART are the mutation of code’s natural channel. and likely to break the syntax of the code. </a:t>
            </a:r>
          </a:p>
          <a:p>
            <a:endParaRPr lang="en-US" dirty="0"/>
          </a:p>
          <a:p>
            <a:r>
              <a:rPr lang="en-US" dirty="0"/>
              <a:t>And the training objective is to generate whole code, learn the syntax implicitly and learn coding patterns. </a:t>
            </a:r>
          </a:p>
          <a:p>
            <a:endParaRPr lang="en-US" dirty="0"/>
          </a:p>
          <a:p>
            <a:r>
              <a:rPr lang="en-US" dirty="0"/>
              <a:t>We pretrained PLBART on source code examples in Java and Python and Natural language texts from </a:t>
            </a:r>
            <a:r>
              <a:rPr lang="en-US" dirty="0" err="1"/>
              <a:t>stackoverflow</a:t>
            </a:r>
            <a:r>
              <a:rPr lang="en-US" dirty="0"/>
              <a:t>. </a:t>
            </a:r>
          </a:p>
        </p:txBody>
      </p:sp>
      <p:sp>
        <p:nvSpPr>
          <p:cNvPr id="4" name="Slide Number Placeholder 3"/>
          <p:cNvSpPr>
            <a:spLocks noGrp="1"/>
          </p:cNvSpPr>
          <p:nvPr>
            <p:ph type="sldNum" sz="quarter" idx="5"/>
          </p:nvPr>
        </p:nvSpPr>
        <p:spPr/>
        <p:txBody>
          <a:bodyPr/>
          <a:lstStyle/>
          <a:p>
            <a:fld id="{D08C3339-067B-4226-8999-18ECFEDD44B1}" type="slidenum">
              <a:rPr lang="en-US" smtClean="0"/>
              <a:t>50</a:t>
            </a:fld>
            <a:endParaRPr lang="en-US"/>
          </a:p>
        </p:txBody>
      </p:sp>
    </p:spTree>
    <p:extLst>
      <p:ext uri="{BB962C8B-B14F-4D97-AF65-F5344CB8AC3E}">
        <p14:creationId xmlns:p14="http://schemas.microsoft.com/office/powerpoint/2010/main" val="3254444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big advantage of pretraining is that models can be reused in many different tasks. We evaluated PLBART on these source code automation tasks. PLBART showed improvements in all these tasks over the baseline methods and models available at the time of publications. Let us look at some interesting Results and Further enhancement of PLBART </a:t>
            </a:r>
          </a:p>
        </p:txBody>
      </p:sp>
      <p:sp>
        <p:nvSpPr>
          <p:cNvPr id="4" name="Slide Number Placeholder 3"/>
          <p:cNvSpPr>
            <a:spLocks noGrp="1"/>
          </p:cNvSpPr>
          <p:nvPr>
            <p:ph type="sldNum" sz="quarter" idx="5"/>
          </p:nvPr>
        </p:nvSpPr>
        <p:spPr/>
        <p:txBody>
          <a:bodyPr/>
          <a:lstStyle/>
          <a:p>
            <a:fld id="{D08C3339-067B-4226-8999-18ECFEDD44B1}" type="slidenum">
              <a:rPr lang="en-US" smtClean="0"/>
              <a:t>51</a:t>
            </a:fld>
            <a:endParaRPr lang="en-US"/>
          </a:p>
        </p:txBody>
      </p:sp>
    </p:spTree>
    <p:extLst>
      <p:ext uri="{BB962C8B-B14F-4D97-AF65-F5344CB8AC3E}">
        <p14:creationId xmlns:p14="http://schemas.microsoft.com/office/powerpoint/2010/main" val="36606397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  of PLBART for code generation from natural language specification. Here we evaluated exact match, BLEU score and </a:t>
            </a:r>
            <a:r>
              <a:rPr lang="en-US" dirty="0" err="1"/>
              <a:t>CodeBLEU</a:t>
            </a:r>
            <a:r>
              <a:rPr lang="en-US" dirty="0"/>
              <a:t> score. As we can see from the results, PLBART significantly outperforms other models in terms of </a:t>
            </a:r>
            <a:r>
              <a:rPr lang="en-US" dirty="0" err="1"/>
              <a:t>COdeBLEU</a:t>
            </a:r>
            <a:r>
              <a:rPr lang="en-US" dirty="0"/>
              <a:t> including GPT-2, </a:t>
            </a:r>
            <a:r>
              <a:rPr lang="en-US" dirty="0" err="1"/>
              <a:t>CodeGPT</a:t>
            </a:r>
            <a:r>
              <a:rPr lang="en-US" dirty="0"/>
              <a:t> illustrating PLBART’s ability to implicitly learn the syntax and coding patterns. Note that, these baselines were state of the art at the time of PLBART publication.</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52</a:t>
            </a:fld>
            <a:endParaRPr lang="en-US"/>
          </a:p>
        </p:txBody>
      </p:sp>
    </p:spTree>
    <p:extLst>
      <p:ext uri="{BB962C8B-B14F-4D97-AF65-F5344CB8AC3E}">
        <p14:creationId xmlns:p14="http://schemas.microsoft.com/office/powerpoint/2010/main" val="2332662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further improved PLBART on Code Generation with Code Search. Results show this approach results in 21% improvement in terms of </a:t>
            </a:r>
            <a:r>
              <a:rPr lang="en-US" dirty="0" err="1"/>
              <a:t>CodeBLEU</a:t>
            </a:r>
            <a:r>
              <a:rPr lang="en-US" dirty="0"/>
              <a:t> over </a:t>
            </a:r>
            <a:r>
              <a:rPr lang="en-US" dirty="0" err="1"/>
              <a:t>GraphCodeBERT</a:t>
            </a:r>
            <a:r>
              <a:rPr lang="en-US" dirty="0"/>
              <a:t>. </a:t>
            </a:r>
          </a:p>
        </p:txBody>
      </p:sp>
      <p:sp>
        <p:nvSpPr>
          <p:cNvPr id="4" name="Slide Number Placeholder 3"/>
          <p:cNvSpPr>
            <a:spLocks noGrp="1"/>
          </p:cNvSpPr>
          <p:nvPr>
            <p:ph type="sldNum" sz="quarter" idx="5"/>
          </p:nvPr>
        </p:nvSpPr>
        <p:spPr/>
        <p:txBody>
          <a:bodyPr/>
          <a:lstStyle/>
          <a:p>
            <a:fld id="{D08C3339-067B-4226-8999-18ECFEDD44B1}" type="slidenum">
              <a:rPr lang="en-US" smtClean="0"/>
              <a:t>53</a:t>
            </a:fld>
            <a:endParaRPr lang="en-US"/>
          </a:p>
        </p:txBody>
      </p:sp>
    </p:spTree>
    <p:extLst>
      <p:ext uri="{BB962C8B-B14F-4D97-AF65-F5344CB8AC3E}">
        <p14:creationId xmlns:p14="http://schemas.microsoft.com/office/powerpoint/2010/main" val="2994867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another application, automated code editing, we applied PLBART in multi-modal code editing. Here we used three different modalities of information to improve code editing. Results show that we achieve 34% improvement over </a:t>
            </a:r>
            <a:r>
              <a:rPr lang="en-US" dirty="0" err="1"/>
              <a:t>CodeBERT</a:t>
            </a:r>
            <a:r>
              <a:rPr lang="en-US" dirty="0"/>
              <a:t> and 30% over </a:t>
            </a:r>
            <a:r>
              <a:rPr lang="en-US" dirty="0" err="1"/>
              <a:t>CodeGPT</a:t>
            </a:r>
            <a:r>
              <a:rPr lang="en-US" dirty="0"/>
              <a:t>, among which 16% improvement is resulting from multi-modality.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54</a:t>
            </a:fld>
            <a:endParaRPr lang="en-US"/>
          </a:p>
        </p:txBody>
      </p:sp>
    </p:spTree>
    <p:extLst>
      <p:ext uri="{BB962C8B-B14F-4D97-AF65-F5344CB8AC3E}">
        <p14:creationId xmlns:p14="http://schemas.microsoft.com/office/powerpoint/2010/main" val="40683065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 for PLBART on Code translation between java and C#. And here can also see that PLBART outperforms other techniques models including </a:t>
            </a:r>
            <a:r>
              <a:rPr lang="en-US" dirty="0" err="1"/>
              <a:t>CodeBERT</a:t>
            </a:r>
            <a:r>
              <a:rPr lang="en-US" dirty="0"/>
              <a:t> and </a:t>
            </a:r>
            <a:r>
              <a:rPr lang="en-US" dirty="0" err="1"/>
              <a:t>GraphCodeBERT</a:t>
            </a:r>
            <a:r>
              <a:rPr lang="en-US" dirty="0"/>
              <a:t>.      </a:t>
            </a:r>
          </a:p>
        </p:txBody>
      </p:sp>
      <p:sp>
        <p:nvSpPr>
          <p:cNvPr id="4" name="Slide Number Placeholder 3"/>
          <p:cNvSpPr>
            <a:spLocks noGrp="1"/>
          </p:cNvSpPr>
          <p:nvPr>
            <p:ph type="sldNum" sz="quarter" idx="5"/>
          </p:nvPr>
        </p:nvSpPr>
        <p:spPr/>
        <p:txBody>
          <a:bodyPr/>
          <a:lstStyle/>
          <a:p>
            <a:fld id="{D08C3339-067B-4226-8999-18ECFEDD44B1}" type="slidenum">
              <a:rPr lang="en-US" smtClean="0"/>
              <a:t>55</a:t>
            </a:fld>
            <a:endParaRPr lang="en-US"/>
          </a:p>
        </p:txBody>
      </p:sp>
    </p:spTree>
    <p:extLst>
      <p:ext uri="{BB962C8B-B14F-4D97-AF65-F5344CB8AC3E}">
        <p14:creationId xmlns:p14="http://schemas.microsoft.com/office/powerpoint/2010/main" val="8795128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Code Translation from C# to Java, </a:t>
            </a:r>
          </a:p>
          <a:p>
            <a:endParaRPr lang="en-US" dirty="0"/>
          </a:p>
          <a:p>
            <a:r>
              <a:rPr lang="en-US" dirty="0"/>
              <a:t>This is the input code. PLBART translated this input C# code to </a:t>
            </a:r>
          </a:p>
          <a:p>
            <a:endParaRPr lang="en-US" dirty="0"/>
          </a:p>
          <a:p>
            <a:r>
              <a:rPr lang="en-US" dirty="0"/>
              <a:t>This code in Java. This is a correct translation of the original C# code. </a:t>
            </a:r>
          </a:p>
          <a:p>
            <a:endParaRPr lang="en-US" dirty="0"/>
          </a:p>
          <a:p>
            <a:r>
              <a:rPr lang="en-US" dirty="0"/>
              <a:t>However, a better translation would be this code. </a:t>
            </a:r>
          </a:p>
          <a:p>
            <a:endParaRPr lang="en-US" dirty="0"/>
          </a:p>
          <a:p>
            <a:r>
              <a:rPr lang="en-US" dirty="0"/>
              <a:t>Because If we have to write a for loop leaving </a:t>
            </a:r>
          </a:p>
          <a:p>
            <a:endParaRPr lang="en-US" dirty="0"/>
          </a:p>
          <a:p>
            <a:r>
              <a:rPr lang="en-US" dirty="0"/>
              <a:t>the initializer and update expression empty in java, </a:t>
            </a:r>
          </a:p>
          <a:p>
            <a:endParaRPr lang="en-US" dirty="0"/>
          </a:p>
          <a:p>
            <a:r>
              <a:rPr lang="en-US" dirty="0"/>
              <a:t>we would rather write a while loop.          Since PLBART’s training objective does to account for these kind of semantic equivalent rewriting, PLBART often lacks such capacity.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56</a:t>
            </a:fld>
            <a:endParaRPr lang="en-US"/>
          </a:p>
        </p:txBody>
      </p:sp>
    </p:spTree>
    <p:extLst>
      <p:ext uri="{BB962C8B-B14F-4D97-AF65-F5344CB8AC3E}">
        <p14:creationId xmlns:p14="http://schemas.microsoft.com/office/powerpoint/2010/main" val="9393688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 better code would be a slightly different, yet semantically equivalent variation of the code.  </a:t>
            </a:r>
          </a:p>
        </p:txBody>
      </p:sp>
      <p:sp>
        <p:nvSpPr>
          <p:cNvPr id="4" name="Slide Number Placeholder 3"/>
          <p:cNvSpPr>
            <a:spLocks noGrp="1"/>
          </p:cNvSpPr>
          <p:nvPr>
            <p:ph type="sldNum" sz="quarter" idx="5"/>
          </p:nvPr>
        </p:nvSpPr>
        <p:spPr/>
        <p:txBody>
          <a:bodyPr/>
          <a:lstStyle/>
          <a:p>
            <a:fld id="{D08C3339-067B-4226-8999-18ECFEDD44B1}" type="slidenum">
              <a:rPr lang="en-US" smtClean="0"/>
              <a:t>57</a:t>
            </a:fld>
            <a:endParaRPr lang="en-US"/>
          </a:p>
        </p:txBody>
      </p:sp>
    </p:spTree>
    <p:extLst>
      <p:ext uri="{BB962C8B-B14F-4D97-AF65-F5344CB8AC3E}">
        <p14:creationId xmlns:p14="http://schemas.microsoft.com/office/powerpoint/2010/main" val="35694180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better code, because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58</a:t>
            </a:fld>
            <a:endParaRPr lang="en-US"/>
          </a:p>
        </p:txBody>
      </p:sp>
    </p:spTree>
    <p:extLst>
      <p:ext uri="{BB962C8B-B14F-4D97-AF65-F5344CB8AC3E}">
        <p14:creationId xmlns:p14="http://schemas.microsoft.com/office/powerpoint/2010/main" val="15875853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our next approach in pretraining model. This approach is pretraining through mutation in formal channel. </a:t>
            </a:r>
          </a:p>
        </p:txBody>
      </p:sp>
      <p:sp>
        <p:nvSpPr>
          <p:cNvPr id="4" name="Slide Number Placeholder 3"/>
          <p:cNvSpPr>
            <a:spLocks noGrp="1"/>
          </p:cNvSpPr>
          <p:nvPr>
            <p:ph type="sldNum" sz="quarter" idx="5"/>
          </p:nvPr>
        </p:nvSpPr>
        <p:spPr/>
        <p:txBody>
          <a:bodyPr/>
          <a:lstStyle/>
          <a:p>
            <a:fld id="{D08C3339-067B-4226-8999-18ECFEDD44B1}" type="slidenum">
              <a:rPr lang="en-US" smtClean="0"/>
              <a:t>59</a:t>
            </a:fld>
            <a:endParaRPr lang="en-US"/>
          </a:p>
        </p:txBody>
      </p:sp>
    </p:spTree>
    <p:extLst>
      <p:ext uri="{BB962C8B-B14F-4D97-AF65-F5344CB8AC3E}">
        <p14:creationId xmlns:p14="http://schemas.microsoft.com/office/powerpoint/2010/main" val="424541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these pattern or specification based automations are plausible solution for a lot of these automation tasks and have been helping developers last few decades, there are some potential problems in these approaches. </a:t>
            </a:r>
          </a:p>
          <a:p>
            <a:endParaRPr lang="en-US" dirty="0"/>
          </a:p>
          <a:p>
            <a:r>
              <a:rPr lang="en-US" dirty="0"/>
              <a:t>First, If we write the specifications in a </a:t>
            </a:r>
            <a:r>
              <a:rPr lang="en-US" b="1" dirty="0"/>
              <a:t>very strict </a:t>
            </a:r>
            <a:r>
              <a:rPr lang="en-US" dirty="0"/>
              <a:t>way, the analyzer may miss a lot of slight deviation, thus may cause high </a:t>
            </a:r>
            <a:r>
              <a:rPr lang="en-US" b="1" dirty="0"/>
              <a:t>FALSE NEGATIVES</a:t>
            </a:r>
            <a:r>
              <a:rPr lang="en-US" dirty="0"/>
              <a:t>. In contrast, very loose specification may cause </a:t>
            </a:r>
            <a:r>
              <a:rPr lang="en-US" b="1" dirty="0"/>
              <a:t>HIGH FALSE NEGATIVES</a:t>
            </a:r>
            <a:r>
              <a:rPr lang="en-US" dirty="0"/>
              <a:t>. </a:t>
            </a:r>
          </a:p>
          <a:p>
            <a:endParaRPr lang="en-US" dirty="0"/>
          </a:p>
          <a:p>
            <a:r>
              <a:rPr lang="en-US" dirty="0"/>
              <a:t>Even if we find the right </a:t>
            </a:r>
            <a:r>
              <a:rPr lang="en-US" dirty="0" err="1"/>
              <a:t>amonut</a:t>
            </a:r>
            <a:r>
              <a:rPr lang="en-US" dirty="0"/>
              <a:t> of tightness in the specification, there are simply too many such patterns or specifications to write. </a:t>
            </a:r>
          </a:p>
        </p:txBody>
      </p:sp>
      <p:sp>
        <p:nvSpPr>
          <p:cNvPr id="4" name="Slide Number Placeholder 3"/>
          <p:cNvSpPr>
            <a:spLocks noGrp="1"/>
          </p:cNvSpPr>
          <p:nvPr>
            <p:ph type="sldNum" sz="quarter" idx="5"/>
          </p:nvPr>
        </p:nvSpPr>
        <p:spPr/>
        <p:txBody>
          <a:bodyPr/>
          <a:lstStyle/>
          <a:p>
            <a:fld id="{D08C3339-067B-4226-8999-18ECFEDD44B1}" type="slidenum">
              <a:rPr lang="en-US" smtClean="0"/>
              <a:t>6</a:t>
            </a:fld>
            <a:endParaRPr lang="en-US" dirty="0"/>
          </a:p>
        </p:txBody>
      </p:sp>
    </p:spTree>
    <p:extLst>
      <p:ext uri="{BB962C8B-B14F-4D97-AF65-F5344CB8AC3E}">
        <p14:creationId xmlns:p14="http://schemas.microsoft.com/office/powerpoint/2010/main" val="12585010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working on designing a pretraining model </a:t>
            </a:r>
            <a:r>
              <a:rPr lang="en-US" dirty="0" err="1"/>
              <a:t>NatGen</a:t>
            </a:r>
            <a:r>
              <a:rPr lang="en-US" dirty="0"/>
              <a:t> which learns to encode PL properties by mutating the formal channel of code. </a:t>
            </a:r>
          </a:p>
        </p:txBody>
      </p:sp>
      <p:sp>
        <p:nvSpPr>
          <p:cNvPr id="4" name="Slide Number Placeholder 3"/>
          <p:cNvSpPr>
            <a:spLocks noGrp="1"/>
          </p:cNvSpPr>
          <p:nvPr>
            <p:ph type="sldNum" sz="quarter" idx="5"/>
          </p:nvPr>
        </p:nvSpPr>
        <p:spPr/>
        <p:txBody>
          <a:bodyPr/>
          <a:lstStyle/>
          <a:p>
            <a:fld id="{D08C3339-067B-4226-8999-18ECFEDD44B1}" type="slidenum">
              <a:rPr lang="en-US" smtClean="0"/>
              <a:t>60</a:t>
            </a:fld>
            <a:endParaRPr lang="en-US"/>
          </a:p>
        </p:txBody>
      </p:sp>
    </p:spTree>
    <p:extLst>
      <p:ext uri="{BB962C8B-B14F-4D97-AF65-F5344CB8AC3E}">
        <p14:creationId xmlns:p14="http://schemas.microsoft.com/office/powerpoint/2010/main" val="7372732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pretraining objective here is to rewrite a code in a way that makes it more natural, preserving the semantics and functionality of the input code. </a:t>
            </a:r>
          </a:p>
        </p:txBody>
      </p:sp>
      <p:sp>
        <p:nvSpPr>
          <p:cNvPr id="4" name="Slide Number Placeholder 3"/>
          <p:cNvSpPr>
            <a:spLocks noGrp="1"/>
          </p:cNvSpPr>
          <p:nvPr>
            <p:ph type="sldNum" sz="quarter" idx="5"/>
          </p:nvPr>
        </p:nvSpPr>
        <p:spPr/>
        <p:txBody>
          <a:bodyPr/>
          <a:lstStyle/>
          <a:p>
            <a:fld id="{D08C3339-067B-4226-8999-18ECFEDD44B1}" type="slidenum">
              <a:rPr lang="en-US" smtClean="0"/>
              <a:t>61</a:t>
            </a:fld>
            <a:endParaRPr lang="en-US"/>
          </a:p>
        </p:txBody>
      </p:sp>
    </p:spTree>
    <p:extLst>
      <p:ext uri="{BB962C8B-B14F-4D97-AF65-F5344CB8AC3E}">
        <p14:creationId xmlns:p14="http://schemas.microsoft.com/office/powerpoint/2010/main" val="589506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achieve this, we defined several de-naturalizing transformation, to transform a developer written code to make it unnatural and weird. </a:t>
            </a:r>
          </a:p>
        </p:txBody>
      </p:sp>
      <p:sp>
        <p:nvSpPr>
          <p:cNvPr id="4" name="Slide Number Placeholder 3"/>
          <p:cNvSpPr>
            <a:spLocks noGrp="1"/>
          </p:cNvSpPr>
          <p:nvPr>
            <p:ph type="sldNum" sz="quarter" idx="5"/>
          </p:nvPr>
        </p:nvSpPr>
        <p:spPr/>
        <p:txBody>
          <a:bodyPr/>
          <a:lstStyle/>
          <a:p>
            <a:fld id="{D08C3339-067B-4226-8999-18ECFEDD44B1}" type="slidenum">
              <a:rPr lang="en-US" smtClean="0"/>
              <a:t>62</a:t>
            </a:fld>
            <a:endParaRPr lang="en-US"/>
          </a:p>
        </p:txBody>
      </p:sp>
    </p:spTree>
    <p:extLst>
      <p:ext uri="{BB962C8B-B14F-4D97-AF65-F5344CB8AC3E}">
        <p14:creationId xmlns:p14="http://schemas.microsoft.com/office/powerpoint/2010/main" val="34649422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examples of denaturalizing transformations we used. </a:t>
            </a:r>
          </a:p>
          <a:p>
            <a:endParaRPr lang="en-US" dirty="0"/>
          </a:p>
          <a:p>
            <a:r>
              <a:rPr lang="en-US" dirty="0"/>
              <a:t>For instance, we used dead code insertion, and asked the model to remove the dead code. Our hypothesis is that, model will learn to implicitly reason about the liveness of the code. </a:t>
            </a:r>
          </a:p>
          <a:p>
            <a:endParaRPr lang="en-US" dirty="0"/>
          </a:p>
          <a:p>
            <a:r>
              <a:rPr lang="en-US" dirty="0"/>
              <a:t>We also add confusing statements and </a:t>
            </a:r>
          </a:p>
          <a:p>
            <a:endParaRPr lang="en-US" dirty="0"/>
          </a:p>
          <a:p>
            <a:r>
              <a:rPr lang="en-US" dirty="0"/>
              <a:t>Swap the arguments of expressions, etc.    Nevertheless, </a:t>
            </a:r>
          </a:p>
        </p:txBody>
      </p:sp>
      <p:sp>
        <p:nvSpPr>
          <p:cNvPr id="4" name="Slide Number Placeholder 3"/>
          <p:cNvSpPr>
            <a:spLocks noGrp="1"/>
          </p:cNvSpPr>
          <p:nvPr>
            <p:ph type="sldNum" sz="quarter" idx="5"/>
          </p:nvPr>
        </p:nvSpPr>
        <p:spPr/>
        <p:txBody>
          <a:bodyPr/>
          <a:lstStyle/>
          <a:p>
            <a:fld id="{D08C3339-067B-4226-8999-18ECFEDD44B1}" type="slidenum">
              <a:rPr lang="en-US" smtClean="0"/>
              <a:t>63</a:t>
            </a:fld>
            <a:endParaRPr lang="en-US"/>
          </a:p>
        </p:txBody>
      </p:sp>
    </p:spTree>
    <p:extLst>
      <p:ext uri="{BB962C8B-B14F-4D97-AF65-F5344CB8AC3E}">
        <p14:creationId xmlns:p14="http://schemas.microsoft.com/office/powerpoint/2010/main" val="2557531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given that weird unnatural code, </a:t>
            </a:r>
          </a:p>
          <a:p>
            <a:endParaRPr lang="en-US" dirty="0"/>
          </a:p>
          <a:p>
            <a:r>
              <a:rPr lang="en-US" dirty="0"/>
              <a:t>We </a:t>
            </a:r>
            <a:r>
              <a:rPr lang="en-US" dirty="0" err="1"/>
              <a:t>pretraine</a:t>
            </a:r>
            <a:r>
              <a:rPr lang="en-US" dirty="0"/>
              <a:t> an encoder decoder model to generate the original natural version. I would like to emphasize here that, the transformations we used to de naturalize code, are all semantic preserving transformations, thus the unnatural code is still syntactically and semantically correct. Arguably, this is a harder task for the models and our expectation is that model will learn how to write better code based on this hard task.  </a:t>
            </a:r>
          </a:p>
        </p:txBody>
      </p:sp>
      <p:sp>
        <p:nvSpPr>
          <p:cNvPr id="4" name="Slide Number Placeholder 3"/>
          <p:cNvSpPr>
            <a:spLocks noGrp="1"/>
          </p:cNvSpPr>
          <p:nvPr>
            <p:ph type="sldNum" sz="quarter" idx="5"/>
          </p:nvPr>
        </p:nvSpPr>
        <p:spPr/>
        <p:txBody>
          <a:bodyPr/>
          <a:lstStyle/>
          <a:p>
            <a:fld id="{D08C3339-067B-4226-8999-18ECFEDD44B1}" type="slidenum">
              <a:rPr lang="en-US" smtClean="0"/>
              <a:t>64</a:t>
            </a:fld>
            <a:endParaRPr lang="en-US"/>
          </a:p>
        </p:txBody>
      </p:sp>
    </p:spTree>
    <p:extLst>
      <p:ext uri="{BB962C8B-B14F-4D97-AF65-F5344CB8AC3E}">
        <p14:creationId xmlns:p14="http://schemas.microsoft.com/office/powerpoint/2010/main" val="30997988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initial evaluation for </a:t>
            </a:r>
            <a:r>
              <a:rPr lang="en-US" dirty="0" err="1"/>
              <a:t>NatGen</a:t>
            </a:r>
            <a:r>
              <a:rPr lang="en-US" dirty="0"/>
              <a:t> shows enormous promise in different tasks related to code generation when the training data is scarce. In these cases, </a:t>
            </a:r>
            <a:r>
              <a:rPr lang="en-US" dirty="0" err="1"/>
              <a:t>Natgen</a:t>
            </a:r>
            <a:r>
              <a:rPr lang="en-US" dirty="0"/>
              <a:t> generates code that syntactically and semantically closer to that of developers’ written code compared to another large pretrained model that is CodeT5. </a:t>
            </a:r>
          </a:p>
        </p:txBody>
      </p:sp>
      <p:sp>
        <p:nvSpPr>
          <p:cNvPr id="4" name="Slide Number Placeholder 3"/>
          <p:cNvSpPr>
            <a:spLocks noGrp="1"/>
          </p:cNvSpPr>
          <p:nvPr>
            <p:ph type="sldNum" sz="quarter" idx="5"/>
          </p:nvPr>
        </p:nvSpPr>
        <p:spPr/>
        <p:txBody>
          <a:bodyPr/>
          <a:lstStyle/>
          <a:p>
            <a:fld id="{D08C3339-067B-4226-8999-18ECFEDD44B1}" type="slidenum">
              <a:rPr lang="en-US" smtClean="0"/>
              <a:t>65</a:t>
            </a:fld>
            <a:endParaRPr lang="en-US"/>
          </a:p>
        </p:txBody>
      </p:sp>
    </p:spTree>
    <p:extLst>
      <p:ext uri="{BB962C8B-B14F-4D97-AF65-F5344CB8AC3E}">
        <p14:creationId xmlns:p14="http://schemas.microsoft.com/office/powerpoint/2010/main" val="3683194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66</a:t>
            </a:fld>
            <a:endParaRPr lang="en-US"/>
          </a:p>
        </p:txBody>
      </p:sp>
    </p:spTree>
    <p:extLst>
      <p:ext uri="{BB962C8B-B14F-4D97-AF65-F5344CB8AC3E}">
        <p14:creationId xmlns:p14="http://schemas.microsoft.com/office/powerpoint/2010/main" val="40420566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to summarize, I have applied my research in Programming Language Processing in different applications. including</a:t>
            </a:r>
          </a:p>
          <a:p>
            <a:endParaRPr lang="en-US" dirty="0"/>
          </a:p>
          <a:p>
            <a:r>
              <a:rPr lang="en-US" dirty="0"/>
              <a:t>Code summarization</a:t>
            </a:r>
          </a:p>
          <a:p>
            <a:endParaRPr lang="en-US" dirty="0"/>
          </a:p>
          <a:p>
            <a:r>
              <a:rPr lang="en-US" dirty="0"/>
              <a:t>Vulnerability Detection</a:t>
            </a:r>
          </a:p>
          <a:p>
            <a:endParaRPr lang="en-US" dirty="0"/>
          </a:p>
          <a:p>
            <a:r>
              <a:rPr lang="en-US" dirty="0"/>
              <a:t>Code Editing</a:t>
            </a:r>
          </a:p>
          <a:p>
            <a:endParaRPr lang="en-US" dirty="0"/>
          </a:p>
          <a:p>
            <a:r>
              <a:rPr lang="en-US" dirty="0"/>
              <a:t>Code generation and translations</a:t>
            </a:r>
          </a:p>
          <a:p>
            <a:endParaRPr lang="en-US" dirty="0"/>
          </a:p>
          <a:p>
            <a:r>
              <a:rPr lang="en-US" dirty="0"/>
              <a:t>And finally Code Search and Synthesis</a:t>
            </a:r>
          </a:p>
        </p:txBody>
      </p:sp>
      <p:sp>
        <p:nvSpPr>
          <p:cNvPr id="4" name="Slide Number Placeholder 3"/>
          <p:cNvSpPr>
            <a:spLocks noGrp="1"/>
          </p:cNvSpPr>
          <p:nvPr>
            <p:ph type="sldNum" sz="quarter" idx="5"/>
          </p:nvPr>
        </p:nvSpPr>
        <p:spPr/>
        <p:txBody>
          <a:bodyPr/>
          <a:lstStyle/>
          <a:p>
            <a:fld id="{D08C3339-067B-4226-8999-18ECFEDD44B1}" type="slidenum">
              <a:rPr lang="en-US" smtClean="0"/>
              <a:t>67</a:t>
            </a:fld>
            <a:endParaRPr lang="en-US"/>
          </a:p>
        </p:txBody>
      </p:sp>
    </p:spTree>
    <p:extLst>
      <p:ext uri="{BB962C8B-B14F-4D97-AF65-F5344CB8AC3E}">
        <p14:creationId xmlns:p14="http://schemas.microsoft.com/office/powerpoint/2010/main" val="13129761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currently working on several projects. Including API driven program synthesis</a:t>
            </a:r>
          </a:p>
          <a:p>
            <a:endParaRPr lang="en-US" dirty="0"/>
          </a:p>
          <a:p>
            <a:r>
              <a:rPr lang="en-US" dirty="0"/>
              <a:t>And Improving Semantic Code Search with RL. </a:t>
            </a:r>
          </a:p>
        </p:txBody>
      </p:sp>
      <p:sp>
        <p:nvSpPr>
          <p:cNvPr id="4" name="Slide Number Placeholder 3"/>
          <p:cNvSpPr>
            <a:spLocks noGrp="1"/>
          </p:cNvSpPr>
          <p:nvPr>
            <p:ph type="sldNum" sz="quarter" idx="5"/>
          </p:nvPr>
        </p:nvSpPr>
        <p:spPr/>
        <p:txBody>
          <a:bodyPr/>
          <a:lstStyle/>
          <a:p>
            <a:fld id="{D08C3339-067B-4226-8999-18ECFEDD44B1}" type="slidenum">
              <a:rPr lang="en-US" smtClean="0"/>
              <a:t>68</a:t>
            </a:fld>
            <a:endParaRPr lang="en-US"/>
          </a:p>
        </p:txBody>
      </p:sp>
    </p:spTree>
    <p:extLst>
      <p:ext uri="{BB962C8B-B14F-4D97-AF65-F5344CB8AC3E}">
        <p14:creationId xmlns:p14="http://schemas.microsoft.com/office/powerpoint/2010/main" val="38288087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Near future I plan to work in learning syntax and semantic through RL </a:t>
            </a:r>
          </a:p>
          <a:p>
            <a:endParaRPr lang="en-US" dirty="0"/>
          </a:p>
          <a:p>
            <a:r>
              <a:rPr lang="en-US" dirty="0"/>
              <a:t>Learning to represent Code context as a hierarchical dynamic graph. </a:t>
            </a:r>
          </a:p>
          <a:p>
            <a:endParaRPr lang="en-US" dirty="0"/>
          </a:p>
          <a:p>
            <a:r>
              <a:rPr lang="en-US" dirty="0"/>
              <a:t>My another short term goal is investigate other modes of code, for examples, meta data, binaries, traces, etc. </a:t>
            </a:r>
          </a:p>
        </p:txBody>
      </p:sp>
      <p:sp>
        <p:nvSpPr>
          <p:cNvPr id="4" name="Slide Number Placeholder 3"/>
          <p:cNvSpPr>
            <a:spLocks noGrp="1"/>
          </p:cNvSpPr>
          <p:nvPr>
            <p:ph type="sldNum" sz="quarter" idx="5"/>
          </p:nvPr>
        </p:nvSpPr>
        <p:spPr/>
        <p:txBody>
          <a:bodyPr/>
          <a:lstStyle/>
          <a:p>
            <a:fld id="{D08C3339-067B-4226-8999-18ECFEDD44B1}" type="slidenum">
              <a:rPr lang="en-US" smtClean="0"/>
              <a:t>69</a:t>
            </a:fld>
            <a:endParaRPr lang="en-US"/>
          </a:p>
        </p:txBody>
      </p:sp>
    </p:spTree>
    <p:extLst>
      <p:ext uri="{BB962C8B-B14F-4D97-AF65-F5344CB8AC3E}">
        <p14:creationId xmlns:p14="http://schemas.microsoft.com/office/powerpoint/2010/main" val="948909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we can go for data driven automation. That is, we can </a:t>
            </a:r>
            <a:r>
              <a:rPr lang="en-US" b="1" dirty="0"/>
              <a:t>LEARN</a:t>
            </a:r>
            <a:r>
              <a:rPr lang="en-US" dirty="0"/>
              <a:t> these specification from large quantity of data.</a:t>
            </a:r>
          </a:p>
        </p:txBody>
      </p:sp>
      <p:sp>
        <p:nvSpPr>
          <p:cNvPr id="4" name="Slide Number Placeholder 3"/>
          <p:cNvSpPr>
            <a:spLocks noGrp="1"/>
          </p:cNvSpPr>
          <p:nvPr>
            <p:ph type="sldNum" sz="quarter" idx="5"/>
          </p:nvPr>
        </p:nvSpPr>
        <p:spPr/>
        <p:txBody>
          <a:bodyPr/>
          <a:lstStyle/>
          <a:p>
            <a:fld id="{D08C3339-067B-4226-8999-18ECFEDD44B1}" type="slidenum">
              <a:rPr lang="en-US" smtClean="0"/>
              <a:t>7</a:t>
            </a:fld>
            <a:endParaRPr lang="en-US" dirty="0"/>
          </a:p>
        </p:txBody>
      </p:sp>
    </p:spTree>
    <p:extLst>
      <p:ext uri="{BB962C8B-B14F-4D97-AF65-F5344CB8AC3E}">
        <p14:creationId xmlns:p14="http://schemas.microsoft.com/office/powerpoint/2010/main" val="12568929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long term, my goal is to work on pushing the </a:t>
            </a:r>
          </a:p>
          <a:p>
            <a:endParaRPr lang="en-US" dirty="0"/>
          </a:p>
          <a:p>
            <a:r>
              <a:rPr lang="en-US" dirty="0"/>
              <a:t>boundary of code generation by moving </a:t>
            </a:r>
            <a:r>
              <a:rPr lang="en-US" dirty="0" err="1"/>
              <a:t>simultaeneously</a:t>
            </a:r>
            <a:r>
              <a:rPr lang="en-US" dirty="0"/>
              <a:t> from formal analysis perspective and probabilistic models’ perspective. </a:t>
            </a:r>
          </a:p>
          <a:p>
            <a:endParaRPr lang="en-US" dirty="0"/>
          </a:p>
          <a:p>
            <a:r>
              <a:rPr lang="en-US" dirty="0"/>
              <a:t>And meet somewhere in the middle of the spectrum. </a:t>
            </a:r>
          </a:p>
          <a:p>
            <a:endParaRPr lang="en-US" dirty="0"/>
          </a:p>
          <a:p>
            <a:r>
              <a:rPr lang="en-US" dirty="0"/>
              <a:t>My another long term goal is to incorporate developers’ feedback into the model and further improving the model by rewarding or penalizing based on the feedback from developers.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70</a:t>
            </a:fld>
            <a:endParaRPr lang="en-US"/>
          </a:p>
        </p:txBody>
      </p:sp>
    </p:spTree>
    <p:extLst>
      <p:ext uri="{BB962C8B-B14F-4D97-AF65-F5344CB8AC3E}">
        <p14:creationId xmlns:p14="http://schemas.microsoft.com/office/powerpoint/2010/main" val="40306327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express my gratitude to my Ph.D. adviser Dr. </a:t>
            </a:r>
            <a:r>
              <a:rPr lang="en-US" dirty="0" err="1"/>
              <a:t>Baishakhi</a:t>
            </a:r>
            <a:r>
              <a:rPr lang="en-US" dirty="0"/>
              <a:t> Ray and </a:t>
            </a:r>
          </a:p>
          <a:p>
            <a:endParaRPr lang="en-US" dirty="0"/>
          </a:p>
          <a:p>
            <a:r>
              <a:rPr lang="en-US" dirty="0"/>
              <a:t>My amazing collaborators for their support. </a:t>
            </a:r>
          </a:p>
        </p:txBody>
      </p:sp>
      <p:sp>
        <p:nvSpPr>
          <p:cNvPr id="4" name="Slide Number Placeholder 3"/>
          <p:cNvSpPr>
            <a:spLocks noGrp="1"/>
          </p:cNvSpPr>
          <p:nvPr>
            <p:ph type="sldNum" sz="quarter" idx="5"/>
          </p:nvPr>
        </p:nvSpPr>
        <p:spPr/>
        <p:txBody>
          <a:bodyPr/>
          <a:lstStyle/>
          <a:p>
            <a:fld id="{D08C3339-067B-4226-8999-18ECFEDD44B1}" type="slidenum">
              <a:rPr lang="en-US" smtClean="0"/>
              <a:t>71</a:t>
            </a:fld>
            <a:endParaRPr lang="en-US"/>
          </a:p>
        </p:txBody>
      </p:sp>
    </p:spTree>
    <p:extLst>
      <p:ext uri="{BB962C8B-B14F-4D97-AF65-F5344CB8AC3E}">
        <p14:creationId xmlns:p14="http://schemas.microsoft.com/office/powerpoint/2010/main" val="36601707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attending the talk, I will be happy to answer any further questions.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72</a:t>
            </a:fld>
            <a:endParaRPr lang="en-US"/>
          </a:p>
        </p:txBody>
      </p:sp>
    </p:spTree>
    <p:extLst>
      <p:ext uri="{BB962C8B-B14F-4D97-AF65-F5344CB8AC3E}">
        <p14:creationId xmlns:p14="http://schemas.microsoft.com/office/powerpoint/2010/main" val="37198602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portion of the talk, I will discuss source code understanding model, in particular, I will discuss about how these models reason about vulnerabilities in source code. </a:t>
            </a:r>
          </a:p>
        </p:txBody>
      </p:sp>
      <p:sp>
        <p:nvSpPr>
          <p:cNvPr id="4" name="Slide Number Placeholder 3"/>
          <p:cNvSpPr>
            <a:spLocks noGrp="1"/>
          </p:cNvSpPr>
          <p:nvPr>
            <p:ph type="sldNum" sz="quarter" idx="5"/>
          </p:nvPr>
        </p:nvSpPr>
        <p:spPr/>
        <p:txBody>
          <a:bodyPr/>
          <a:lstStyle/>
          <a:p>
            <a:fld id="{D08C3339-067B-4226-8999-18ECFEDD44B1}" type="slidenum">
              <a:rPr lang="en-US" smtClean="0"/>
              <a:t>73</a:t>
            </a:fld>
            <a:endParaRPr lang="en-US"/>
          </a:p>
        </p:txBody>
      </p:sp>
    </p:spTree>
    <p:extLst>
      <p:ext uri="{BB962C8B-B14F-4D97-AF65-F5344CB8AC3E}">
        <p14:creationId xmlns:p14="http://schemas.microsoft.com/office/powerpoint/2010/main" val="11686540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requirement for models to understand the functionality is very crucial. </a:t>
            </a:r>
          </a:p>
          <a:p>
            <a:endParaRPr lang="en-US" dirty="0"/>
          </a:p>
          <a:p>
            <a:r>
              <a:rPr lang="en-US" dirty="0"/>
              <a:t>Since Drastically different looking code can be functionally equivalent. A good model should be able to identify these code as similar. </a:t>
            </a:r>
          </a:p>
        </p:txBody>
      </p:sp>
      <p:sp>
        <p:nvSpPr>
          <p:cNvPr id="4" name="Slide Number Placeholder 3"/>
          <p:cNvSpPr>
            <a:spLocks noGrp="1"/>
          </p:cNvSpPr>
          <p:nvPr>
            <p:ph type="sldNum" sz="quarter" idx="5"/>
          </p:nvPr>
        </p:nvSpPr>
        <p:spPr/>
        <p:txBody>
          <a:bodyPr/>
          <a:lstStyle/>
          <a:p>
            <a:fld id="{D08C3339-067B-4226-8999-18ECFEDD44B1}" type="slidenum">
              <a:rPr lang="en-US" smtClean="0"/>
              <a:t>75</a:t>
            </a:fld>
            <a:endParaRPr lang="en-US"/>
          </a:p>
        </p:txBody>
      </p:sp>
    </p:spTree>
    <p:extLst>
      <p:ext uri="{BB962C8B-B14F-4D97-AF65-F5344CB8AC3E}">
        <p14:creationId xmlns:p14="http://schemas.microsoft.com/office/powerpoint/2010/main" val="1007734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subsequently applied PLBART for Automated Code Editing. In particular, we used PLBART for Multi-Modal code editing which is published in ASE 2021. Here, given a piece of code </a:t>
            </a:r>
          </a:p>
          <a:p>
            <a:endParaRPr lang="en-US" dirty="0"/>
          </a:p>
          <a:p>
            <a:r>
              <a:rPr lang="en-US" dirty="0"/>
              <a:t>The edit location</a:t>
            </a:r>
          </a:p>
          <a:p>
            <a:endParaRPr lang="en-US" dirty="0"/>
          </a:p>
          <a:p>
            <a:r>
              <a:rPr lang="en-US" dirty="0"/>
              <a:t>And a description of edit </a:t>
            </a:r>
          </a:p>
          <a:p>
            <a:endParaRPr lang="en-US" dirty="0"/>
          </a:p>
          <a:p>
            <a:r>
              <a:rPr lang="en-US" dirty="0"/>
              <a:t>Our goal is to generate the edited code. We use three different information modality in this work. First the code needs to be edited, second the surrounding context, and finally the guidance in the form of edit description.</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76</a:t>
            </a:fld>
            <a:endParaRPr lang="en-US"/>
          </a:p>
        </p:txBody>
      </p:sp>
    </p:spTree>
    <p:extLst>
      <p:ext uri="{BB962C8B-B14F-4D97-AF65-F5344CB8AC3E}">
        <p14:creationId xmlns:p14="http://schemas.microsoft.com/office/powerpoint/2010/main" val="30398632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evaluated PLBART on two bug fix code editing dataset. And results show that MODIT outperforms all other models including CODIT, and other pretrained </a:t>
            </a:r>
            <a:r>
              <a:rPr lang="en-US" dirty="0" err="1"/>
              <a:t>mdoels</a:t>
            </a:r>
            <a:r>
              <a:rPr lang="en-US" dirty="0"/>
              <a:t> in both Unimodal and Multi-modal settings. </a:t>
            </a:r>
          </a:p>
        </p:txBody>
      </p:sp>
      <p:sp>
        <p:nvSpPr>
          <p:cNvPr id="4" name="Slide Number Placeholder 3"/>
          <p:cNvSpPr>
            <a:spLocks noGrp="1"/>
          </p:cNvSpPr>
          <p:nvPr>
            <p:ph type="sldNum" sz="quarter" idx="5"/>
          </p:nvPr>
        </p:nvSpPr>
        <p:spPr/>
        <p:txBody>
          <a:bodyPr/>
          <a:lstStyle/>
          <a:p>
            <a:fld id="{D08C3339-067B-4226-8999-18ECFEDD44B1}" type="slidenum">
              <a:rPr lang="en-US" smtClean="0"/>
              <a:t>77</a:t>
            </a:fld>
            <a:endParaRPr lang="en-US"/>
          </a:p>
        </p:txBody>
      </p:sp>
    </p:spTree>
    <p:extLst>
      <p:ext uri="{BB962C8B-B14F-4D97-AF65-F5344CB8AC3E}">
        <p14:creationId xmlns:p14="http://schemas.microsoft.com/office/powerpoint/2010/main" val="40264309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another application, we used PLBART for search </a:t>
            </a:r>
            <a:r>
              <a:rPr lang="en-US" dirty="0" err="1"/>
              <a:t>aurgmented</a:t>
            </a:r>
            <a:r>
              <a:rPr lang="en-US" dirty="0"/>
              <a:t> Code generation. This </a:t>
            </a:r>
            <a:r>
              <a:rPr lang="en-US" dirty="0" err="1"/>
              <a:t>pape</a:t>
            </a:r>
            <a:r>
              <a:rPr lang="en-US" dirty="0"/>
              <a:t> </a:t>
            </a:r>
            <a:r>
              <a:rPr lang="en-US" dirty="0" err="1"/>
              <a:t>ris</a:t>
            </a:r>
            <a:r>
              <a:rPr lang="en-US" dirty="0"/>
              <a:t> published in EMNLP findings in 2021. </a:t>
            </a:r>
          </a:p>
          <a:p>
            <a:endParaRPr lang="en-US" dirty="0"/>
          </a:p>
          <a:p>
            <a:r>
              <a:rPr lang="en-US" dirty="0"/>
              <a:t>Here, we investigated whether Code Search can improve Code Generation’s performance. In particular, we investigate given a query, </a:t>
            </a:r>
          </a:p>
          <a:p>
            <a:endParaRPr lang="en-US" dirty="0"/>
          </a:p>
          <a:p>
            <a:r>
              <a:rPr lang="en-US" dirty="0"/>
              <a:t>if we find an approximately correct code, </a:t>
            </a:r>
          </a:p>
          <a:p>
            <a:endParaRPr lang="en-US" dirty="0"/>
          </a:p>
          <a:p>
            <a:r>
              <a:rPr lang="en-US" dirty="0"/>
              <a:t>whether we can generate the expected code using PLBART</a:t>
            </a:r>
          </a:p>
        </p:txBody>
      </p:sp>
      <p:sp>
        <p:nvSpPr>
          <p:cNvPr id="4" name="Slide Number Placeholder 3"/>
          <p:cNvSpPr>
            <a:spLocks noGrp="1"/>
          </p:cNvSpPr>
          <p:nvPr>
            <p:ph type="sldNum" sz="quarter" idx="5"/>
          </p:nvPr>
        </p:nvSpPr>
        <p:spPr/>
        <p:txBody>
          <a:bodyPr/>
          <a:lstStyle/>
          <a:p>
            <a:fld id="{D08C3339-067B-4226-8999-18ECFEDD44B1}" type="slidenum">
              <a:rPr lang="en-US" smtClean="0"/>
              <a:t>78</a:t>
            </a:fld>
            <a:endParaRPr lang="en-US"/>
          </a:p>
        </p:txBody>
      </p:sp>
    </p:spTree>
    <p:extLst>
      <p:ext uri="{BB962C8B-B14F-4D97-AF65-F5344CB8AC3E}">
        <p14:creationId xmlns:p14="http://schemas.microsoft.com/office/powerpoint/2010/main" val="36159161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given the query, we first </a:t>
            </a:r>
            <a:r>
              <a:rPr lang="en-US" dirty="0" err="1"/>
              <a:t>searc</a:t>
            </a:r>
            <a:r>
              <a:rPr lang="en-US" dirty="0"/>
              <a:t> related code from open source database</a:t>
            </a:r>
          </a:p>
        </p:txBody>
      </p:sp>
      <p:sp>
        <p:nvSpPr>
          <p:cNvPr id="4" name="Slide Number Placeholder 3"/>
          <p:cNvSpPr>
            <a:spLocks noGrp="1"/>
          </p:cNvSpPr>
          <p:nvPr>
            <p:ph type="sldNum" sz="quarter" idx="5"/>
          </p:nvPr>
        </p:nvSpPr>
        <p:spPr/>
        <p:txBody>
          <a:bodyPr/>
          <a:lstStyle/>
          <a:p>
            <a:fld id="{D08C3339-067B-4226-8999-18ECFEDD44B1}" type="slidenum">
              <a:rPr lang="en-US" smtClean="0"/>
              <a:t>79</a:t>
            </a:fld>
            <a:endParaRPr lang="en-US"/>
          </a:p>
        </p:txBody>
      </p:sp>
    </p:spTree>
    <p:extLst>
      <p:ext uri="{BB962C8B-B14F-4D97-AF65-F5344CB8AC3E}">
        <p14:creationId xmlns:p14="http://schemas.microsoft.com/office/powerpoint/2010/main" val="13888916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use the query and the retrieved code from the search as the input of encoder-decoder model to generate the final code. </a:t>
            </a:r>
          </a:p>
          <a:p>
            <a:endParaRPr lang="en-US" dirty="0"/>
          </a:p>
          <a:p>
            <a:r>
              <a:rPr lang="en-US" dirty="0"/>
              <a:t>The encoder-decoder model we use here is, of course, PLBART. </a:t>
            </a:r>
          </a:p>
        </p:txBody>
      </p:sp>
      <p:sp>
        <p:nvSpPr>
          <p:cNvPr id="4" name="Slide Number Placeholder 3"/>
          <p:cNvSpPr>
            <a:spLocks noGrp="1"/>
          </p:cNvSpPr>
          <p:nvPr>
            <p:ph type="sldNum" sz="quarter" idx="5"/>
          </p:nvPr>
        </p:nvSpPr>
        <p:spPr/>
        <p:txBody>
          <a:bodyPr/>
          <a:lstStyle/>
          <a:p>
            <a:fld id="{D08C3339-067B-4226-8999-18ECFEDD44B1}" type="slidenum">
              <a:rPr lang="en-US" smtClean="0"/>
              <a:t>80</a:t>
            </a:fld>
            <a:endParaRPr lang="en-US"/>
          </a:p>
        </p:txBody>
      </p:sp>
    </p:spTree>
    <p:extLst>
      <p:ext uri="{BB962C8B-B14F-4D97-AF65-F5344CB8AC3E}">
        <p14:creationId xmlns:p14="http://schemas.microsoft.com/office/powerpoint/2010/main" val="2785421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towards such data driven automation is to </a:t>
            </a:r>
          </a:p>
          <a:p>
            <a:endParaRPr lang="en-US" dirty="0"/>
          </a:p>
          <a:p>
            <a:r>
              <a:rPr lang="en-US" b="1" dirty="0"/>
              <a:t>MINE or discover</a:t>
            </a:r>
            <a:r>
              <a:rPr lang="en-US" dirty="0"/>
              <a:t> these specifications from examples </a:t>
            </a:r>
          </a:p>
          <a:p>
            <a:endParaRPr lang="en-US" dirty="0"/>
          </a:p>
          <a:p>
            <a:r>
              <a:rPr lang="en-US" dirty="0"/>
              <a:t>and </a:t>
            </a:r>
          </a:p>
          <a:p>
            <a:endParaRPr lang="en-US" dirty="0"/>
          </a:p>
          <a:p>
            <a:r>
              <a:rPr lang="en-US" dirty="0"/>
              <a:t>subsequently using analyzer to run on these mined specifications.  While this approach </a:t>
            </a:r>
            <a:r>
              <a:rPr lang="en-US" b="1" dirty="0"/>
              <a:t>really paves </a:t>
            </a:r>
            <a:r>
              <a:rPr lang="en-US" dirty="0"/>
              <a:t>the way for data-automation into development pipeline, </a:t>
            </a:r>
          </a:p>
          <a:p>
            <a:endParaRPr lang="en-US" dirty="0"/>
          </a:p>
          <a:p>
            <a:r>
              <a:rPr lang="en-US" dirty="0"/>
              <a:t>it still requires manually writing the analyzer or using preexisting analyzer.       In contrast to this approach, </a:t>
            </a:r>
          </a:p>
        </p:txBody>
      </p:sp>
      <p:sp>
        <p:nvSpPr>
          <p:cNvPr id="4" name="Slide Number Placeholder 3"/>
          <p:cNvSpPr>
            <a:spLocks noGrp="1"/>
          </p:cNvSpPr>
          <p:nvPr>
            <p:ph type="sldNum" sz="quarter" idx="5"/>
          </p:nvPr>
        </p:nvSpPr>
        <p:spPr/>
        <p:txBody>
          <a:bodyPr/>
          <a:lstStyle/>
          <a:p>
            <a:fld id="{D08C3339-067B-4226-8999-18ECFEDD44B1}" type="slidenum">
              <a:rPr lang="en-US" smtClean="0"/>
              <a:t>8</a:t>
            </a:fld>
            <a:endParaRPr lang="en-US" dirty="0"/>
          </a:p>
        </p:txBody>
      </p:sp>
    </p:spTree>
    <p:extLst>
      <p:ext uri="{BB962C8B-B14F-4D97-AF65-F5344CB8AC3E}">
        <p14:creationId xmlns:p14="http://schemas.microsoft.com/office/powerpoint/2010/main" val="401304425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result of REDCODER in code generation. As the results show, REDCODER outperforms other technique in this code generation task. </a:t>
            </a:r>
          </a:p>
        </p:txBody>
      </p:sp>
      <p:sp>
        <p:nvSpPr>
          <p:cNvPr id="4" name="Slide Number Placeholder 3"/>
          <p:cNvSpPr>
            <a:spLocks noGrp="1"/>
          </p:cNvSpPr>
          <p:nvPr>
            <p:ph type="sldNum" sz="quarter" idx="5"/>
          </p:nvPr>
        </p:nvSpPr>
        <p:spPr/>
        <p:txBody>
          <a:bodyPr/>
          <a:lstStyle/>
          <a:p>
            <a:fld id="{D08C3339-067B-4226-8999-18ECFEDD44B1}" type="slidenum">
              <a:rPr lang="en-US" smtClean="0"/>
              <a:t>81</a:t>
            </a:fld>
            <a:endParaRPr lang="en-US"/>
          </a:p>
        </p:txBody>
      </p:sp>
    </p:spTree>
    <p:extLst>
      <p:ext uri="{BB962C8B-B14F-4D97-AF65-F5344CB8AC3E}">
        <p14:creationId xmlns:p14="http://schemas.microsoft.com/office/powerpoint/2010/main" val="35001326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very slightly different code could functionally very different than the original code. A good model aimed at reasoning about functionality should identify, focus and reason about such tiny difference with potentially huge impact on code functionality.  Now that we know about what to expect from the model, let us look what will happen if we are to use a off-the-shelf model from other domain. </a:t>
            </a:r>
          </a:p>
        </p:txBody>
      </p:sp>
      <p:sp>
        <p:nvSpPr>
          <p:cNvPr id="4" name="Slide Number Placeholder 3"/>
          <p:cNvSpPr>
            <a:spLocks noGrp="1"/>
          </p:cNvSpPr>
          <p:nvPr>
            <p:ph type="sldNum" sz="quarter" idx="5"/>
          </p:nvPr>
        </p:nvSpPr>
        <p:spPr/>
        <p:txBody>
          <a:bodyPr/>
          <a:lstStyle/>
          <a:p>
            <a:fld id="{D08C3339-067B-4226-8999-18ECFEDD44B1}" type="slidenum">
              <a:rPr lang="en-US" smtClean="0"/>
              <a:t>82</a:t>
            </a:fld>
            <a:endParaRPr lang="en-US"/>
          </a:p>
        </p:txBody>
      </p:sp>
    </p:spTree>
    <p:extLst>
      <p:ext uri="{BB962C8B-B14F-4D97-AF65-F5344CB8AC3E}">
        <p14:creationId xmlns:p14="http://schemas.microsoft.com/office/powerpoint/2010/main" val="34347111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are seeing an example of vulnerable code</a:t>
            </a:r>
          </a:p>
          <a:p>
            <a:endParaRPr lang="en-US" dirty="0"/>
          </a:p>
          <a:p>
            <a:r>
              <a:rPr lang="en-US" dirty="0"/>
              <a:t>The source of the vulnerability is these three invocation of sprint function and </a:t>
            </a:r>
          </a:p>
          <a:p>
            <a:endParaRPr lang="en-US" dirty="0"/>
          </a:p>
          <a:p>
            <a:r>
              <a:rPr lang="en-US" dirty="0"/>
              <a:t>Unsafe use of buffer in these function calls. We used an off the shelf CNN model trained on vulnerability datasets to classify this code. </a:t>
            </a:r>
          </a:p>
        </p:txBody>
      </p:sp>
      <p:sp>
        <p:nvSpPr>
          <p:cNvPr id="4" name="Slide Number Placeholder 3"/>
          <p:cNvSpPr>
            <a:spLocks noGrp="1"/>
          </p:cNvSpPr>
          <p:nvPr>
            <p:ph type="sldNum" sz="quarter" idx="5"/>
          </p:nvPr>
        </p:nvSpPr>
        <p:spPr/>
        <p:txBody>
          <a:bodyPr/>
          <a:lstStyle/>
          <a:p>
            <a:fld id="{D08C3339-067B-4226-8999-18ECFEDD44B1}" type="slidenum">
              <a:rPr lang="en-US" smtClean="0"/>
              <a:t>83</a:t>
            </a:fld>
            <a:endParaRPr lang="en-US"/>
          </a:p>
        </p:txBody>
      </p:sp>
    </p:spTree>
    <p:extLst>
      <p:ext uri="{BB962C8B-B14F-4D97-AF65-F5344CB8AC3E}">
        <p14:creationId xmlns:p14="http://schemas.microsoft.com/office/powerpoint/2010/main" val="19446078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our surprise, the model in question correctly classified this function as vulnerability. </a:t>
            </a:r>
          </a:p>
          <a:p>
            <a:endParaRPr lang="en-US" dirty="0"/>
          </a:p>
          <a:p>
            <a:r>
              <a:rPr lang="en-US" dirty="0"/>
              <a:t>However, when we dug deep, we found that the CNN model is doing the right thing for the wrong reason. In particular, the model thinks these portion of the code highlighted in red is the reason for this code being vulnerable. Obviously, this portion of code has little to nothing to do with the actual vulnerability. </a:t>
            </a:r>
          </a:p>
        </p:txBody>
      </p:sp>
      <p:sp>
        <p:nvSpPr>
          <p:cNvPr id="4" name="Slide Number Placeholder 3"/>
          <p:cNvSpPr>
            <a:spLocks noGrp="1"/>
          </p:cNvSpPr>
          <p:nvPr>
            <p:ph type="sldNum" sz="quarter" idx="5"/>
          </p:nvPr>
        </p:nvSpPr>
        <p:spPr/>
        <p:txBody>
          <a:bodyPr/>
          <a:lstStyle/>
          <a:p>
            <a:fld id="{D08C3339-067B-4226-8999-18ECFEDD44B1}" type="slidenum">
              <a:rPr lang="en-US" smtClean="0"/>
              <a:t>84</a:t>
            </a:fld>
            <a:endParaRPr lang="en-US"/>
          </a:p>
        </p:txBody>
      </p:sp>
    </p:spTree>
    <p:extLst>
      <p:ext uri="{BB962C8B-B14F-4D97-AF65-F5344CB8AC3E}">
        <p14:creationId xmlns:p14="http://schemas.microsoft.com/office/powerpoint/2010/main" val="35414064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26bb2387f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026bb2387f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push even further, we  applied some of the vulnerability detection techniques to indetify vulnerabilities in real world dataset.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We deployed some existing toold for two real world vulnerability datasets. The first datset contains vulnerable and benign code from Chromium and Debian projects, which we collected from the corresponding projects’ issue trackers.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Another dataset is real world vulnerabilities from FFMPeg and Qemu. As we can see, the performance is so low that it is on the verge of being useless. </a:t>
            </a:r>
            <a:r>
              <a:rPr lang="en-US" dirty="0"/>
              <a:t>E</a:t>
            </a:r>
            <a:r>
              <a:rPr lang="en" dirty="0"/>
              <a:t>ven when we retrained these techniques on portion of these datasets, the performance is not that high. Our hypothesis was that these models are not capable enough to reason about some of the desired properties we discussed earlier.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026bb2387f_0_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026bb2387f_0_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for equipping model with reasoning capacity about functionality, we resort to learning from contrast.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particular, given a code, we generate its functional equivalent positive contrast, and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Functionally different negative contrast.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explicit encoding of all formal properties may not always be feasible. As an example, let us consider explicitly encoding the type correctness formal property. </a:t>
            </a:r>
          </a:p>
          <a:p>
            <a:endParaRPr lang="en-US" dirty="0"/>
          </a:p>
          <a:p>
            <a:r>
              <a:rPr lang="en-US" dirty="0"/>
              <a:t>To encode such, we would have to encode the object data type in to the grammar. </a:t>
            </a:r>
          </a:p>
          <a:p>
            <a:endParaRPr lang="en-US" dirty="0"/>
          </a:p>
          <a:p>
            <a:r>
              <a:rPr lang="en-US" dirty="0"/>
              <a:t>We would have to account for other overloaded versions of the callee functions</a:t>
            </a:r>
          </a:p>
          <a:p>
            <a:endParaRPr lang="en-US" dirty="0"/>
          </a:p>
          <a:p>
            <a:r>
              <a:rPr lang="en-US" dirty="0"/>
              <a:t>Same goes for the type checking of the call parameters. </a:t>
            </a:r>
          </a:p>
          <a:p>
            <a:endParaRPr lang="en-US" dirty="0"/>
          </a:p>
          <a:p>
            <a:r>
              <a:rPr lang="en-US" dirty="0"/>
              <a:t>Most importantly, we will have to encode the calling context </a:t>
            </a:r>
            <a:r>
              <a:rPr lang="en-US" b="1" dirty="0"/>
              <a:t>THAT IS </a:t>
            </a:r>
            <a:r>
              <a:rPr lang="en-US" b="0" dirty="0"/>
              <a:t>the method, the class, the package, etc. into the grammar.  Our conjecture is that, if we want to account for all these type checks in the form of a grammar, the size of the grammar might be intractable. There is an easy way to ensure these type safety. We could leave these type checks as a post-processing steps and filter out all the </a:t>
            </a:r>
            <a:r>
              <a:rPr lang="en-US" b="0" dirty="0" err="1"/>
              <a:t>editd</a:t>
            </a:r>
            <a:r>
              <a:rPr lang="en-US" b="0" dirty="0"/>
              <a:t> code that are violates contextual requirement for data types.  But, we are </a:t>
            </a:r>
            <a:r>
              <a:rPr lang="en-US" b="0" dirty="0" err="1"/>
              <a:t>worrid</a:t>
            </a:r>
            <a:r>
              <a:rPr lang="en-US" b="0" dirty="0"/>
              <a:t> that model would make too much such mistake, and we would have to waste a lot of effort checking for these cases. To make sure model does have some inherent capacity of generating correct types, let us look a bit in depth into the model.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87</a:t>
            </a:fld>
            <a:endParaRPr lang="en-US"/>
          </a:p>
        </p:txBody>
      </p:sp>
    </p:spTree>
    <p:extLst>
      <p:ext uri="{BB962C8B-B14F-4D97-AF65-F5344CB8AC3E}">
        <p14:creationId xmlns:p14="http://schemas.microsoft.com/office/powerpoint/2010/main" val="40752347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72bca8e00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72bca8e00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a model to transform any input to output, there are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Two implicit sub-model working in synergy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sub-model is for reasoning about the language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And the other one is for reasoning about the task. Although, in all fairness, there is no strict separation between these sub-models, but conceptually we can sub-divide any model in this way.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we look closely, this language model is not tied to any particular task and thus amenable to transfer across different tasks.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88136022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language model is not dependent on the task, we can embed knowledge about PL implicitly into the model. Such knowledge can be extracted from huge code based provided by open source repositories. Also, since we are also interested in transferring PL knowledge across different tasks, we need an uniform model suitable for a wide variety of tasks.  With all these motivations,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89</a:t>
            </a:fld>
            <a:endParaRPr lang="en-US"/>
          </a:p>
        </p:txBody>
      </p:sp>
    </p:spTree>
    <p:extLst>
      <p:ext uri="{BB962C8B-B14F-4D97-AF65-F5344CB8AC3E}">
        <p14:creationId xmlns:p14="http://schemas.microsoft.com/office/powerpoint/2010/main" val="15960929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026bb2387f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026bb2387f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pretrain a transformer based model in a way that brings the positive contrast closer in vector space, and push the negative contrast and other unrelated code further away from the original code.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build a AI based tool, which acts both as such specification miner and analyzer. </a:t>
            </a:r>
          </a:p>
        </p:txBody>
      </p:sp>
      <p:sp>
        <p:nvSpPr>
          <p:cNvPr id="4" name="Slide Number Placeholder 3"/>
          <p:cNvSpPr>
            <a:spLocks noGrp="1"/>
          </p:cNvSpPr>
          <p:nvPr>
            <p:ph type="sldNum" sz="quarter" idx="5"/>
          </p:nvPr>
        </p:nvSpPr>
        <p:spPr/>
        <p:txBody>
          <a:bodyPr/>
          <a:lstStyle/>
          <a:p>
            <a:fld id="{D08C3339-067B-4226-8999-18ECFEDD44B1}" type="slidenum">
              <a:rPr lang="en-US" smtClean="0"/>
              <a:t>9</a:t>
            </a:fld>
            <a:endParaRPr lang="en-US" dirty="0"/>
          </a:p>
        </p:txBody>
      </p:sp>
    </p:spTree>
    <p:extLst>
      <p:ext uri="{BB962C8B-B14F-4D97-AF65-F5344CB8AC3E}">
        <p14:creationId xmlns:p14="http://schemas.microsoft.com/office/powerpoint/2010/main" val="252885518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026bb2387f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026bb2387f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we see the evaluation of DISCO on Chromium and Debian dataset, we see the DISCO does not only outperform our earlier work </a:t>
            </a:r>
            <a:r>
              <a:rPr lang="en-US" dirty="0" err="1"/>
              <a:t>ReVeal</a:t>
            </a:r>
            <a:r>
              <a:rPr lang="en-US" dirty="0"/>
              <a:t>, but also other pretrained models including </a:t>
            </a:r>
            <a:r>
              <a:rPr lang="en-US" dirty="0" err="1"/>
              <a:t>CodeBERT</a:t>
            </a:r>
            <a:r>
              <a:rPr lang="en-US" dirty="0"/>
              <a:t>, </a:t>
            </a:r>
            <a:r>
              <a:rPr lang="en-US" dirty="0" err="1"/>
              <a:t>GraphCodeBERT</a:t>
            </a:r>
            <a:r>
              <a:rPr lang="en-US" dirty="0"/>
              <a:t>, etc. </a:t>
            </a:r>
            <a:endParaRPr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0e81f20485_0_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0e81f20485_0_5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Thus, to summarize my works on source code understanding models.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worked on Representation learning, that is PLBART and BOOST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Code Structure learning , that is </a:t>
            </a:r>
            <a:r>
              <a:rPr lang="en-US" dirty="0" err="1"/>
              <a:t>ReVeal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Code Functionality learning that is DISCO.</a:t>
            </a:r>
            <a:endParaRPr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026bb2387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026bb2387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Vulnerability: Weakness of the computer systems. A snapshot statistics of National Vulnerability Database showed as of November 17 2021, there are 17630 vulnerabilities reported. </a:t>
            </a:r>
            <a:endParaRPr/>
          </a:p>
          <a:p>
            <a:pPr marL="0" lvl="0" indent="0" algn="l" rtl="0">
              <a:spcBef>
                <a:spcPts val="0"/>
              </a:spcBef>
              <a:spcAft>
                <a:spcPts val="0"/>
              </a:spcAft>
              <a:buNone/>
            </a:pPr>
            <a:endParaRPr/>
          </a:p>
          <a:p>
            <a:pPr marL="0" lvl="0" indent="0" algn="l" rtl="0">
              <a:spcBef>
                <a:spcPts val="0"/>
              </a:spcBef>
              <a:spcAft>
                <a:spcPts val="0"/>
              </a:spcAft>
              <a:buNone/>
            </a:pPr>
            <a:r>
              <a:rPr lang="en"/>
              <a:t>In fact, in November 2021 alone, about 17 hundred vulnerabilities are reported.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7b0a678b77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7b0a678b77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59257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9583A-659C-4051-9B53-A30527E0C5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AEE2B5-0381-4395-845D-54AB32746E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1831AC-10BB-4226-AE7D-8DA900E6E33B}"/>
              </a:ext>
            </a:extLst>
          </p:cNvPr>
          <p:cNvSpPr>
            <a:spLocks noGrp="1"/>
          </p:cNvSpPr>
          <p:nvPr>
            <p:ph type="dt" sz="half" idx="10"/>
          </p:nvPr>
        </p:nvSpPr>
        <p:spPr/>
        <p:txBody>
          <a:bodyPr/>
          <a:lstStyle/>
          <a:p>
            <a:fld id="{9318D249-88B2-4417-A9F3-7B8EA0006F78}" type="datetime1">
              <a:rPr lang="en-US" smtClean="0"/>
              <a:t>7/17/2022</a:t>
            </a:fld>
            <a:endParaRPr lang="en-US"/>
          </a:p>
        </p:txBody>
      </p:sp>
      <p:sp>
        <p:nvSpPr>
          <p:cNvPr id="5" name="Footer Placeholder 4">
            <a:extLst>
              <a:ext uri="{FF2B5EF4-FFF2-40B4-BE49-F238E27FC236}">
                <a16:creationId xmlns:a16="http://schemas.microsoft.com/office/drawing/2014/main" id="{F6A06DA8-C023-40F2-BFA5-405475E72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BF1D13-A91B-4DED-8544-4C41FA5FF4E4}"/>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2123809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C04A-31F5-4AE0-852E-3E2FB7BF693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EF5F07-13D7-4832-A206-8606DD3A3E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66AF6F-7234-4634-B34E-F91E3580F1BD}"/>
              </a:ext>
            </a:extLst>
          </p:cNvPr>
          <p:cNvSpPr>
            <a:spLocks noGrp="1"/>
          </p:cNvSpPr>
          <p:nvPr>
            <p:ph type="dt" sz="half" idx="10"/>
          </p:nvPr>
        </p:nvSpPr>
        <p:spPr/>
        <p:txBody>
          <a:bodyPr/>
          <a:lstStyle/>
          <a:p>
            <a:fld id="{1E1E369B-AD76-453E-8C3F-77442A912590}" type="datetime1">
              <a:rPr lang="en-US" smtClean="0"/>
              <a:t>7/17/2022</a:t>
            </a:fld>
            <a:endParaRPr lang="en-US"/>
          </a:p>
        </p:txBody>
      </p:sp>
      <p:sp>
        <p:nvSpPr>
          <p:cNvPr id="5" name="Footer Placeholder 4">
            <a:extLst>
              <a:ext uri="{FF2B5EF4-FFF2-40B4-BE49-F238E27FC236}">
                <a16:creationId xmlns:a16="http://schemas.microsoft.com/office/drawing/2014/main" id="{B29EACBB-18EA-4B1F-893B-2756D30D33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F28C1-5961-4562-8C62-C620BDACB438}"/>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612287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8B822-670A-424A-867E-EFFC8C6E54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9C19DF-6263-4D16-88CE-AC142B7801A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11FD3-AC15-4745-8095-28559CD0B953}"/>
              </a:ext>
            </a:extLst>
          </p:cNvPr>
          <p:cNvSpPr>
            <a:spLocks noGrp="1"/>
          </p:cNvSpPr>
          <p:nvPr>
            <p:ph type="dt" sz="half" idx="10"/>
          </p:nvPr>
        </p:nvSpPr>
        <p:spPr/>
        <p:txBody>
          <a:bodyPr/>
          <a:lstStyle/>
          <a:p>
            <a:fld id="{58814386-58A0-411D-B7D7-8441BBA59C44}" type="datetime1">
              <a:rPr lang="en-US" smtClean="0"/>
              <a:t>7/17/2022</a:t>
            </a:fld>
            <a:endParaRPr lang="en-US"/>
          </a:p>
        </p:txBody>
      </p:sp>
      <p:sp>
        <p:nvSpPr>
          <p:cNvPr id="5" name="Footer Placeholder 4">
            <a:extLst>
              <a:ext uri="{FF2B5EF4-FFF2-40B4-BE49-F238E27FC236}">
                <a16:creationId xmlns:a16="http://schemas.microsoft.com/office/drawing/2014/main" id="{F96ACC96-88B5-4611-A841-51E3279CA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8BDECC-0695-4EC5-B0BA-BD26A9592000}"/>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1464202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rtl="0">
              <a:spcBef>
                <a:spcPts val="0"/>
              </a:spcBef>
              <a:spcAft>
                <a:spcPts val="0"/>
              </a:spcAft>
              <a:buSzPts val="1800"/>
              <a:buChar char="●"/>
              <a:defRPr/>
            </a:lvl1pPr>
            <a:lvl2pPr marL="1219170" lvl="1" indent="-423323" rtl="0">
              <a:spcBef>
                <a:spcPts val="0"/>
              </a:spcBef>
              <a:spcAft>
                <a:spcPts val="0"/>
              </a:spcAft>
              <a:buSzPts val="1400"/>
              <a:buChar char="○"/>
              <a:defRPr/>
            </a:lvl2pPr>
            <a:lvl3pPr marL="1828754" lvl="2" indent="-423323" rtl="0">
              <a:spcBef>
                <a:spcPts val="0"/>
              </a:spcBef>
              <a:spcAft>
                <a:spcPts val="0"/>
              </a:spcAft>
              <a:buSzPts val="1400"/>
              <a:buChar char="■"/>
              <a:defRPr/>
            </a:lvl3pPr>
            <a:lvl4pPr marL="2438339" lvl="3" indent="-423323" rtl="0">
              <a:spcBef>
                <a:spcPts val="0"/>
              </a:spcBef>
              <a:spcAft>
                <a:spcPts val="0"/>
              </a:spcAft>
              <a:buSzPts val="1400"/>
              <a:buChar char="●"/>
              <a:defRPr/>
            </a:lvl4pPr>
            <a:lvl5pPr marL="3047924" lvl="4" indent="-423323" rtl="0">
              <a:spcBef>
                <a:spcPts val="0"/>
              </a:spcBef>
              <a:spcAft>
                <a:spcPts val="0"/>
              </a:spcAft>
              <a:buSzPts val="1400"/>
              <a:buChar char="○"/>
              <a:defRPr/>
            </a:lvl5pPr>
            <a:lvl6pPr marL="3657509" lvl="5" indent="-423323" rtl="0">
              <a:spcBef>
                <a:spcPts val="0"/>
              </a:spcBef>
              <a:spcAft>
                <a:spcPts val="0"/>
              </a:spcAft>
              <a:buSzPts val="1400"/>
              <a:buChar char="■"/>
              <a:defRPr/>
            </a:lvl6pPr>
            <a:lvl7pPr marL="4267093" lvl="6" indent="-423323" rtl="0">
              <a:spcBef>
                <a:spcPts val="0"/>
              </a:spcBef>
              <a:spcAft>
                <a:spcPts val="0"/>
              </a:spcAft>
              <a:buSzPts val="1400"/>
              <a:buChar char="●"/>
              <a:defRPr/>
            </a:lvl7pPr>
            <a:lvl8pPr marL="4876678" lvl="7" indent="-423323" rtl="0">
              <a:spcBef>
                <a:spcPts val="0"/>
              </a:spcBef>
              <a:spcAft>
                <a:spcPts val="0"/>
              </a:spcAft>
              <a:buSzPts val="1400"/>
              <a:buChar char="○"/>
              <a:defRPr/>
            </a:lvl8pPr>
            <a:lvl9pPr marL="5486263" lvl="8" indent="-423323"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58199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811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16A5-FF48-474F-BA75-AB110A2623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411F4A-3A0E-4058-A864-844F97B211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969EFB-1482-4616-BB12-DF8ADDEA7950}"/>
              </a:ext>
            </a:extLst>
          </p:cNvPr>
          <p:cNvSpPr>
            <a:spLocks noGrp="1"/>
          </p:cNvSpPr>
          <p:nvPr>
            <p:ph type="dt" sz="half" idx="10"/>
          </p:nvPr>
        </p:nvSpPr>
        <p:spPr/>
        <p:txBody>
          <a:bodyPr/>
          <a:lstStyle/>
          <a:p>
            <a:fld id="{AD9943CA-C0F4-422D-8771-77C349B5D724}" type="datetime1">
              <a:rPr lang="en-US" smtClean="0"/>
              <a:t>7/17/2022</a:t>
            </a:fld>
            <a:endParaRPr lang="en-US"/>
          </a:p>
        </p:txBody>
      </p:sp>
      <p:sp>
        <p:nvSpPr>
          <p:cNvPr id="5" name="Footer Placeholder 4">
            <a:extLst>
              <a:ext uri="{FF2B5EF4-FFF2-40B4-BE49-F238E27FC236}">
                <a16:creationId xmlns:a16="http://schemas.microsoft.com/office/drawing/2014/main" id="{0DE2ED09-952A-493F-8018-123D48623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8B6742-03F4-4227-88ED-96435DCD5E0B}"/>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2643972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132CE-DD96-4D9C-9DA4-C396E7812A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DA866B-E97E-4627-BF58-C85F4476E5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B17B1F-2513-497F-82E1-7E55C453609F}"/>
              </a:ext>
            </a:extLst>
          </p:cNvPr>
          <p:cNvSpPr>
            <a:spLocks noGrp="1"/>
          </p:cNvSpPr>
          <p:nvPr>
            <p:ph type="dt" sz="half" idx="10"/>
          </p:nvPr>
        </p:nvSpPr>
        <p:spPr/>
        <p:txBody>
          <a:bodyPr/>
          <a:lstStyle/>
          <a:p>
            <a:fld id="{9E56F6D0-8FB6-4B9E-8DF5-48F4E32D0AD9}" type="datetime1">
              <a:rPr lang="en-US" smtClean="0"/>
              <a:t>7/17/2022</a:t>
            </a:fld>
            <a:endParaRPr lang="en-US"/>
          </a:p>
        </p:txBody>
      </p:sp>
      <p:sp>
        <p:nvSpPr>
          <p:cNvPr id="5" name="Footer Placeholder 4">
            <a:extLst>
              <a:ext uri="{FF2B5EF4-FFF2-40B4-BE49-F238E27FC236}">
                <a16:creationId xmlns:a16="http://schemas.microsoft.com/office/drawing/2014/main" id="{3B255F52-2387-4A96-9698-5DC92C35A2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DB8762-E8A4-42CE-8248-F02B3D905CA6}"/>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2039402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7E8D-D050-4A84-936A-C4A34EAA7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59959-6946-4643-87EF-E2611799D85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F8AA3-5377-4664-945A-AB19436DF0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64A07F-7594-42F6-9C5A-C82A3E862FD9}"/>
              </a:ext>
            </a:extLst>
          </p:cNvPr>
          <p:cNvSpPr>
            <a:spLocks noGrp="1"/>
          </p:cNvSpPr>
          <p:nvPr>
            <p:ph type="dt" sz="half" idx="10"/>
          </p:nvPr>
        </p:nvSpPr>
        <p:spPr/>
        <p:txBody>
          <a:bodyPr/>
          <a:lstStyle/>
          <a:p>
            <a:fld id="{80F903ED-EE7D-422A-8C38-3B144C839F4B}" type="datetime1">
              <a:rPr lang="en-US" smtClean="0"/>
              <a:t>7/17/2022</a:t>
            </a:fld>
            <a:endParaRPr lang="en-US"/>
          </a:p>
        </p:txBody>
      </p:sp>
      <p:sp>
        <p:nvSpPr>
          <p:cNvPr id="6" name="Footer Placeholder 5">
            <a:extLst>
              <a:ext uri="{FF2B5EF4-FFF2-40B4-BE49-F238E27FC236}">
                <a16:creationId xmlns:a16="http://schemas.microsoft.com/office/drawing/2014/main" id="{386517AC-3D7E-4DD2-866E-405C3287B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4A853-B184-4A9E-8867-E89E43D421BA}"/>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4230686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60FD0-1939-4308-8E38-C7D7ACFF71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C23F6B-F08A-464C-916A-00D1DD187F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6F3C0C-4FE1-4C38-8263-1C3F79C54F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935359-0D85-4A13-830C-0E5F06815C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E23DAE-8DEB-4386-9CF4-A16EE11509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EB0E0E-DBEF-4D12-B3F8-86D47B8F8DAF}"/>
              </a:ext>
            </a:extLst>
          </p:cNvPr>
          <p:cNvSpPr>
            <a:spLocks noGrp="1"/>
          </p:cNvSpPr>
          <p:nvPr>
            <p:ph type="dt" sz="half" idx="10"/>
          </p:nvPr>
        </p:nvSpPr>
        <p:spPr/>
        <p:txBody>
          <a:bodyPr/>
          <a:lstStyle/>
          <a:p>
            <a:fld id="{7A3BD8D2-B86D-4294-8236-2DDB3C6D7746}" type="datetime1">
              <a:rPr lang="en-US" smtClean="0"/>
              <a:t>7/17/2022</a:t>
            </a:fld>
            <a:endParaRPr lang="en-US"/>
          </a:p>
        </p:txBody>
      </p:sp>
      <p:sp>
        <p:nvSpPr>
          <p:cNvPr id="8" name="Footer Placeholder 7">
            <a:extLst>
              <a:ext uri="{FF2B5EF4-FFF2-40B4-BE49-F238E27FC236}">
                <a16:creationId xmlns:a16="http://schemas.microsoft.com/office/drawing/2014/main" id="{75B3459F-A7BE-436E-B12A-BC332BD607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653587-AE34-4AB4-9B90-3F2D10351D40}"/>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3760820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3369-9BF3-4471-ABAC-E6BB129A79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4F267C-BE3D-47A4-B193-160E8B9E9E44}"/>
              </a:ext>
            </a:extLst>
          </p:cNvPr>
          <p:cNvSpPr>
            <a:spLocks noGrp="1"/>
          </p:cNvSpPr>
          <p:nvPr>
            <p:ph type="dt" sz="half" idx="10"/>
          </p:nvPr>
        </p:nvSpPr>
        <p:spPr/>
        <p:txBody>
          <a:bodyPr/>
          <a:lstStyle/>
          <a:p>
            <a:fld id="{1A2F7F63-D8BA-4363-AA53-5AFE7B65BC6F}" type="datetime1">
              <a:rPr lang="en-US" smtClean="0"/>
              <a:t>7/17/2022</a:t>
            </a:fld>
            <a:endParaRPr lang="en-US"/>
          </a:p>
        </p:txBody>
      </p:sp>
      <p:sp>
        <p:nvSpPr>
          <p:cNvPr id="4" name="Footer Placeholder 3">
            <a:extLst>
              <a:ext uri="{FF2B5EF4-FFF2-40B4-BE49-F238E27FC236}">
                <a16:creationId xmlns:a16="http://schemas.microsoft.com/office/drawing/2014/main" id="{75FA2836-40AD-4651-AB3D-F73B88205A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C8F399-E494-46A2-A2E9-DCC5138AA5C5}"/>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3452244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976C340-7CAC-4A33-B9BA-A74EE48836AE}"/>
              </a:ext>
            </a:extLst>
          </p:cNvPr>
          <p:cNvSpPr>
            <a:spLocks noGrp="1"/>
          </p:cNvSpPr>
          <p:nvPr>
            <p:ph type="dt" sz="half" idx="10"/>
          </p:nvPr>
        </p:nvSpPr>
        <p:spPr/>
        <p:txBody>
          <a:bodyPr/>
          <a:lstStyle/>
          <a:p>
            <a:fld id="{17F6840D-3E89-4258-A409-D12B175DBD2F}" type="datetime1">
              <a:rPr lang="en-US" smtClean="0"/>
              <a:t>7/17/2022</a:t>
            </a:fld>
            <a:endParaRPr lang="en-US"/>
          </a:p>
        </p:txBody>
      </p:sp>
      <p:sp>
        <p:nvSpPr>
          <p:cNvPr id="3" name="Footer Placeholder 2">
            <a:extLst>
              <a:ext uri="{FF2B5EF4-FFF2-40B4-BE49-F238E27FC236}">
                <a16:creationId xmlns:a16="http://schemas.microsoft.com/office/drawing/2014/main" id="{D0D75D54-8518-426E-AC3E-1E70CD1961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BE8A12-DAB3-4D04-9305-2FA553C99C9A}"/>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3926097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D9034-CE73-40CF-9B75-51228FF249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36EADB-014B-4178-991E-13A2B7819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8AC432-5BD3-4C29-BB51-C4E0FE6BB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D289A7-020E-4CE3-B38E-CBAEBCD8BB86}"/>
              </a:ext>
            </a:extLst>
          </p:cNvPr>
          <p:cNvSpPr>
            <a:spLocks noGrp="1"/>
          </p:cNvSpPr>
          <p:nvPr>
            <p:ph type="dt" sz="half" idx="10"/>
          </p:nvPr>
        </p:nvSpPr>
        <p:spPr/>
        <p:txBody>
          <a:bodyPr/>
          <a:lstStyle/>
          <a:p>
            <a:fld id="{70B178CC-3ACC-49EA-B9C3-41D319374F81}" type="datetime1">
              <a:rPr lang="en-US" smtClean="0"/>
              <a:t>7/17/2022</a:t>
            </a:fld>
            <a:endParaRPr lang="en-US"/>
          </a:p>
        </p:txBody>
      </p:sp>
      <p:sp>
        <p:nvSpPr>
          <p:cNvPr id="6" name="Footer Placeholder 5">
            <a:extLst>
              <a:ext uri="{FF2B5EF4-FFF2-40B4-BE49-F238E27FC236}">
                <a16:creationId xmlns:a16="http://schemas.microsoft.com/office/drawing/2014/main" id="{E1C9C7E8-4EC9-4843-AF10-277BBFB7E3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F2FC0D-7A18-463B-B54F-B11FF9DCB0CD}"/>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4222107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FF96-A5EA-4451-9F73-33F87E3EAD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AA6553-5C8F-4FDF-95E2-BD4E67632E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7D81B2-617C-4FEA-825C-66B077E6D4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C95479-ACE3-4295-8652-1687928A91BE}"/>
              </a:ext>
            </a:extLst>
          </p:cNvPr>
          <p:cNvSpPr>
            <a:spLocks noGrp="1"/>
          </p:cNvSpPr>
          <p:nvPr>
            <p:ph type="dt" sz="half" idx="10"/>
          </p:nvPr>
        </p:nvSpPr>
        <p:spPr/>
        <p:txBody>
          <a:bodyPr/>
          <a:lstStyle/>
          <a:p>
            <a:fld id="{088FA589-1C57-4887-BD26-6528270D3F94}" type="datetime1">
              <a:rPr lang="en-US" smtClean="0"/>
              <a:t>7/17/2022</a:t>
            </a:fld>
            <a:endParaRPr lang="en-US"/>
          </a:p>
        </p:txBody>
      </p:sp>
      <p:sp>
        <p:nvSpPr>
          <p:cNvPr id="6" name="Footer Placeholder 5">
            <a:extLst>
              <a:ext uri="{FF2B5EF4-FFF2-40B4-BE49-F238E27FC236}">
                <a16:creationId xmlns:a16="http://schemas.microsoft.com/office/drawing/2014/main" id="{759C239D-1384-4E92-9B06-9A9924B6E7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28CA5F-8331-44F6-B798-865014D7C6DB}"/>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10044457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850A53-7B9C-459D-A96A-ACBFD86DF4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63BE2A-601F-42AA-A42D-1B6A253EFE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D5FF3B-1C11-45D5-9B33-1084621F54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74227-910A-41BD-B2AC-8567959B56C2}" type="datetime1">
              <a:rPr lang="en-US" smtClean="0"/>
              <a:t>7/17/2022</a:t>
            </a:fld>
            <a:endParaRPr lang="en-US"/>
          </a:p>
        </p:txBody>
      </p:sp>
      <p:sp>
        <p:nvSpPr>
          <p:cNvPr id="5" name="Footer Placeholder 4">
            <a:extLst>
              <a:ext uri="{FF2B5EF4-FFF2-40B4-BE49-F238E27FC236}">
                <a16:creationId xmlns:a16="http://schemas.microsoft.com/office/drawing/2014/main" id="{5AE938AA-A12F-4ABC-A3B5-1E5131495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04843D-0323-48DF-9E71-495C751049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223CA-7CEC-403B-97FF-B263F8CC6F11}" type="slidenum">
              <a:rPr lang="en-US" smtClean="0"/>
              <a:t>‹#›</a:t>
            </a:fld>
            <a:endParaRPr lang="en-US"/>
          </a:p>
        </p:txBody>
      </p:sp>
    </p:spTree>
    <p:extLst>
      <p:ext uri="{BB962C8B-B14F-4D97-AF65-F5344CB8AC3E}">
        <p14:creationId xmlns:p14="http://schemas.microsoft.com/office/powerpoint/2010/main" val="1588821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2.jpeg"/><Relationship Id="rId18" Type="http://schemas.openxmlformats.org/officeDocument/2006/relationships/image" Target="../media/image47.png"/><Relationship Id="rId3" Type="http://schemas.openxmlformats.org/officeDocument/2006/relationships/image" Target="../media/image29.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10.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7.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microsoft.com/office/2017/06/relationships/model3d" Target="../media/model3d1.glb"/><Relationship Id="rId9" Type="http://schemas.openxmlformats.org/officeDocument/2006/relationships/image" Target="../media/image38.png"/><Relationship Id="rId14"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9.png"/><Relationship Id="rId12" Type="http://schemas.openxmlformats.org/officeDocument/2006/relationships/image" Target="../media/image50.png"/><Relationship Id="rId17" Type="http://schemas.openxmlformats.org/officeDocument/2006/relationships/image" Target="../media/image54.png"/><Relationship Id="rId2" Type="http://schemas.openxmlformats.org/officeDocument/2006/relationships/notesSlide" Target="../notesSlides/notesSlide11.xml"/><Relationship Id="rId16" Type="http://schemas.openxmlformats.org/officeDocument/2006/relationships/image" Target="../media/image53.png"/><Relationship Id="rId1" Type="http://schemas.openxmlformats.org/officeDocument/2006/relationships/slideLayout" Target="../slideLayouts/slideLayout13.xml"/><Relationship Id="rId6" Type="http://schemas.openxmlformats.org/officeDocument/2006/relationships/image" Target="../media/image48.png"/><Relationship Id="rId11" Type="http://schemas.microsoft.com/office/2017/06/relationships/model3d" Target="../media/model3d1.glb"/><Relationship Id="rId5" Type="http://schemas.openxmlformats.org/officeDocument/2006/relationships/image" Target="../media/image47.png"/><Relationship Id="rId15" Type="http://schemas.microsoft.com/office/2017/06/relationships/model3d" Target="../media/model3d2.glb"/><Relationship Id="rId10" Type="http://schemas.openxmlformats.org/officeDocument/2006/relationships/image" Target="../media/image45.png"/><Relationship Id="rId4" Type="http://schemas.openxmlformats.org/officeDocument/2006/relationships/image" Target="../media/image46.png"/><Relationship Id="rId9" Type="http://schemas.openxmlformats.org/officeDocument/2006/relationships/image" Target="../media/image42.jpeg"/><Relationship Id="rId14" Type="http://schemas.openxmlformats.org/officeDocument/2006/relationships/image" Target="../media/image5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microsoft.com/office/2017/06/relationships/model3d" Target="../media/model3d1.glb"/><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56.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34.png"/><Relationship Id="rId4" Type="http://schemas.microsoft.com/office/2017/06/relationships/model3d" Target="../media/model3d1.glb"/><Relationship Id="rId9"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png"/><Relationship Id="rId7" Type="http://schemas.openxmlformats.org/officeDocument/2006/relationships/image" Target="../media/image59.sv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69.png"/><Relationship Id="rId10" Type="http://schemas.openxmlformats.org/officeDocument/2006/relationships/image" Target="../media/image66.png"/><Relationship Id="rId4" Type="http://schemas.microsoft.com/office/2017/06/relationships/model3d" Target="../media/model3d1.glb"/><Relationship Id="rId9"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image" Target="../media/image66.png"/><Relationship Id="rId5" Type="http://schemas.openxmlformats.org/officeDocument/2006/relationships/diagramQuickStyle" Target="../diagrams/quickStyle1.xml"/><Relationship Id="rId10" Type="http://schemas.openxmlformats.org/officeDocument/2006/relationships/image" Target="../media/image65.png"/><Relationship Id="rId4" Type="http://schemas.openxmlformats.org/officeDocument/2006/relationships/diagramLayout" Target="../diagrams/layout1.xml"/><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2.png"/><Relationship Id="rId21" Type="http://schemas.openxmlformats.org/officeDocument/2006/relationships/hyperlink" Target="https://thenewstack.io/how-much-time-do-developers-spend-actually-writing-code/" TargetMode="External"/><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1.png"/><Relationship Id="rId11" Type="http://schemas.openxmlformats.org/officeDocument/2006/relationships/image" Target="../media/image9.png"/><Relationship Id="rId5" Type="http://schemas.openxmlformats.org/officeDocument/2006/relationships/image" Target="../media/image4.gif"/><Relationship Id="rId15" Type="http://schemas.openxmlformats.org/officeDocument/2006/relationships/image" Target="../media/image13.gif"/><Relationship Id="rId10" Type="http://schemas.openxmlformats.org/officeDocument/2006/relationships/image" Target="../media/image8.svg"/><Relationship Id="rId19" Type="http://schemas.openxmlformats.org/officeDocument/2006/relationships/image" Target="../media/image17.png"/><Relationship Id="rId4" Type="http://schemas.openxmlformats.org/officeDocument/2006/relationships/image" Target="../media/image3.gif"/><Relationship Id="rId9" Type="http://schemas.openxmlformats.org/officeDocument/2006/relationships/image" Target="../media/image7.png"/><Relationship Id="rId14" Type="http://schemas.openxmlformats.org/officeDocument/2006/relationships/image" Target="../media/image12.svg"/></Relationships>
</file>

<file path=ppt/slides/_rels/slide2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64.png"/><Relationship Id="rId5" Type="http://schemas.openxmlformats.org/officeDocument/2006/relationships/diagramQuickStyle" Target="../diagrams/quickStyle2.xml"/><Relationship Id="rId10" Type="http://schemas.openxmlformats.org/officeDocument/2006/relationships/image" Target="../media/image71.png"/><Relationship Id="rId4" Type="http://schemas.openxmlformats.org/officeDocument/2006/relationships/diagramLayout" Target="../diagrams/layout2.xml"/><Relationship Id="rId9" Type="http://schemas.microsoft.com/office/2017/06/relationships/model3d" Target="../media/model3d1.glb"/></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74.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png"/><Relationship Id="rId3" Type="http://schemas.microsoft.com/office/2017/06/relationships/model3d" Target="../media/model3d1.glb"/><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3.png"/><Relationship Id="rId7"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76.png"/><Relationship Id="rId10" Type="http://schemas.openxmlformats.org/officeDocument/2006/relationships/image" Target="../media/image90.png"/><Relationship Id="rId4" Type="http://schemas.openxmlformats.org/officeDocument/2006/relationships/image" Target="../media/image72.png"/><Relationship Id="rId9" Type="http://schemas.microsoft.com/office/2017/06/relationships/model3d" Target="../media/model3d1.glb"/></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96.png"/><Relationship Id="rId5" Type="http://schemas.openxmlformats.org/officeDocument/2006/relationships/image" Target="../media/image92.png"/><Relationship Id="rId10" Type="http://schemas.microsoft.com/office/2017/06/relationships/model3d" Target="../media/model3d1.glb"/><Relationship Id="rId4" Type="http://schemas.openxmlformats.org/officeDocument/2006/relationships/image" Target="../media/image70.png"/><Relationship Id="rId9"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98.png"/></Relationships>
</file>

<file path=ppt/slides/_rels/slide3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56.PNG"/><Relationship Id="rId7"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90.png"/><Relationship Id="rId4" Type="http://schemas.openxmlformats.org/officeDocument/2006/relationships/image" Target="../media/image61.PNG"/><Relationship Id="rId9" Type="http://schemas.microsoft.com/office/2017/06/relationships/model3d" Target="../media/model3d1.glb"/></Relationships>
</file>

<file path=ppt/slides/_rels/slide39.xml.rels><?xml version="1.0" encoding="UTF-8" standalone="yes"?>
<Relationships xmlns="http://schemas.openxmlformats.org/package/2006/relationships"><Relationship Id="rId8" Type="http://schemas.openxmlformats.org/officeDocument/2006/relationships/image" Target="../media/image1.png"/><Relationship Id="rId13" Type="http://schemas.microsoft.com/office/2007/relationships/diagramDrawing" Target="../diagrams/drawing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Colors" Target="../diagrams/colors4.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QuickStyle" Target="../diagrams/quickStyle4.xml"/><Relationship Id="rId5" Type="http://schemas.openxmlformats.org/officeDocument/2006/relationships/diagramQuickStyle" Target="../diagrams/quickStyle3.xml"/><Relationship Id="rId10" Type="http://schemas.openxmlformats.org/officeDocument/2006/relationships/diagramLayout" Target="../diagrams/layout4.xml"/><Relationship Id="rId4" Type="http://schemas.openxmlformats.org/officeDocument/2006/relationships/diagramLayout" Target="../diagrams/layout3.xml"/><Relationship Id="rId9" Type="http://schemas.openxmlformats.org/officeDocument/2006/relationships/diagramData" Target="../diagrams/data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104.svg"/><Relationship Id="rId17" Type="http://schemas.openxmlformats.org/officeDocument/2006/relationships/image" Target="../media/image109.png"/><Relationship Id="rId2" Type="http://schemas.openxmlformats.org/officeDocument/2006/relationships/notesSlide" Target="../notesSlides/notesSlide40.xml"/><Relationship Id="rId16" Type="http://schemas.openxmlformats.org/officeDocument/2006/relationships/image" Target="../media/image108.svg"/><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image" Target="../media/image103.png"/><Relationship Id="rId5" Type="http://schemas.openxmlformats.org/officeDocument/2006/relationships/diagramQuickStyle" Target="../diagrams/quickStyle5.xml"/><Relationship Id="rId15" Type="http://schemas.openxmlformats.org/officeDocument/2006/relationships/image" Target="../media/image107.png"/><Relationship Id="rId10" Type="http://schemas.openxmlformats.org/officeDocument/2006/relationships/image" Target="../media/image102.png"/><Relationship Id="rId19" Type="http://schemas.openxmlformats.org/officeDocument/2006/relationships/image" Target="../media/image111.png"/><Relationship Id="rId4" Type="http://schemas.openxmlformats.org/officeDocument/2006/relationships/diagramLayout" Target="../diagrams/layout5.xml"/><Relationship Id="rId9" Type="http://schemas.microsoft.com/office/2017/06/relationships/model3d" Target="../media/model3d1.glb"/><Relationship Id="rId14" Type="http://schemas.openxmlformats.org/officeDocument/2006/relationships/image" Target="../media/image106.sv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image" Target="../media/image109.png"/><Relationship Id="rId5" Type="http://schemas.openxmlformats.org/officeDocument/2006/relationships/diagramQuickStyle" Target="../diagrams/quickStyle6.xml"/><Relationship Id="rId10" Type="http://schemas.openxmlformats.org/officeDocument/2006/relationships/image" Target="../media/image115.png"/><Relationship Id="rId4" Type="http://schemas.openxmlformats.org/officeDocument/2006/relationships/diagramLayout" Target="../diagrams/layout6.xml"/><Relationship Id="rId9"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5.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2.xml"/><Relationship Id="rId6" Type="http://schemas.openxmlformats.org/officeDocument/2006/relationships/image" Target="../media/image118.png"/><Relationship Id="rId5" Type="http://schemas.microsoft.com/office/2017/06/relationships/model3d" Target="../media/model3d1.glb"/><Relationship Id="rId4" Type="http://schemas.openxmlformats.org/officeDocument/2006/relationships/image" Target="../media/image110.png"/></Relationships>
</file>

<file path=ppt/slides/_rels/slide48.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17.png"/><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127.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2.png"/><Relationship Id="rId4" Type="http://schemas.openxmlformats.org/officeDocument/2006/relationships/image" Target="../media/image127.png"/></Relationships>
</file>

<file path=ppt/slides/_rels/slide5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image" Target="../media/image62.png"/><Relationship Id="rId5" Type="http://schemas.openxmlformats.org/officeDocument/2006/relationships/diagramQuickStyle" Target="../diagrams/quickStyle7.xml"/><Relationship Id="rId10" Type="http://schemas.openxmlformats.org/officeDocument/2006/relationships/image" Target="../media/image127.png"/><Relationship Id="rId4" Type="http://schemas.openxmlformats.org/officeDocument/2006/relationships/diagramLayout" Target="../diagrams/layout7.xml"/><Relationship Id="rId9"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8" Type="http://schemas.openxmlformats.org/officeDocument/2006/relationships/image" Target="../media/image1.png"/><Relationship Id="rId13" Type="http://schemas.microsoft.com/office/2007/relationships/diagramDrawing" Target="../diagrams/drawing9.xml"/><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diagramColors" Target="../diagrams/colors9.xml"/><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diagramColors" Target="../diagrams/colors8.xml"/><Relationship Id="rId11" Type="http://schemas.openxmlformats.org/officeDocument/2006/relationships/diagramQuickStyle" Target="../diagrams/quickStyle9.xml"/><Relationship Id="rId5" Type="http://schemas.openxmlformats.org/officeDocument/2006/relationships/diagramQuickStyle" Target="../diagrams/quickStyle8.xml"/><Relationship Id="rId10" Type="http://schemas.openxmlformats.org/officeDocument/2006/relationships/diagramLayout" Target="../diagrams/layout9.xml"/><Relationship Id="rId4" Type="http://schemas.openxmlformats.org/officeDocument/2006/relationships/diagramLayout" Target="../diagrams/layout8.xml"/><Relationship Id="rId9" Type="http://schemas.openxmlformats.org/officeDocument/2006/relationships/diagramData" Target="../diagrams/data9.xml"/></Relationships>
</file>

<file path=ppt/slides/_rels/slide67.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png"/><Relationship Id="rId3" Type="http://schemas.openxmlformats.org/officeDocument/2006/relationships/image" Target="../media/image20.png"/><Relationship Id="rId7" Type="http://schemas.openxmlformats.org/officeDocument/2006/relationships/image" Target="../media/image133.png"/><Relationship Id="rId12" Type="http://schemas.openxmlformats.org/officeDocument/2006/relationships/image" Target="../media/image136.sv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135.png"/><Relationship Id="rId5" Type="http://schemas.openxmlformats.org/officeDocument/2006/relationships/image" Target="../media/image22.png"/><Relationship Id="rId10" Type="http://schemas.openxmlformats.org/officeDocument/2006/relationships/image" Target="../media/image25.svg"/><Relationship Id="rId4" Type="http://schemas.openxmlformats.org/officeDocument/2006/relationships/image" Target="../media/image21.svg"/><Relationship Id="rId9" Type="http://schemas.openxmlformats.org/officeDocument/2006/relationships/image" Target="../media/image24.png"/></Relationships>
</file>

<file path=ppt/slides/_rels/slide6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png"/><Relationship Id="rId7"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0.png"/><Relationship Id="rId5" Type="http://schemas.microsoft.com/office/2017/06/relationships/model3d" Target="../media/model3d1.glb"/><Relationship Id="rId4" Type="http://schemas.openxmlformats.org/officeDocument/2006/relationships/image" Target="../media/image29.png"/></Relationships>
</file>

<file path=ppt/slides/_rels/slide70.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image" Target="../media/image153.png"/><Relationship Id="rId3" Type="http://schemas.openxmlformats.org/officeDocument/2006/relationships/image" Target="../media/image1.png"/><Relationship Id="rId7" Type="http://schemas.openxmlformats.org/officeDocument/2006/relationships/image" Target="../media/image147.png"/><Relationship Id="rId12" Type="http://schemas.openxmlformats.org/officeDocument/2006/relationships/image" Target="../media/image152.svg"/><Relationship Id="rId2" Type="http://schemas.openxmlformats.org/officeDocument/2006/relationships/notesSlide" Target="../notesSlides/notesSlide70.xml"/><Relationship Id="rId16"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46.svg"/><Relationship Id="rId11" Type="http://schemas.openxmlformats.org/officeDocument/2006/relationships/image" Target="../media/image151.png"/><Relationship Id="rId5" Type="http://schemas.openxmlformats.org/officeDocument/2006/relationships/image" Target="../media/image145.png"/><Relationship Id="rId15" Type="http://schemas.microsoft.com/office/2017/06/relationships/model3d" Target="../media/model3d1.glb"/><Relationship Id="rId10" Type="http://schemas.openxmlformats.org/officeDocument/2006/relationships/image" Target="../media/image150.sv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54.svg"/></Relationships>
</file>

<file path=ppt/slides/_rels/slide71.xml.rels><?xml version="1.0" encoding="UTF-8" standalone="yes"?>
<Relationships xmlns="http://schemas.openxmlformats.org/package/2006/relationships"><Relationship Id="rId8" Type="http://schemas.openxmlformats.org/officeDocument/2006/relationships/image" Target="../media/image161.jpeg"/><Relationship Id="rId13" Type="http://schemas.openxmlformats.org/officeDocument/2006/relationships/image" Target="../media/image166.jpeg"/><Relationship Id="rId3" Type="http://schemas.openxmlformats.org/officeDocument/2006/relationships/image" Target="../media/image156.jpeg"/><Relationship Id="rId7" Type="http://schemas.openxmlformats.org/officeDocument/2006/relationships/image" Target="../media/image160.png"/><Relationship Id="rId12" Type="http://schemas.openxmlformats.org/officeDocument/2006/relationships/image" Target="../media/image165.jpeg"/><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image" Target="../media/image159.jpeg"/><Relationship Id="rId11" Type="http://schemas.openxmlformats.org/officeDocument/2006/relationships/image" Target="../media/image164.jpeg"/><Relationship Id="rId5" Type="http://schemas.openxmlformats.org/officeDocument/2006/relationships/image" Target="../media/image158.jpeg"/><Relationship Id="rId10" Type="http://schemas.openxmlformats.org/officeDocument/2006/relationships/image" Target="../media/image163.jpeg"/><Relationship Id="rId4" Type="http://schemas.openxmlformats.org/officeDocument/2006/relationships/image" Target="../media/image157.jpg"/><Relationship Id="rId9" Type="http://schemas.openxmlformats.org/officeDocument/2006/relationships/image" Target="../media/image162.png"/><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68.png"/></Relationships>
</file>

<file path=ppt/slides/_rels/slide7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171.png"/></Relationships>
</file>

<file path=ppt/slides/_rels/slide78.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5.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74.png"/><Relationship Id="rId5" Type="http://schemas.openxmlformats.org/officeDocument/2006/relationships/image" Target="../media/image173.jpeg"/><Relationship Id="rId4" Type="http://schemas.openxmlformats.org/officeDocument/2006/relationships/image" Target="../media/image138.png"/></Relationships>
</file>

<file path=ppt/slides/_rels/slide7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gif"/><Relationship Id="rId4" Type="http://schemas.openxmlformats.org/officeDocument/2006/relationships/image" Target="../media/image29.png"/><Relationship Id="rId9" Type="http://schemas.openxmlformats.org/officeDocument/2006/relationships/image" Target="../media/image28.png"/></Relationships>
</file>

<file path=ppt/slides/_rels/slide8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8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81.png"/><Relationship Id="rId4" Type="http://schemas.openxmlformats.org/officeDocument/2006/relationships/image" Target="../media/image180.png"/></Relationships>
</file>

<file path=ppt/slides/_rels/slide8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84.png"/><Relationship Id="rId4" Type="http://schemas.openxmlformats.org/officeDocument/2006/relationships/image" Target="../media/image183.png"/></Relationships>
</file>

<file path=ppt/slides/_rels/slide8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85.gif"/></Relationships>
</file>

<file path=ppt/slides/_rels/slide8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4.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187.png"/></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5.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189.png"/><Relationship Id="rId4" Type="http://schemas.openxmlformats.org/officeDocument/2006/relationships/image" Target="../media/image188.png"/></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90.png"/><Relationship Id="rId7"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4.png"/><Relationship Id="rId5" Type="http://schemas.microsoft.com/office/2017/06/relationships/model3d" Target="../media/model3d1.glb"/><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89.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8" Type="http://schemas.openxmlformats.org/officeDocument/2006/relationships/image" Target="../media/image198.svg"/><Relationship Id="rId13" Type="http://schemas.openxmlformats.org/officeDocument/2006/relationships/image" Target="../media/image203.png"/><Relationship Id="rId3" Type="http://schemas.openxmlformats.org/officeDocument/2006/relationships/image" Target="../media/image194.svg"/><Relationship Id="rId7" Type="http://schemas.openxmlformats.org/officeDocument/2006/relationships/image" Target="../media/image197.png"/><Relationship Id="rId12" Type="http://schemas.openxmlformats.org/officeDocument/2006/relationships/image" Target="../media/image202.svg"/><Relationship Id="rId2" Type="http://schemas.openxmlformats.org/officeDocument/2006/relationships/image" Target="../media/image193.png"/><Relationship Id="rId16" Type="http://schemas.openxmlformats.org/officeDocument/2006/relationships/hyperlink" Target="https://thenewstack.io/how-much-time-do-developers-spend-actually-writing-code/" TargetMode="External"/><Relationship Id="rId1" Type="http://schemas.openxmlformats.org/officeDocument/2006/relationships/slideLayout" Target="../slideLayouts/slideLayout13.xml"/><Relationship Id="rId6" Type="http://schemas.openxmlformats.org/officeDocument/2006/relationships/image" Target="../media/image196.svg"/><Relationship Id="rId11" Type="http://schemas.openxmlformats.org/officeDocument/2006/relationships/image" Target="../media/image201.png"/><Relationship Id="rId5" Type="http://schemas.openxmlformats.org/officeDocument/2006/relationships/image" Target="../media/image195.png"/><Relationship Id="rId15" Type="http://schemas.openxmlformats.org/officeDocument/2006/relationships/image" Target="../media/image1.png"/><Relationship Id="rId10" Type="http://schemas.openxmlformats.org/officeDocument/2006/relationships/image" Target="../media/image200.svg"/><Relationship Id="rId4" Type="http://schemas.openxmlformats.org/officeDocument/2006/relationships/chart" Target="../charts/chart1.xml"/><Relationship Id="rId9" Type="http://schemas.openxmlformats.org/officeDocument/2006/relationships/image" Target="../media/image199.png"/><Relationship Id="rId14" Type="http://schemas.openxmlformats.org/officeDocument/2006/relationships/image" Target="../media/image204.svg"/></Relationships>
</file>

<file path=ppt/slides/_rels/slide94.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1.png"/><Relationship Id="rId2" Type="http://schemas.openxmlformats.org/officeDocument/2006/relationships/notesSlide" Target="../notesSlides/notesSlide92.xml"/><Relationship Id="rId1" Type="http://schemas.openxmlformats.org/officeDocument/2006/relationships/slideLayout" Target="../slideLayouts/slideLayout12.xml"/><Relationship Id="rId6" Type="http://schemas.openxmlformats.org/officeDocument/2006/relationships/hyperlink" Target="https://www.ptsecurity.com/ww-en/analytics/web-vulnerabilities-2020/" TargetMode="External"/><Relationship Id="rId5" Type="http://schemas.openxmlformats.org/officeDocument/2006/relationships/image" Target="../media/image207.png"/><Relationship Id="rId4" Type="http://schemas.openxmlformats.org/officeDocument/2006/relationships/image" Target="../media/image206.png"/></Relationships>
</file>

<file path=ppt/slides/_rels/slide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93.xml"/><Relationship Id="rId1" Type="http://schemas.openxmlformats.org/officeDocument/2006/relationships/slideLayout" Target="../slideLayouts/slideLayout12.xml"/><Relationship Id="rId5" Type="http://schemas.openxmlformats.org/officeDocument/2006/relationships/image" Target="../media/image210.png"/><Relationship Id="rId4" Type="http://schemas.openxmlformats.org/officeDocument/2006/relationships/image" Target="../media/image20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824E-224F-41C1-8230-AD5CA75D46EF}"/>
              </a:ext>
            </a:extLst>
          </p:cNvPr>
          <p:cNvSpPr>
            <a:spLocks noGrp="1"/>
          </p:cNvSpPr>
          <p:nvPr>
            <p:ph type="ctrTitle"/>
          </p:nvPr>
        </p:nvSpPr>
        <p:spPr>
          <a:xfrm>
            <a:off x="1519382" y="956852"/>
            <a:ext cx="9144000" cy="1759382"/>
          </a:xfrm>
        </p:spPr>
        <p:txBody>
          <a:bodyPr>
            <a:normAutofit/>
          </a:bodyPr>
          <a:lstStyle/>
          <a:p>
            <a:r>
              <a:rPr lang="en-US" sz="5400" dirty="0">
                <a:latin typeface="Poppins SemiBold" panose="00000700000000000000" pitchFamily="2" charset="0"/>
                <a:cs typeface="Poppins SemiBold" panose="00000700000000000000" pitchFamily="2" charset="0"/>
              </a:rPr>
              <a:t>Programming Language Processing</a:t>
            </a:r>
          </a:p>
        </p:txBody>
      </p:sp>
      <p:sp>
        <p:nvSpPr>
          <p:cNvPr id="3" name="Subtitle 2">
            <a:extLst>
              <a:ext uri="{FF2B5EF4-FFF2-40B4-BE49-F238E27FC236}">
                <a16:creationId xmlns:a16="http://schemas.microsoft.com/office/drawing/2014/main" id="{7AAAECC6-F8F8-4318-872A-3C0ED72873C0}"/>
              </a:ext>
            </a:extLst>
          </p:cNvPr>
          <p:cNvSpPr>
            <a:spLocks noGrp="1"/>
          </p:cNvSpPr>
          <p:nvPr>
            <p:ph type="subTitle" idx="1"/>
          </p:nvPr>
        </p:nvSpPr>
        <p:spPr>
          <a:xfrm>
            <a:off x="1524000" y="2992273"/>
            <a:ext cx="9144000" cy="1008403"/>
          </a:xfrm>
        </p:spPr>
        <p:txBody>
          <a:bodyPr>
            <a:noAutofit/>
          </a:bodyPr>
          <a:lstStyle/>
          <a:p>
            <a:r>
              <a:rPr lang="en-US" sz="2500" dirty="0">
                <a:latin typeface="Poppins" panose="00000500000000000000" pitchFamily="2" charset="0"/>
                <a:cs typeface="Poppins" panose="00000500000000000000" pitchFamily="2" charset="0"/>
              </a:rPr>
              <a:t>Machine Learning </a:t>
            </a:r>
            <a:br>
              <a:rPr lang="en-US" sz="2500" dirty="0">
                <a:latin typeface="Poppins" panose="00000500000000000000" pitchFamily="2" charset="0"/>
                <a:cs typeface="Poppins" panose="00000500000000000000" pitchFamily="2" charset="0"/>
              </a:rPr>
            </a:br>
            <a:r>
              <a:rPr lang="en-US" sz="2500" dirty="0">
                <a:latin typeface="Poppins" panose="00000500000000000000" pitchFamily="2" charset="0"/>
                <a:cs typeface="Poppins" panose="00000500000000000000" pitchFamily="2" charset="0"/>
              </a:rPr>
              <a:t>for </a:t>
            </a:r>
            <a:br>
              <a:rPr lang="en-US" sz="2500" dirty="0">
                <a:latin typeface="Poppins" panose="00000500000000000000" pitchFamily="2" charset="0"/>
                <a:cs typeface="Poppins" panose="00000500000000000000" pitchFamily="2" charset="0"/>
              </a:rPr>
            </a:br>
            <a:r>
              <a:rPr lang="en-US" sz="2500" dirty="0">
                <a:latin typeface="Poppins" panose="00000500000000000000" pitchFamily="2" charset="0"/>
                <a:cs typeface="Poppins" panose="00000500000000000000" pitchFamily="2" charset="0"/>
              </a:rPr>
              <a:t>Source Code Understanding and Generation</a:t>
            </a:r>
          </a:p>
        </p:txBody>
      </p:sp>
      <p:sp>
        <p:nvSpPr>
          <p:cNvPr id="4" name="Subtitle 2">
            <a:extLst>
              <a:ext uri="{FF2B5EF4-FFF2-40B4-BE49-F238E27FC236}">
                <a16:creationId xmlns:a16="http://schemas.microsoft.com/office/drawing/2014/main" id="{5255A4CD-BF68-4E9B-B84E-06BF542BC083}"/>
              </a:ext>
            </a:extLst>
          </p:cNvPr>
          <p:cNvSpPr txBox="1">
            <a:spLocks/>
          </p:cNvSpPr>
          <p:nvPr/>
        </p:nvSpPr>
        <p:spPr>
          <a:xfrm>
            <a:off x="1693857" y="4505062"/>
            <a:ext cx="8795050" cy="12143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200" dirty="0">
                <a:latin typeface="Poppins" panose="00000500000000000000" pitchFamily="2" charset="0"/>
                <a:cs typeface="Poppins" panose="00000500000000000000" pitchFamily="2" charset="0"/>
              </a:rPr>
              <a:t>Saikat Chakraborty</a:t>
            </a:r>
          </a:p>
          <a:p>
            <a:r>
              <a:rPr lang="en-US" sz="2200" dirty="0">
                <a:latin typeface="Poppins" panose="00000500000000000000" pitchFamily="2" charset="0"/>
                <a:cs typeface="Poppins" panose="00000500000000000000" pitchFamily="2" charset="0"/>
              </a:rPr>
              <a:t>Ph.D. Candidate</a:t>
            </a:r>
          </a:p>
          <a:p>
            <a:r>
              <a:rPr lang="en-US" sz="2200" dirty="0">
                <a:latin typeface="Poppins" panose="00000500000000000000" pitchFamily="2" charset="0"/>
                <a:cs typeface="Poppins" panose="00000500000000000000" pitchFamily="2" charset="0"/>
              </a:rPr>
              <a:t>Columbia University, New York</a:t>
            </a:r>
          </a:p>
        </p:txBody>
      </p:sp>
      <p:pic>
        <p:nvPicPr>
          <p:cNvPr id="1026" name="Picture 2">
            <a:extLst>
              <a:ext uri="{FF2B5EF4-FFF2-40B4-BE49-F238E27FC236}">
                <a16:creationId xmlns:a16="http://schemas.microsoft.com/office/drawing/2014/main" id="{3CCD1EA4-4D54-4FA4-B44F-1F4744EE7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517" y="6223824"/>
            <a:ext cx="3063730" cy="47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63246"/>
      </p:ext>
    </p:extLst>
  </p:cSld>
  <p:clrMapOvr>
    <a:masterClrMapping/>
  </p:clrMapOvr>
  <mc:AlternateContent xmlns:mc="http://schemas.openxmlformats.org/markup-compatibility/2006" xmlns:p14="http://schemas.microsoft.com/office/powerpoint/2010/main">
    <mc:Choice Requires="p14">
      <p:transition p14:dur="250" advTm="3546">
        <p:pull/>
      </p:transition>
    </mc:Choice>
    <mc:Fallback xmlns="">
      <p:transition advTm="3546">
        <p:pull/>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2D0C7049-FEF6-429C-B649-13FE213A00D4}"/>
              </a:ext>
            </a:extLst>
          </p:cNvPr>
          <p:cNvGrpSpPr/>
          <p:nvPr/>
        </p:nvGrpSpPr>
        <p:grpSpPr>
          <a:xfrm>
            <a:off x="1236307" y="1253233"/>
            <a:ext cx="9806880" cy="4666353"/>
            <a:chOff x="1236307" y="1253233"/>
            <a:chExt cx="9806880" cy="4666353"/>
          </a:xfrm>
        </p:grpSpPr>
        <p:grpSp>
          <p:nvGrpSpPr>
            <p:cNvPr id="35" name="Group 34">
              <a:extLst>
                <a:ext uri="{FF2B5EF4-FFF2-40B4-BE49-F238E27FC236}">
                  <a16:creationId xmlns:a16="http://schemas.microsoft.com/office/drawing/2014/main" id="{5D5CFB6B-77BE-44DF-AFC4-BDDFC837B1DC}"/>
                </a:ext>
              </a:extLst>
            </p:cNvPr>
            <p:cNvGrpSpPr/>
            <p:nvPr/>
          </p:nvGrpSpPr>
          <p:grpSpPr>
            <a:xfrm>
              <a:off x="5332286" y="1253233"/>
              <a:ext cx="1527428" cy="1659902"/>
              <a:chOff x="1176574" y="2226450"/>
              <a:chExt cx="1380111" cy="1510172"/>
            </a:xfrm>
          </p:grpSpPr>
          <p:pic>
            <p:nvPicPr>
              <p:cNvPr id="43" name="Google Shape;181;p22">
                <a:extLst>
                  <a:ext uri="{FF2B5EF4-FFF2-40B4-BE49-F238E27FC236}">
                    <a16:creationId xmlns:a16="http://schemas.microsoft.com/office/drawing/2014/main" id="{FC748A88-3FCC-4BC8-89DB-6A19AEBACA0A}"/>
                  </a:ext>
                </a:extLst>
              </p:cNvPr>
              <p:cNvPicPr preferRelativeResize="0"/>
              <p:nvPr/>
            </p:nvPicPr>
            <p:blipFill rotWithShape="1">
              <a:blip r:embed="rId3">
                <a:alphaModFix/>
              </a:blip>
              <a:srcRect r="78773" b="65407"/>
              <a:stretch/>
            </p:blipFill>
            <p:spPr>
              <a:xfrm>
                <a:off x="1176574" y="2226450"/>
                <a:ext cx="1380111" cy="1448007"/>
              </a:xfrm>
              <a:prstGeom prst="rect">
                <a:avLst/>
              </a:prstGeom>
              <a:noFill/>
              <a:ln>
                <a:solidFill>
                  <a:schemeClr val="bg1"/>
                </a:solidFill>
              </a:ln>
            </p:spPr>
          </p:pic>
          <p:sp>
            <p:nvSpPr>
              <p:cNvPr id="44" name="Rectangle 43">
                <a:extLst>
                  <a:ext uri="{FF2B5EF4-FFF2-40B4-BE49-F238E27FC236}">
                    <a16:creationId xmlns:a16="http://schemas.microsoft.com/office/drawing/2014/main" id="{9EBC5164-66A7-49F5-901E-E640062AF206}"/>
                  </a:ext>
                </a:extLst>
              </p:cNvPr>
              <p:cNvSpPr/>
              <p:nvPr/>
            </p:nvSpPr>
            <p:spPr>
              <a:xfrm>
                <a:off x="1727200" y="3640590"/>
                <a:ext cx="225778" cy="96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Arrow: Down 35">
              <a:extLst>
                <a:ext uri="{FF2B5EF4-FFF2-40B4-BE49-F238E27FC236}">
                  <a16:creationId xmlns:a16="http://schemas.microsoft.com/office/drawing/2014/main" id="{9353C5C5-75EA-4A5D-8863-188588042EF1}"/>
                </a:ext>
              </a:extLst>
            </p:cNvPr>
            <p:cNvSpPr/>
            <p:nvPr/>
          </p:nvSpPr>
          <p:spPr>
            <a:xfrm>
              <a:off x="5870223" y="2962062"/>
              <a:ext cx="451555" cy="705345"/>
            </a:xfrm>
            <a:prstGeom prst="downArrow">
              <a:avLst>
                <a:gd name="adj1" fmla="val 4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82BF11CC-9492-4709-9516-A73A7C360D18}"/>
                </a:ext>
              </a:extLst>
            </p:cNvPr>
            <p:cNvGrpSpPr/>
            <p:nvPr/>
          </p:nvGrpSpPr>
          <p:grpSpPr>
            <a:xfrm>
              <a:off x="1236307" y="3429000"/>
              <a:ext cx="9806880" cy="2490586"/>
              <a:chOff x="1572612" y="3606503"/>
              <a:chExt cx="9806880" cy="2490586"/>
            </a:xfrm>
          </p:grpSpPr>
          <p:sp>
            <p:nvSpPr>
              <p:cNvPr id="38" name="Arrow: Right 37">
                <a:extLst>
                  <a:ext uri="{FF2B5EF4-FFF2-40B4-BE49-F238E27FC236}">
                    <a16:creationId xmlns:a16="http://schemas.microsoft.com/office/drawing/2014/main" id="{4C2D902B-2FEC-4A87-B685-365C685765FD}"/>
                  </a:ext>
                </a:extLst>
              </p:cNvPr>
              <p:cNvSpPr/>
              <p:nvPr/>
            </p:nvSpPr>
            <p:spPr>
              <a:xfrm>
                <a:off x="4934633" y="4727876"/>
                <a:ext cx="595263" cy="272652"/>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5E50C2C2-913F-4F89-831B-5524C8999FB5}"/>
                  </a:ext>
                </a:extLst>
              </p:cNvPr>
              <p:cNvSpPr/>
              <p:nvPr/>
            </p:nvSpPr>
            <p:spPr>
              <a:xfrm>
                <a:off x="7516048" y="4751087"/>
                <a:ext cx="595263" cy="272652"/>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40" name="3D Model 39" descr="Gears">
                    <a:extLst>
                      <a:ext uri="{FF2B5EF4-FFF2-40B4-BE49-F238E27FC236}">
                        <a16:creationId xmlns:a16="http://schemas.microsoft.com/office/drawing/2014/main" id="{E4D86448-0436-4A2A-AA42-E55C4A1F103E}"/>
                      </a:ext>
                    </a:extLst>
                  </p:cNvPr>
                  <p:cNvGraphicFramePr>
                    <a:graphicFrameLocks noChangeAspect="1"/>
                  </p:cNvGraphicFramePr>
                  <p:nvPr>
                    <p:extLst>
                      <p:ext uri="{D42A27DB-BD31-4B8C-83A1-F6EECF244321}">
                        <p14:modId xmlns:p14="http://schemas.microsoft.com/office/powerpoint/2010/main" val="523801074"/>
                      </p:ext>
                    </p:extLst>
                  </p:nvPr>
                </p:nvGraphicFramePr>
                <p:xfrm>
                  <a:off x="5675364" y="4230762"/>
                  <a:ext cx="1679051" cy="1244206"/>
                </p:xfrm>
                <a:graphic>
                  <a:graphicData uri="http://schemas.microsoft.com/office/drawing/2017/model3d">
                    <am3d:model3d r:embed="rId4">
                      <am3d:spPr>
                        <a:xfrm>
                          <a:off x="0" y="0"/>
                          <a:ext cx="1679051" cy="1244206"/>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1064197" ay="-258122" az="-82453"/>
                        <am3d:postTrans dx="0" dy="0" dz="0"/>
                      </am3d:trans>
                      <am3d:raster rName="Office3DRenderer" rVer="16.0.8326">
                        <am3d:blip r:embed="rId5"/>
                      </am3d:raster>
                      <am3d:objViewport viewportSz="20175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Gears">
                    <a:extLst>
                      <a:ext uri="{FF2B5EF4-FFF2-40B4-BE49-F238E27FC236}">
                        <a16:creationId xmlns:a16="http://schemas.microsoft.com/office/drawing/2014/main" id="{E4D86448-0436-4A2A-AA42-E55C4A1F103E}"/>
                      </a:ext>
                    </a:extLst>
                  </p:cNvPr>
                  <p:cNvPicPr>
                    <a:picLocks noGrp="1" noRot="1" noChangeAspect="1" noMove="1" noResize="1" noEditPoints="1" noAdjustHandles="1" noChangeArrowheads="1" noChangeShapeType="1" noCrop="1"/>
                  </p:cNvPicPr>
                  <p:nvPr/>
                </p:nvPicPr>
                <p:blipFill>
                  <a:blip r:embed="rId5"/>
                  <a:stretch>
                    <a:fillRect/>
                  </a:stretch>
                </p:blipFill>
                <p:spPr>
                  <a:xfrm>
                    <a:off x="5339059" y="4053259"/>
                    <a:ext cx="1679051" cy="1244206"/>
                  </a:xfrm>
                  <a:prstGeom prst="rect">
                    <a:avLst/>
                  </a:prstGeom>
                </p:spPr>
              </p:pic>
            </mc:Fallback>
          </mc:AlternateContent>
          <p:pic>
            <p:nvPicPr>
              <p:cNvPr id="41" name="Picture 40">
                <a:extLst>
                  <a:ext uri="{FF2B5EF4-FFF2-40B4-BE49-F238E27FC236}">
                    <a16:creationId xmlns:a16="http://schemas.microsoft.com/office/drawing/2014/main" id="{CDE17EAC-3107-430E-8A3A-E293FA05AF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2612" y="3606503"/>
                <a:ext cx="3112122" cy="2490586"/>
              </a:xfrm>
              <a:prstGeom prst="rect">
                <a:avLst/>
              </a:prstGeom>
            </p:spPr>
          </p:pic>
          <p:pic>
            <p:nvPicPr>
              <p:cNvPr id="42" name="Picture 41">
                <a:extLst>
                  <a:ext uri="{FF2B5EF4-FFF2-40B4-BE49-F238E27FC236}">
                    <a16:creationId xmlns:a16="http://schemas.microsoft.com/office/drawing/2014/main" id="{9B1C3AF6-7AA8-4A5A-8F4A-1D9E88BF35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7369" y="3606503"/>
                <a:ext cx="3112123" cy="2490586"/>
              </a:xfrm>
              <a:prstGeom prst="rect">
                <a:avLst/>
              </a:prstGeom>
            </p:spPr>
          </p:pic>
        </p:grpSp>
      </p:grpSp>
      <p:pic>
        <p:nvPicPr>
          <p:cNvPr id="68" name="Picture 2">
            <a:extLst>
              <a:ext uri="{FF2B5EF4-FFF2-40B4-BE49-F238E27FC236}">
                <a16:creationId xmlns:a16="http://schemas.microsoft.com/office/drawing/2014/main" id="{0979935C-1900-45F0-B09B-F6381167834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417EF782-5451-4177-A594-0075F695E8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7307" y="2264019"/>
            <a:ext cx="3546421" cy="1222555"/>
          </a:xfrm>
          <a:prstGeom prst="rect">
            <a:avLst/>
          </a:prstGeom>
        </p:spPr>
      </p:pic>
      <p:pic>
        <p:nvPicPr>
          <p:cNvPr id="31" name="Picture 30">
            <a:extLst>
              <a:ext uri="{FF2B5EF4-FFF2-40B4-BE49-F238E27FC236}">
                <a16:creationId xmlns:a16="http://schemas.microsoft.com/office/drawing/2014/main" id="{73946E97-6B18-43EA-809A-7DE982C549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7307" y="3652541"/>
            <a:ext cx="4463635" cy="1999233"/>
          </a:xfrm>
          <a:prstGeom prst="rect">
            <a:avLst/>
          </a:prstGeom>
        </p:spPr>
      </p:pic>
      <p:grpSp>
        <p:nvGrpSpPr>
          <p:cNvPr id="7" name="Group 6">
            <a:extLst>
              <a:ext uri="{FF2B5EF4-FFF2-40B4-BE49-F238E27FC236}">
                <a16:creationId xmlns:a16="http://schemas.microsoft.com/office/drawing/2014/main" id="{58B162D9-5803-4D85-B428-D53393C5034E}"/>
              </a:ext>
            </a:extLst>
          </p:cNvPr>
          <p:cNvGrpSpPr/>
          <p:nvPr/>
        </p:nvGrpSpPr>
        <p:grpSpPr>
          <a:xfrm>
            <a:off x="4372439" y="997532"/>
            <a:ext cx="6070723" cy="2844751"/>
            <a:chOff x="4500630" y="1500500"/>
            <a:chExt cx="6795981" cy="3361295"/>
          </a:xfrm>
        </p:grpSpPr>
        <p:pic>
          <p:nvPicPr>
            <p:cNvPr id="8" name="Picture 7">
              <a:extLst>
                <a:ext uri="{FF2B5EF4-FFF2-40B4-BE49-F238E27FC236}">
                  <a16:creationId xmlns:a16="http://schemas.microsoft.com/office/drawing/2014/main" id="{19748CD8-2E63-42D6-B487-339B8EAD6097}"/>
                </a:ext>
              </a:extLst>
            </p:cNvPr>
            <p:cNvPicPr>
              <a:picLocks noChangeAspect="1"/>
            </p:cNvPicPr>
            <p:nvPr/>
          </p:nvPicPr>
          <p:blipFill>
            <a:blip r:embed="rId11"/>
            <a:stretch>
              <a:fillRect/>
            </a:stretch>
          </p:blipFill>
          <p:spPr>
            <a:xfrm>
              <a:off x="4500630" y="1500500"/>
              <a:ext cx="6795981" cy="3361295"/>
            </a:xfrm>
            <a:prstGeom prst="rect">
              <a:avLst/>
            </a:prstGeom>
            <a:ln>
              <a:solidFill>
                <a:schemeClr val="tx1"/>
              </a:solidFill>
            </a:ln>
          </p:spPr>
        </p:pic>
        <p:sp>
          <p:nvSpPr>
            <p:cNvPr id="9" name="Google Shape;180;p22">
              <a:extLst>
                <a:ext uri="{FF2B5EF4-FFF2-40B4-BE49-F238E27FC236}">
                  <a16:creationId xmlns:a16="http://schemas.microsoft.com/office/drawing/2014/main" id="{EB3E9F1C-86D9-482D-8500-B354DB3D2D61}"/>
                </a:ext>
              </a:extLst>
            </p:cNvPr>
            <p:cNvSpPr/>
            <p:nvPr/>
          </p:nvSpPr>
          <p:spPr>
            <a:xfrm>
              <a:off x="5772129" y="3198836"/>
              <a:ext cx="1320649" cy="368037"/>
            </a:xfrm>
            <a:prstGeom prst="roundRect">
              <a:avLst>
                <a:gd name="adj" fmla="val 8333"/>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nvGrpSpPr>
          <p:cNvPr id="10" name="Group 9">
            <a:extLst>
              <a:ext uri="{FF2B5EF4-FFF2-40B4-BE49-F238E27FC236}">
                <a16:creationId xmlns:a16="http://schemas.microsoft.com/office/drawing/2014/main" id="{D31E5AB2-5BAC-4FE7-93FF-1A80CA1B8870}"/>
              </a:ext>
            </a:extLst>
          </p:cNvPr>
          <p:cNvGrpSpPr/>
          <p:nvPr/>
        </p:nvGrpSpPr>
        <p:grpSpPr>
          <a:xfrm rot="547693">
            <a:off x="1055079" y="2224521"/>
            <a:ext cx="5919720" cy="1427137"/>
            <a:chOff x="811584" y="4164038"/>
            <a:chExt cx="8268539" cy="1801852"/>
          </a:xfrm>
        </p:grpSpPr>
        <p:pic>
          <p:nvPicPr>
            <p:cNvPr id="11" name="Google Shape;177;p22">
              <a:extLst>
                <a:ext uri="{FF2B5EF4-FFF2-40B4-BE49-F238E27FC236}">
                  <a16:creationId xmlns:a16="http://schemas.microsoft.com/office/drawing/2014/main" id="{693C7066-16D9-4DD6-BEC5-119A147A226E}"/>
                </a:ext>
              </a:extLst>
            </p:cNvPr>
            <p:cNvPicPr preferRelativeResize="0"/>
            <p:nvPr/>
          </p:nvPicPr>
          <p:blipFill rotWithShape="1">
            <a:blip r:embed="rId12">
              <a:alphaModFix/>
            </a:blip>
            <a:srcRect r="1951"/>
            <a:stretch/>
          </p:blipFill>
          <p:spPr>
            <a:xfrm>
              <a:off x="811584" y="4164038"/>
              <a:ext cx="8268539" cy="1801852"/>
            </a:xfrm>
            <a:prstGeom prst="rect">
              <a:avLst/>
            </a:prstGeom>
            <a:noFill/>
            <a:ln>
              <a:solidFill>
                <a:schemeClr val="tx1"/>
              </a:solidFill>
            </a:ln>
          </p:spPr>
        </p:pic>
        <p:sp>
          <p:nvSpPr>
            <p:cNvPr id="12" name="Google Shape;180;p22">
              <a:extLst>
                <a:ext uri="{FF2B5EF4-FFF2-40B4-BE49-F238E27FC236}">
                  <a16:creationId xmlns:a16="http://schemas.microsoft.com/office/drawing/2014/main" id="{40DBC2A7-3983-4D68-81A2-7B3741B86A79}"/>
                </a:ext>
              </a:extLst>
            </p:cNvPr>
            <p:cNvSpPr/>
            <p:nvPr/>
          </p:nvSpPr>
          <p:spPr>
            <a:xfrm>
              <a:off x="917441" y="4316625"/>
              <a:ext cx="1965799" cy="1581665"/>
            </a:xfrm>
            <a:prstGeom prst="roundRect">
              <a:avLst>
                <a:gd name="adj" fmla="val 8333"/>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grpSp>
        <p:nvGrpSpPr>
          <p:cNvPr id="4" name="Group 3">
            <a:extLst>
              <a:ext uri="{FF2B5EF4-FFF2-40B4-BE49-F238E27FC236}">
                <a16:creationId xmlns:a16="http://schemas.microsoft.com/office/drawing/2014/main" id="{CC09FD2B-17A7-4C0A-8783-3FF58ECADB41}"/>
              </a:ext>
            </a:extLst>
          </p:cNvPr>
          <p:cNvGrpSpPr/>
          <p:nvPr/>
        </p:nvGrpSpPr>
        <p:grpSpPr>
          <a:xfrm>
            <a:off x="1082920" y="3740182"/>
            <a:ext cx="6574982" cy="2236759"/>
            <a:chOff x="708871" y="3423184"/>
            <a:chExt cx="6574982" cy="2236759"/>
          </a:xfrm>
        </p:grpSpPr>
        <p:pic>
          <p:nvPicPr>
            <p:cNvPr id="25" name="Picture 22" descr="Nist NVD | Cortex XSOAR">
              <a:extLst>
                <a:ext uri="{FF2B5EF4-FFF2-40B4-BE49-F238E27FC236}">
                  <a16:creationId xmlns:a16="http://schemas.microsoft.com/office/drawing/2014/main" id="{0CBE4CB0-BE1C-4A1B-85A3-1BD66E644CB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52059"/>
            <a:stretch/>
          </p:blipFill>
          <p:spPr bwMode="auto">
            <a:xfrm rot="21041897">
              <a:off x="6032063" y="3423184"/>
              <a:ext cx="647091" cy="4130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36D57C4-A07C-44A0-8F0C-F04BB6335C60}"/>
                </a:ext>
              </a:extLst>
            </p:cNvPr>
            <p:cNvPicPr>
              <a:picLocks noChangeAspect="1"/>
            </p:cNvPicPr>
            <p:nvPr/>
          </p:nvPicPr>
          <p:blipFill>
            <a:blip r:embed="rId14"/>
            <a:stretch>
              <a:fillRect/>
            </a:stretch>
          </p:blipFill>
          <p:spPr>
            <a:xfrm rot="21088787">
              <a:off x="708871" y="3772223"/>
              <a:ext cx="6574982" cy="1887720"/>
            </a:xfrm>
            <a:prstGeom prst="rect">
              <a:avLst/>
            </a:prstGeom>
            <a:ln>
              <a:solidFill>
                <a:schemeClr val="tx1"/>
              </a:solidFill>
            </a:ln>
          </p:spPr>
        </p:pic>
      </p:grpSp>
      <p:grpSp>
        <p:nvGrpSpPr>
          <p:cNvPr id="14" name="Group 13">
            <a:extLst>
              <a:ext uri="{FF2B5EF4-FFF2-40B4-BE49-F238E27FC236}">
                <a16:creationId xmlns:a16="http://schemas.microsoft.com/office/drawing/2014/main" id="{91C60594-F3B6-441D-A04D-6D5571DAF702}"/>
              </a:ext>
            </a:extLst>
          </p:cNvPr>
          <p:cNvGrpSpPr/>
          <p:nvPr/>
        </p:nvGrpSpPr>
        <p:grpSpPr>
          <a:xfrm rot="21247824">
            <a:off x="6696067" y="3649698"/>
            <a:ext cx="4440271" cy="2419747"/>
            <a:chOff x="7182997" y="3600424"/>
            <a:chExt cx="4440271" cy="2419747"/>
          </a:xfrm>
          <a:solidFill>
            <a:schemeClr val="bg1"/>
          </a:solidFill>
        </p:grpSpPr>
        <p:pic>
          <p:nvPicPr>
            <p:cNvPr id="1044" name="Picture 20" descr="Mercurial | Free Distributed Version Control System">
              <a:extLst>
                <a:ext uri="{FF2B5EF4-FFF2-40B4-BE49-F238E27FC236}">
                  <a16:creationId xmlns:a16="http://schemas.microsoft.com/office/drawing/2014/main" id="{8FCB8259-CCA7-4B27-9392-6803DB81DA9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20272911">
              <a:off x="9989963" y="3600424"/>
              <a:ext cx="1131781" cy="1131781"/>
            </a:xfrm>
            <a:prstGeom prst="rect">
              <a:avLst/>
            </a:prstGeom>
            <a:grpFill/>
          </p:spPr>
        </p:pic>
        <p:pic>
          <p:nvPicPr>
            <p:cNvPr id="1048" name="Picture 24" descr="Download Stack Overflow Logo in SVG Vector or PNG File Format - Logo.wine">
              <a:extLst>
                <a:ext uri="{FF2B5EF4-FFF2-40B4-BE49-F238E27FC236}">
                  <a16:creationId xmlns:a16="http://schemas.microsoft.com/office/drawing/2014/main" id="{F82A005A-D0CE-429A-BAC2-0C54A033BE9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99029" y="4477881"/>
              <a:ext cx="1599328" cy="1066219"/>
            </a:xfrm>
            <a:prstGeom prst="rect">
              <a:avLst/>
            </a:prstGeom>
            <a:grpFill/>
          </p:spPr>
        </p:pic>
        <p:pic>
          <p:nvPicPr>
            <p:cNvPr id="1026" name="Picture 2" descr="GitHub logo and symbol, meaning, history, PNG">
              <a:extLst>
                <a:ext uri="{FF2B5EF4-FFF2-40B4-BE49-F238E27FC236}">
                  <a16:creationId xmlns:a16="http://schemas.microsoft.com/office/drawing/2014/main" id="{278D9531-BBE5-4A64-A964-D6E1664D0C0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0272911">
              <a:off x="7182997" y="4258460"/>
              <a:ext cx="1524299" cy="857418"/>
            </a:xfrm>
            <a:prstGeom prst="rect">
              <a:avLst/>
            </a:prstGeom>
            <a:grpFill/>
          </p:spPr>
        </p:pic>
        <p:pic>
          <p:nvPicPr>
            <p:cNvPr id="1028" name="Picture 4" descr="Bitbucket Logo PNG Transparent – Brands Logos">
              <a:extLst>
                <a:ext uri="{FF2B5EF4-FFF2-40B4-BE49-F238E27FC236}">
                  <a16:creationId xmlns:a16="http://schemas.microsoft.com/office/drawing/2014/main" id="{45B6C734-BF17-4F46-80DA-350877C96FF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29631" y="3652276"/>
              <a:ext cx="1760524" cy="445632"/>
            </a:xfrm>
            <a:prstGeom prst="rect">
              <a:avLst/>
            </a:prstGeom>
            <a:grpFill/>
          </p:spPr>
        </p:pic>
        <p:pic>
          <p:nvPicPr>
            <p:cNvPr id="1034" name="Picture 10" descr="Jira Logo transparent PNG - StickPNG">
              <a:extLst>
                <a:ext uri="{FF2B5EF4-FFF2-40B4-BE49-F238E27FC236}">
                  <a16:creationId xmlns:a16="http://schemas.microsoft.com/office/drawing/2014/main" id="{394907B8-9181-4001-8DC3-D30F0E1086E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21438241">
              <a:off x="8787372" y="4250210"/>
              <a:ext cx="977162" cy="381577"/>
            </a:xfrm>
            <a:prstGeom prst="rect">
              <a:avLst/>
            </a:prstGeom>
            <a:grpFill/>
          </p:spPr>
        </p:pic>
        <p:pic>
          <p:nvPicPr>
            <p:cNvPr id="1046" name="Picture 22" descr="Nist NVD | Cortex XSOAR">
              <a:extLst>
                <a:ext uri="{FF2B5EF4-FFF2-40B4-BE49-F238E27FC236}">
                  <a16:creationId xmlns:a16="http://schemas.microsoft.com/office/drawing/2014/main" id="{E2A6B245-53C0-486A-ADD2-C6730226CB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0272911">
              <a:off x="9776719" y="4671650"/>
              <a:ext cx="1846549" cy="565044"/>
            </a:xfrm>
            <a:prstGeom prst="rect">
              <a:avLst/>
            </a:prstGeom>
            <a:grpFill/>
          </p:spPr>
        </p:pic>
        <p:pic>
          <p:nvPicPr>
            <p:cNvPr id="1040" name="Picture 16" descr="Top 10 Manual Testing Tools For 2019 | Testbytes">
              <a:extLst>
                <a:ext uri="{FF2B5EF4-FFF2-40B4-BE49-F238E27FC236}">
                  <a16:creationId xmlns:a16="http://schemas.microsoft.com/office/drawing/2014/main" id="{257B569F-E58A-40CA-AACA-67FDDBBF51E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21599694">
              <a:off x="8259104" y="5230380"/>
              <a:ext cx="1421171" cy="789791"/>
            </a:xfrm>
            <a:prstGeom prst="rect">
              <a:avLst/>
            </a:prstGeom>
            <a:grpFill/>
          </p:spPr>
        </p:pic>
      </p:grpSp>
      <p:sp>
        <p:nvSpPr>
          <p:cNvPr id="32" name="TextBox 31">
            <a:extLst>
              <a:ext uri="{FF2B5EF4-FFF2-40B4-BE49-F238E27FC236}">
                <a16:creationId xmlns:a16="http://schemas.microsoft.com/office/drawing/2014/main" id="{AEE300BF-B0F7-4C1D-BEEA-482167482720}"/>
              </a:ext>
            </a:extLst>
          </p:cNvPr>
          <p:cNvSpPr txBox="1"/>
          <p:nvPr/>
        </p:nvSpPr>
        <p:spPr>
          <a:xfrm>
            <a:off x="857227" y="174118"/>
            <a:ext cx="10477548" cy="691728"/>
          </a:xfrm>
          <a:prstGeom prst="rect">
            <a:avLst/>
          </a:prstGeom>
          <a:noFill/>
        </p:spPr>
        <p:txBody>
          <a:bodyPr wrap="none" rtlCol="0">
            <a:spAutoFit/>
          </a:bodyPr>
          <a:lstStyle/>
          <a:p>
            <a:pPr algn="ctr">
              <a:lnSpc>
                <a:spcPts val="5000"/>
              </a:lnSpc>
            </a:pPr>
            <a:r>
              <a:rPr lang="en-US" sz="3300" dirty="0">
                <a:latin typeface="Poppins SemiBold" panose="00000700000000000000" pitchFamily="2" charset="0"/>
                <a:ea typeface="League Spartan" charset="0"/>
                <a:cs typeface="Poppins SemiBold" panose="00000700000000000000" pitchFamily="2" charset="0"/>
              </a:rPr>
              <a:t>Data-Driven Automation – Automated Analyzer</a:t>
            </a:r>
          </a:p>
        </p:txBody>
      </p:sp>
      <p:sp>
        <p:nvSpPr>
          <p:cNvPr id="33" name="Slide Number Placeholder 1">
            <a:extLst>
              <a:ext uri="{FF2B5EF4-FFF2-40B4-BE49-F238E27FC236}">
                <a16:creationId xmlns:a16="http://schemas.microsoft.com/office/drawing/2014/main" id="{C0AA88A6-AAB3-41CE-B616-1AD10C03215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10</a:t>
            </a:fld>
            <a:endParaRPr lang="en" dirty="0"/>
          </a:p>
        </p:txBody>
      </p:sp>
    </p:spTree>
    <p:extLst>
      <p:ext uri="{BB962C8B-B14F-4D97-AF65-F5344CB8AC3E}">
        <p14:creationId xmlns:p14="http://schemas.microsoft.com/office/powerpoint/2010/main" val="15452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2">
            <a:extLst>
              <a:ext uri="{FF2B5EF4-FFF2-40B4-BE49-F238E27FC236}">
                <a16:creationId xmlns:a16="http://schemas.microsoft.com/office/drawing/2014/main" id="{0979935C-1900-45F0-B09B-F638116783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91C60594-F3B6-441D-A04D-6D5571DAF702}"/>
              </a:ext>
            </a:extLst>
          </p:cNvPr>
          <p:cNvGrpSpPr/>
          <p:nvPr/>
        </p:nvGrpSpPr>
        <p:grpSpPr>
          <a:xfrm>
            <a:off x="3998796" y="963923"/>
            <a:ext cx="4641884" cy="2641965"/>
            <a:chOff x="7182997" y="3600424"/>
            <a:chExt cx="4441261" cy="2342866"/>
          </a:xfrm>
        </p:grpSpPr>
        <p:pic>
          <p:nvPicPr>
            <p:cNvPr id="1026" name="Picture 2" descr="GitHub logo and symbol, meaning, history, PNG">
              <a:extLst>
                <a:ext uri="{FF2B5EF4-FFF2-40B4-BE49-F238E27FC236}">
                  <a16:creationId xmlns:a16="http://schemas.microsoft.com/office/drawing/2014/main" id="{278D9531-BBE5-4A64-A964-D6E1664D0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272911">
              <a:off x="7182997" y="4258460"/>
              <a:ext cx="1524299" cy="8574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tbucket Logo PNG Transparent – Brands Logos">
              <a:extLst>
                <a:ext uri="{FF2B5EF4-FFF2-40B4-BE49-F238E27FC236}">
                  <a16:creationId xmlns:a16="http://schemas.microsoft.com/office/drawing/2014/main" id="{45B6C734-BF17-4F46-80DA-350877C96F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631" y="3652276"/>
              <a:ext cx="1760524" cy="4456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ira Logo transparent PNG - StickPNG">
              <a:extLst>
                <a:ext uri="{FF2B5EF4-FFF2-40B4-BE49-F238E27FC236}">
                  <a16:creationId xmlns:a16="http://schemas.microsoft.com/office/drawing/2014/main" id="{394907B8-9181-4001-8DC3-D30F0E1086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1438241">
              <a:off x="8787372" y="4250210"/>
              <a:ext cx="977162" cy="38157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op 10 Manual Testing Tools For 2019 | Testbytes">
              <a:extLst>
                <a:ext uri="{FF2B5EF4-FFF2-40B4-BE49-F238E27FC236}">
                  <a16:creationId xmlns:a16="http://schemas.microsoft.com/office/drawing/2014/main" id="{257B569F-E58A-40CA-AACA-67FDDBBF5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9580" y="5153499"/>
              <a:ext cx="1421171" cy="78979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ercurial | Free Distributed Version Control System">
              <a:extLst>
                <a:ext uri="{FF2B5EF4-FFF2-40B4-BE49-F238E27FC236}">
                  <a16:creationId xmlns:a16="http://schemas.microsoft.com/office/drawing/2014/main" id="{8FCB8259-CCA7-4B27-9392-6803DB81DA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272911">
              <a:off x="9989963" y="3600424"/>
              <a:ext cx="1131781" cy="1131781"/>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Nist NVD | Cortex XSOAR">
              <a:extLst>
                <a:ext uri="{FF2B5EF4-FFF2-40B4-BE49-F238E27FC236}">
                  <a16:creationId xmlns:a16="http://schemas.microsoft.com/office/drawing/2014/main" id="{E2A6B245-53C0-486A-ADD2-C6730226CB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272911">
              <a:off x="9777709" y="4652217"/>
              <a:ext cx="1846549" cy="565044"/>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Download Stack Overflow Logo in SVG Vector or PNG File Format - Logo.wine">
              <a:extLst>
                <a:ext uri="{FF2B5EF4-FFF2-40B4-BE49-F238E27FC236}">
                  <a16:creationId xmlns:a16="http://schemas.microsoft.com/office/drawing/2014/main" id="{F82A005A-D0CE-429A-BAC2-0C54A033BE9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99029" y="4477881"/>
              <a:ext cx="1599328" cy="1066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472C8B80-941B-49A2-B6B5-7DADCE25537B}"/>
              </a:ext>
            </a:extLst>
          </p:cNvPr>
          <p:cNvGrpSpPr/>
          <p:nvPr/>
        </p:nvGrpSpPr>
        <p:grpSpPr>
          <a:xfrm>
            <a:off x="8438904" y="4283111"/>
            <a:ext cx="2967079" cy="1942779"/>
            <a:chOff x="8438904" y="4283111"/>
            <a:chExt cx="2967079" cy="1942779"/>
          </a:xfrm>
        </p:grpSpPr>
        <mc:AlternateContent xmlns:mc="http://schemas.openxmlformats.org/markup-compatibility/2006">
          <mc:Choice xmlns:am3d="http://schemas.microsoft.com/office/drawing/2017/model3d" Requires="am3d">
            <p:graphicFrame>
              <p:nvGraphicFramePr>
                <p:cNvPr id="18" name="3D Model 17" descr="Gears">
                  <a:extLst>
                    <a:ext uri="{FF2B5EF4-FFF2-40B4-BE49-F238E27FC236}">
                      <a16:creationId xmlns:a16="http://schemas.microsoft.com/office/drawing/2014/main" id="{FB15DFD0-D5A8-4E68-86E1-34F0D95561C6}"/>
                    </a:ext>
                  </a:extLst>
                </p:cNvPr>
                <p:cNvGraphicFramePr>
                  <a:graphicFrameLocks noChangeAspect="1"/>
                </p:cNvGraphicFramePr>
                <p:nvPr>
                  <p:extLst>
                    <p:ext uri="{D42A27DB-BD31-4B8C-83A1-F6EECF244321}">
                      <p14:modId xmlns:p14="http://schemas.microsoft.com/office/powerpoint/2010/main" val="3254738213"/>
                    </p:ext>
                  </p:extLst>
                </p:nvPr>
              </p:nvGraphicFramePr>
              <p:xfrm>
                <a:off x="9408296" y="4283111"/>
                <a:ext cx="1679051" cy="1244206"/>
              </p:xfrm>
              <a:graphic>
                <a:graphicData uri="http://schemas.microsoft.com/office/drawing/2017/model3d">
                  <am3d:model3d r:embed="rId11">
                    <am3d:spPr>
                      <a:xfrm>
                        <a:off x="0" y="0"/>
                        <a:ext cx="1679051" cy="1244206"/>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1064197" ay="-258122" az="-82453"/>
                      <am3d:postTrans dx="0" dy="0" dz="0"/>
                    </am3d:trans>
                    <am3d:raster rName="Office3DRenderer" rVer="16.0.8326">
                      <am3d:blip r:embed="rId12"/>
                    </am3d:raster>
                    <am3d:objViewport viewportSz="21185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Gears">
                  <a:extLst>
                    <a:ext uri="{FF2B5EF4-FFF2-40B4-BE49-F238E27FC236}">
                      <a16:creationId xmlns:a16="http://schemas.microsoft.com/office/drawing/2014/main" id="{FB15DFD0-D5A8-4E68-86E1-34F0D95561C6}"/>
                    </a:ext>
                  </a:extLst>
                </p:cNvPr>
                <p:cNvPicPr>
                  <a:picLocks noGrp="1" noRot="1" noChangeAspect="1" noMove="1" noResize="1" noEditPoints="1" noAdjustHandles="1" noChangeArrowheads="1" noChangeShapeType="1" noCrop="1"/>
                </p:cNvPicPr>
                <p:nvPr/>
              </p:nvPicPr>
              <p:blipFill>
                <a:blip r:embed="rId12"/>
                <a:stretch>
                  <a:fillRect/>
                </a:stretch>
              </p:blipFill>
              <p:spPr>
                <a:xfrm>
                  <a:off x="9408296" y="4283111"/>
                  <a:ext cx="1679051" cy="1244206"/>
                </a:xfrm>
                <a:prstGeom prst="rect">
                  <a:avLst/>
                </a:prstGeom>
              </p:spPr>
            </p:pic>
          </mc:Fallback>
        </mc:AlternateContent>
        <p:sp>
          <p:nvSpPr>
            <p:cNvPr id="37" name="Arrow: Up 36">
              <a:extLst>
                <a:ext uri="{FF2B5EF4-FFF2-40B4-BE49-F238E27FC236}">
                  <a16:creationId xmlns:a16="http://schemas.microsoft.com/office/drawing/2014/main" id="{B712446E-2730-40A1-87D8-9B22198B66EB}"/>
                </a:ext>
              </a:extLst>
            </p:cNvPr>
            <p:cNvSpPr/>
            <p:nvPr/>
          </p:nvSpPr>
          <p:spPr>
            <a:xfrm rot="5400000">
              <a:off x="8673743" y="4437769"/>
              <a:ext cx="366498" cy="836175"/>
            </a:xfrm>
            <a:prstGeom prst="upArrow">
              <a:avLst>
                <a:gd name="adj1" fmla="val 50000"/>
                <a:gd name="adj2" fmla="val 10210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FE59C06-A2BD-4E1D-B12D-F72931BC8636}"/>
                </a:ext>
              </a:extLst>
            </p:cNvPr>
            <p:cNvSpPr txBox="1"/>
            <p:nvPr/>
          </p:nvSpPr>
          <p:spPr>
            <a:xfrm>
              <a:off x="9027287" y="5518004"/>
              <a:ext cx="2378696" cy="707886"/>
            </a:xfrm>
            <a:prstGeom prst="rect">
              <a:avLst/>
            </a:prstGeom>
            <a:noFill/>
          </p:spPr>
          <p:txBody>
            <a:bodyPr wrap="square" rtlCol="0">
              <a:spAutoFit/>
            </a:bodyPr>
            <a:lstStyle/>
            <a:p>
              <a:pPr algn="ctr"/>
              <a:r>
                <a:rPr lang="en-US" sz="2000" dirty="0">
                  <a:latin typeface="Poppins" panose="00000500000000000000" pitchFamily="2" charset="0"/>
                  <a:cs typeface="Poppins" panose="00000500000000000000" pitchFamily="2" charset="0"/>
                </a:rPr>
                <a:t>AI-based </a:t>
              </a:r>
            </a:p>
            <a:p>
              <a:pPr algn="ctr"/>
              <a:r>
                <a:rPr lang="en-US" sz="2000" dirty="0">
                  <a:latin typeface="Poppins" panose="00000500000000000000" pitchFamily="2" charset="0"/>
                  <a:cs typeface="Poppins" panose="00000500000000000000" pitchFamily="2" charset="0"/>
                </a:rPr>
                <a:t>Automation Tool</a:t>
              </a:r>
            </a:p>
          </p:txBody>
        </p:sp>
      </p:grpSp>
      <p:grpSp>
        <p:nvGrpSpPr>
          <p:cNvPr id="3" name="Group 2">
            <a:extLst>
              <a:ext uri="{FF2B5EF4-FFF2-40B4-BE49-F238E27FC236}">
                <a16:creationId xmlns:a16="http://schemas.microsoft.com/office/drawing/2014/main" id="{001FA600-6C7B-4A2E-A7BA-A8DD80206BD3}"/>
              </a:ext>
            </a:extLst>
          </p:cNvPr>
          <p:cNvGrpSpPr/>
          <p:nvPr/>
        </p:nvGrpSpPr>
        <p:grpSpPr>
          <a:xfrm>
            <a:off x="1181869" y="3577123"/>
            <a:ext cx="2547277" cy="2680242"/>
            <a:chOff x="1181869" y="3577123"/>
            <a:chExt cx="2547277" cy="2680242"/>
          </a:xfrm>
        </p:grpSpPr>
        <p:pic>
          <p:nvPicPr>
            <p:cNvPr id="20" name="Graphic 19" descr="Database with solid fill">
              <a:extLst>
                <a:ext uri="{FF2B5EF4-FFF2-40B4-BE49-F238E27FC236}">
                  <a16:creationId xmlns:a16="http://schemas.microsoft.com/office/drawing/2014/main" id="{5C7C5D3B-68BE-44F0-8689-0A2D95C3DC3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421993" y="4184395"/>
              <a:ext cx="1222981" cy="1222981"/>
            </a:xfrm>
            <a:prstGeom prst="rect">
              <a:avLst/>
            </a:prstGeom>
          </p:spPr>
        </p:pic>
        <p:sp>
          <p:nvSpPr>
            <p:cNvPr id="21" name="TextBox 20">
              <a:extLst>
                <a:ext uri="{FF2B5EF4-FFF2-40B4-BE49-F238E27FC236}">
                  <a16:creationId xmlns:a16="http://schemas.microsoft.com/office/drawing/2014/main" id="{3B1D452B-9205-4320-BD5E-49BF6CC12B8E}"/>
                </a:ext>
              </a:extLst>
            </p:cNvPr>
            <p:cNvSpPr txBox="1"/>
            <p:nvPr/>
          </p:nvSpPr>
          <p:spPr>
            <a:xfrm>
              <a:off x="1181869" y="5241702"/>
              <a:ext cx="1732781" cy="1015663"/>
            </a:xfrm>
            <a:prstGeom prst="rect">
              <a:avLst/>
            </a:prstGeom>
            <a:noFill/>
          </p:spPr>
          <p:txBody>
            <a:bodyPr wrap="square" rtlCol="0">
              <a:spAutoFit/>
            </a:bodyPr>
            <a:lstStyle/>
            <a:p>
              <a:pPr algn="ctr"/>
              <a:r>
                <a:rPr lang="en-US" sz="2000" dirty="0">
                  <a:latin typeface="Poppins" panose="00000500000000000000" pitchFamily="2" charset="0"/>
                  <a:cs typeface="Poppins" panose="00000500000000000000" pitchFamily="2" charset="0"/>
                </a:rPr>
                <a:t>Curate and Preprocess</a:t>
              </a:r>
            </a:p>
            <a:p>
              <a:pPr algn="ctr"/>
              <a:r>
                <a:rPr lang="en-US" sz="2000" dirty="0">
                  <a:latin typeface="Poppins" panose="00000500000000000000" pitchFamily="2" charset="0"/>
                  <a:cs typeface="Poppins" panose="00000500000000000000" pitchFamily="2" charset="0"/>
                </a:rPr>
                <a:t>Data</a:t>
              </a:r>
            </a:p>
          </p:txBody>
        </p:sp>
        <p:sp>
          <p:nvSpPr>
            <p:cNvPr id="15" name="Arrow: Up 14">
              <a:extLst>
                <a:ext uri="{FF2B5EF4-FFF2-40B4-BE49-F238E27FC236}">
                  <a16:creationId xmlns:a16="http://schemas.microsoft.com/office/drawing/2014/main" id="{5CC5F79D-7F56-4A35-AAEC-C4666F733594}"/>
                </a:ext>
              </a:extLst>
            </p:cNvPr>
            <p:cNvSpPr/>
            <p:nvPr/>
          </p:nvSpPr>
          <p:spPr>
            <a:xfrm rot="13705558">
              <a:off x="2798109" y="3012583"/>
              <a:ext cx="366498" cy="1495577"/>
            </a:xfrm>
            <a:prstGeom prst="upArrow">
              <a:avLst>
                <a:gd name="adj1" fmla="val 50000"/>
                <a:gd name="adj2" fmla="val 10210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DDF6605E-8EC6-4E5F-8EED-2C5D77284E51}"/>
              </a:ext>
            </a:extLst>
          </p:cNvPr>
          <p:cNvSpPr txBox="1"/>
          <p:nvPr/>
        </p:nvSpPr>
        <p:spPr>
          <a:xfrm>
            <a:off x="352724" y="143034"/>
            <a:ext cx="11560601" cy="691728"/>
          </a:xfrm>
          <a:prstGeom prst="rect">
            <a:avLst/>
          </a:prstGeom>
          <a:noFill/>
        </p:spPr>
        <p:txBody>
          <a:bodyPr wrap="square" rtlCol="0">
            <a:spAutoFit/>
          </a:bodyPr>
          <a:lstStyle/>
          <a:p>
            <a:pPr algn="ctr">
              <a:lnSpc>
                <a:spcPts val="5000"/>
              </a:lnSpc>
            </a:pPr>
            <a:r>
              <a:rPr lang="en-US" sz="3300" dirty="0">
                <a:latin typeface="Poppins SemiBold" panose="00000700000000000000" pitchFamily="2" charset="0"/>
                <a:ea typeface="League Spartan" charset="0"/>
                <a:cs typeface="Poppins SemiBold" panose="00000700000000000000" pitchFamily="2" charset="0"/>
              </a:rPr>
              <a:t>Artificial Intelligence for Software Engineering</a:t>
            </a:r>
          </a:p>
        </p:txBody>
      </p:sp>
      <p:sp>
        <p:nvSpPr>
          <p:cNvPr id="27" name="Slide Number Placeholder 1">
            <a:extLst>
              <a:ext uri="{FF2B5EF4-FFF2-40B4-BE49-F238E27FC236}">
                <a16:creationId xmlns:a16="http://schemas.microsoft.com/office/drawing/2014/main" id="{5A45E09A-8CE8-4CB5-B850-D7B6EFFF65FC}"/>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11</a:t>
            </a:fld>
            <a:endParaRPr lang="en" dirty="0"/>
          </a:p>
        </p:txBody>
      </p:sp>
      <p:grpSp>
        <p:nvGrpSpPr>
          <p:cNvPr id="5" name="Group 4">
            <a:extLst>
              <a:ext uri="{FF2B5EF4-FFF2-40B4-BE49-F238E27FC236}">
                <a16:creationId xmlns:a16="http://schemas.microsoft.com/office/drawing/2014/main" id="{27865227-687E-49A9-AA4F-A54E1D63BD42}"/>
              </a:ext>
            </a:extLst>
          </p:cNvPr>
          <p:cNvGrpSpPr/>
          <p:nvPr/>
        </p:nvGrpSpPr>
        <p:grpSpPr>
          <a:xfrm>
            <a:off x="6345964" y="4184394"/>
            <a:ext cx="2052791" cy="1743033"/>
            <a:chOff x="6345964" y="4184394"/>
            <a:chExt cx="2052791" cy="1743033"/>
          </a:xfrm>
        </p:grpSpPr>
        <mc:AlternateContent xmlns:mc="http://schemas.openxmlformats.org/markup-compatibility/2006">
          <mc:Choice xmlns:am3d="http://schemas.microsoft.com/office/drawing/2017/model3d" Requires="am3d">
            <p:graphicFrame>
              <p:nvGraphicFramePr>
                <p:cNvPr id="17" name="3D Model 16" descr="Mainframe symbol">
                  <a:extLst>
                    <a:ext uri="{FF2B5EF4-FFF2-40B4-BE49-F238E27FC236}">
                      <a16:creationId xmlns:a16="http://schemas.microsoft.com/office/drawing/2014/main" id="{FCDF29B1-959C-4FDE-93DC-F524AB903BDA}"/>
                    </a:ext>
                  </a:extLst>
                </p:cNvPr>
                <p:cNvGraphicFramePr>
                  <a:graphicFrameLocks noChangeAspect="1"/>
                </p:cNvGraphicFramePr>
                <p:nvPr>
                  <p:extLst>
                    <p:ext uri="{D42A27DB-BD31-4B8C-83A1-F6EECF244321}">
                      <p14:modId xmlns:p14="http://schemas.microsoft.com/office/powerpoint/2010/main" val="3414554688"/>
                    </p:ext>
                  </p:extLst>
                </p:nvPr>
              </p:nvGraphicFramePr>
              <p:xfrm>
                <a:off x="7254452" y="4184394"/>
                <a:ext cx="1144303" cy="1510379"/>
              </p:xfrm>
              <a:graphic>
                <a:graphicData uri="http://schemas.microsoft.com/office/drawing/2017/model3d">
                  <am3d:model3d r:embed="rId15">
                    <am3d:spPr>
                      <a:xfrm>
                        <a:off x="0" y="0"/>
                        <a:ext cx="1144303" cy="1510379"/>
                      </a:xfrm>
                      <a:prstGeom prst="rect">
                        <a:avLst/>
                      </a:prstGeom>
                    </am3d:spPr>
                    <am3d:camera>
                      <am3d:pos x="0" y="0" z="68664619"/>
                      <am3d:up dx="0" dy="36000000" dz="0"/>
                      <am3d:lookAt x="0" y="0" z="0"/>
                      <am3d:perspective fov="2700000"/>
                    </am3d:camera>
                    <am3d:trans>
                      <am3d:meterPerModelUnit n="3674516" d="1000000"/>
                      <am3d:preTrans dx="0" dy="-18000000" dz="0"/>
                      <am3d:scale>
                        <am3d:sx n="1000000" d="1000000"/>
                        <am3d:sy n="1000000" d="1000000"/>
                        <am3d:sz n="1000000" d="1000000"/>
                      </am3d:scale>
                      <am3d:rot ax="-788150" ay="2697544" az="-561811"/>
                      <am3d:postTrans dx="0" dy="0" dz="0"/>
                    </am3d:trans>
                    <am3d:raster rName="Office3DRenderer" rVer="16.0.8326">
                      <am3d:blip r:embed="rId16"/>
                    </am3d:raster>
                    <am3d:objViewport viewportSz="15841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Mainframe symbol">
                  <a:extLst>
                    <a:ext uri="{FF2B5EF4-FFF2-40B4-BE49-F238E27FC236}">
                      <a16:creationId xmlns:a16="http://schemas.microsoft.com/office/drawing/2014/main" id="{FCDF29B1-959C-4FDE-93DC-F524AB903BDA}"/>
                    </a:ext>
                  </a:extLst>
                </p:cNvPr>
                <p:cNvPicPr>
                  <a:picLocks noGrp="1" noRot="1" noChangeAspect="1" noMove="1" noResize="1" noEditPoints="1" noAdjustHandles="1" noChangeArrowheads="1" noChangeShapeType="1" noCrop="1"/>
                </p:cNvPicPr>
                <p:nvPr/>
              </p:nvPicPr>
              <p:blipFill>
                <a:blip r:embed="rId16"/>
                <a:stretch>
                  <a:fillRect/>
                </a:stretch>
              </p:blipFill>
              <p:spPr>
                <a:xfrm>
                  <a:off x="7254452" y="4184394"/>
                  <a:ext cx="1144303" cy="1510379"/>
                </a:xfrm>
                <a:prstGeom prst="rect">
                  <a:avLst/>
                </a:prstGeom>
              </p:spPr>
            </p:pic>
          </mc:Fallback>
        </mc:AlternateContent>
        <p:sp>
          <p:nvSpPr>
            <p:cNvPr id="39" name="TextBox 38">
              <a:extLst>
                <a:ext uri="{FF2B5EF4-FFF2-40B4-BE49-F238E27FC236}">
                  <a16:creationId xmlns:a16="http://schemas.microsoft.com/office/drawing/2014/main" id="{189B7E43-9C09-4275-AD1D-63260DEE75FE}"/>
                </a:ext>
              </a:extLst>
            </p:cNvPr>
            <p:cNvSpPr txBox="1"/>
            <p:nvPr/>
          </p:nvSpPr>
          <p:spPr>
            <a:xfrm>
              <a:off x="7048681" y="5527317"/>
              <a:ext cx="1326744" cy="400110"/>
            </a:xfrm>
            <a:prstGeom prst="rect">
              <a:avLst/>
            </a:prstGeom>
            <a:noFill/>
          </p:spPr>
          <p:txBody>
            <a:bodyPr wrap="square" rtlCol="0">
              <a:spAutoFit/>
            </a:bodyPr>
            <a:lstStyle/>
            <a:p>
              <a:pPr algn="ctr"/>
              <a:r>
                <a:rPr lang="en-US" sz="2000" dirty="0">
                  <a:latin typeface="Poppins" panose="00000500000000000000" pitchFamily="2" charset="0"/>
                  <a:cs typeface="Poppins" panose="00000500000000000000" pitchFamily="2" charset="0"/>
                </a:rPr>
                <a:t>Training</a:t>
              </a:r>
            </a:p>
          </p:txBody>
        </p:sp>
        <p:sp>
          <p:nvSpPr>
            <p:cNvPr id="28" name="Arrow: Up 27">
              <a:extLst>
                <a:ext uri="{FF2B5EF4-FFF2-40B4-BE49-F238E27FC236}">
                  <a16:creationId xmlns:a16="http://schemas.microsoft.com/office/drawing/2014/main" id="{B4E48EC9-02D7-407B-B08F-62B514043FC4}"/>
                </a:ext>
              </a:extLst>
            </p:cNvPr>
            <p:cNvSpPr/>
            <p:nvPr/>
          </p:nvSpPr>
          <p:spPr>
            <a:xfrm rot="5400000">
              <a:off x="6598033" y="4420539"/>
              <a:ext cx="366497" cy="870636"/>
            </a:xfrm>
            <a:prstGeom prst="upArrow">
              <a:avLst>
                <a:gd name="adj1" fmla="val 50000"/>
                <a:gd name="adj2" fmla="val 10210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7A926BFE-0F02-48DB-AF90-65D1DBB55D98}"/>
              </a:ext>
            </a:extLst>
          </p:cNvPr>
          <p:cNvGrpSpPr/>
          <p:nvPr/>
        </p:nvGrpSpPr>
        <p:grpSpPr>
          <a:xfrm>
            <a:off x="2664096" y="4151477"/>
            <a:ext cx="3580814" cy="1985646"/>
            <a:chOff x="2739095" y="4050013"/>
            <a:chExt cx="3580814" cy="1985646"/>
          </a:xfrm>
        </p:grpSpPr>
        <p:pic>
          <p:nvPicPr>
            <p:cNvPr id="2" name="Picture 2" descr="Applied Deep Learning - Part 1: Artificial Neural Networks | by Arden  Dertat | Towards Data Science">
              <a:extLst>
                <a:ext uri="{FF2B5EF4-FFF2-40B4-BE49-F238E27FC236}">
                  <a16:creationId xmlns:a16="http://schemas.microsoft.com/office/drawing/2014/main" id="{3148F2B1-1A0C-49D6-ACC1-41DD3B5DD2B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b="11493"/>
            <a:stretch/>
          </p:blipFill>
          <p:spPr bwMode="auto">
            <a:xfrm>
              <a:off x="3886318" y="4050013"/>
              <a:ext cx="2433591" cy="1408757"/>
            </a:xfrm>
            <a:prstGeom prst="rect">
              <a:avLst/>
            </a:prstGeom>
            <a:noFill/>
            <a:extLst>
              <a:ext uri="{909E8E84-426E-40DD-AFC4-6F175D3DCCD1}">
                <a14:hiddenFill xmlns:a14="http://schemas.microsoft.com/office/drawing/2010/main">
                  <a:solidFill>
                    <a:srgbClr val="FFFFFF"/>
                  </a:solidFill>
                </a14:hiddenFill>
              </a:ext>
            </a:extLst>
          </p:spPr>
        </p:pic>
        <p:sp>
          <p:nvSpPr>
            <p:cNvPr id="29" name="Arrow: Up 28">
              <a:extLst>
                <a:ext uri="{FF2B5EF4-FFF2-40B4-BE49-F238E27FC236}">
                  <a16:creationId xmlns:a16="http://schemas.microsoft.com/office/drawing/2014/main" id="{4CC95F98-2A56-4D5D-9F81-88BC4EDE2B1B}"/>
                </a:ext>
              </a:extLst>
            </p:cNvPr>
            <p:cNvSpPr/>
            <p:nvPr/>
          </p:nvSpPr>
          <p:spPr>
            <a:xfrm rot="5400000">
              <a:off x="3029021" y="4286116"/>
              <a:ext cx="361600" cy="941452"/>
            </a:xfrm>
            <a:prstGeom prst="upArrow">
              <a:avLst>
                <a:gd name="adj1" fmla="val 50000"/>
                <a:gd name="adj2" fmla="val 10210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EEE42E7-A1CD-4051-9950-72968665CC74}"/>
                </a:ext>
              </a:extLst>
            </p:cNvPr>
            <p:cNvSpPr txBox="1"/>
            <p:nvPr/>
          </p:nvSpPr>
          <p:spPr>
            <a:xfrm>
              <a:off x="4031422" y="5327773"/>
              <a:ext cx="1732781" cy="707886"/>
            </a:xfrm>
            <a:prstGeom prst="rect">
              <a:avLst/>
            </a:prstGeom>
            <a:noFill/>
          </p:spPr>
          <p:txBody>
            <a:bodyPr wrap="square" rtlCol="0">
              <a:spAutoFit/>
            </a:bodyPr>
            <a:lstStyle/>
            <a:p>
              <a:pPr algn="ctr"/>
              <a:r>
                <a:rPr lang="en-US" sz="2000" dirty="0">
                  <a:latin typeface="Poppins" panose="00000500000000000000" pitchFamily="2" charset="0"/>
                  <a:cs typeface="Poppins" panose="00000500000000000000" pitchFamily="2" charset="0"/>
                </a:rPr>
                <a:t>Design</a:t>
              </a:r>
            </a:p>
            <a:p>
              <a:pPr algn="ctr"/>
              <a:r>
                <a:rPr lang="en-US" sz="2000" dirty="0">
                  <a:latin typeface="Poppins" panose="00000500000000000000" pitchFamily="2" charset="0"/>
                  <a:cs typeface="Poppins" panose="00000500000000000000" pitchFamily="2" charset="0"/>
                </a:rPr>
                <a:t>Model</a:t>
              </a:r>
            </a:p>
          </p:txBody>
        </p:sp>
      </p:grpSp>
    </p:spTree>
    <p:extLst>
      <p:ext uri="{BB962C8B-B14F-4D97-AF65-F5344CB8AC3E}">
        <p14:creationId xmlns:p14="http://schemas.microsoft.com/office/powerpoint/2010/main" val="284010877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16BEF7C-09F0-4853-AE27-57262482F2DA}"/>
              </a:ext>
            </a:extLst>
          </p:cNvPr>
          <p:cNvSpPr txBox="1"/>
          <p:nvPr/>
        </p:nvSpPr>
        <p:spPr>
          <a:xfrm>
            <a:off x="4045151" y="390065"/>
            <a:ext cx="4940775" cy="1107996"/>
          </a:xfrm>
          <a:prstGeom prst="rect">
            <a:avLst/>
          </a:prstGeom>
          <a:noFill/>
        </p:spPr>
        <p:txBody>
          <a:bodyPr wrap="none" rtlCol="0">
            <a:spAutoFit/>
          </a:bodyPr>
          <a:lstStyle/>
          <a:p>
            <a:pPr algn="ctr"/>
            <a:r>
              <a:rPr lang="en-US" sz="3300" dirty="0">
                <a:latin typeface="Poppins SemiBold" panose="00000700000000000000" pitchFamily="2" charset="0"/>
                <a:ea typeface="League Spartan" charset="0"/>
                <a:cs typeface="Poppins SemiBold" panose="00000700000000000000" pitchFamily="2" charset="0"/>
              </a:rPr>
              <a:t>Challenges of AI for SE</a:t>
            </a:r>
          </a:p>
          <a:p>
            <a:pPr algn="ctr"/>
            <a:endParaRPr lang="en-US" sz="3300" b="1" dirty="0">
              <a:latin typeface="Poppins SemiBold" panose="00000700000000000000" pitchFamily="2" charset="0"/>
              <a:cs typeface="Poppins SemiBold" panose="00000700000000000000" pitchFamily="2" charset="0"/>
            </a:endParaRPr>
          </a:p>
        </p:txBody>
      </p:sp>
      <p:pic>
        <p:nvPicPr>
          <p:cNvPr id="29" name="Picture 2">
            <a:extLst>
              <a:ext uri="{FF2B5EF4-FFF2-40B4-BE49-F238E27FC236}">
                <a16:creationId xmlns:a16="http://schemas.microsoft.com/office/drawing/2014/main" id="{43A64AE9-90FC-4BDD-90CA-51DD107E34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7" name="Slide Number Placeholder 1">
            <a:extLst>
              <a:ext uri="{FF2B5EF4-FFF2-40B4-BE49-F238E27FC236}">
                <a16:creationId xmlns:a16="http://schemas.microsoft.com/office/drawing/2014/main" id="{E8897283-A663-49D6-ACFE-6C5F3AB8F879}"/>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12</a:t>
            </a:fld>
            <a:endParaRPr lang="en" dirty="0"/>
          </a:p>
        </p:txBody>
      </p:sp>
      <p:grpSp>
        <p:nvGrpSpPr>
          <p:cNvPr id="6" name="Group 5">
            <a:extLst>
              <a:ext uri="{FF2B5EF4-FFF2-40B4-BE49-F238E27FC236}">
                <a16:creationId xmlns:a16="http://schemas.microsoft.com/office/drawing/2014/main" id="{E4864620-DC2D-416C-88B9-0C2BC433FEF3}"/>
              </a:ext>
            </a:extLst>
          </p:cNvPr>
          <p:cNvGrpSpPr/>
          <p:nvPr/>
        </p:nvGrpSpPr>
        <p:grpSpPr>
          <a:xfrm>
            <a:off x="7019604" y="2283252"/>
            <a:ext cx="3198820" cy="2540573"/>
            <a:chOff x="6859581" y="1190344"/>
            <a:chExt cx="3198820" cy="2540573"/>
          </a:xfrm>
        </p:grpSpPr>
        <p:grpSp>
          <p:nvGrpSpPr>
            <p:cNvPr id="5" name="Group 4">
              <a:extLst>
                <a:ext uri="{FF2B5EF4-FFF2-40B4-BE49-F238E27FC236}">
                  <a16:creationId xmlns:a16="http://schemas.microsoft.com/office/drawing/2014/main" id="{DEF9F383-3730-444C-B878-F78B4D9AE083}"/>
                </a:ext>
              </a:extLst>
            </p:cNvPr>
            <p:cNvGrpSpPr/>
            <p:nvPr/>
          </p:nvGrpSpPr>
          <p:grpSpPr>
            <a:xfrm>
              <a:off x="7968158" y="2689985"/>
              <a:ext cx="981665" cy="1040932"/>
              <a:chOff x="7680569" y="3338388"/>
              <a:chExt cx="1713104" cy="1040932"/>
            </a:xfrm>
          </p:grpSpPr>
          <p:pic>
            <p:nvPicPr>
              <p:cNvPr id="33" name="Picture 4" descr="Browser Code Outline Symbol In A Circle Vector SVG Icon (2) - SVG Repo">
                <a:extLst>
                  <a:ext uri="{FF2B5EF4-FFF2-40B4-BE49-F238E27FC236}">
                    <a16:creationId xmlns:a16="http://schemas.microsoft.com/office/drawing/2014/main" id="{981B49DE-CFE3-2340-96BB-7E6B33F8A6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5743" y="3565540"/>
                <a:ext cx="973104" cy="591286"/>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258">
                <a:extLst>
                  <a:ext uri="{FF2B5EF4-FFF2-40B4-BE49-F238E27FC236}">
                    <a16:creationId xmlns:a16="http://schemas.microsoft.com/office/drawing/2014/main" id="{330243FB-0B9F-1041-A672-3ECC0983E05C}"/>
                  </a:ext>
                </a:extLst>
              </p:cNvPr>
              <p:cNvSpPr>
                <a:spLocks noChangeArrowheads="1"/>
              </p:cNvSpPr>
              <p:nvPr/>
            </p:nvSpPr>
            <p:spPr bwMode="auto">
              <a:xfrm>
                <a:off x="7680569" y="3338388"/>
                <a:ext cx="1713104" cy="1040932"/>
              </a:xfrm>
              <a:custGeom>
                <a:avLst/>
                <a:gdLst>
                  <a:gd name="T0" fmla="*/ 73 w 1673"/>
                  <a:gd name="T1" fmla="*/ 495 h 1673"/>
                  <a:gd name="T2" fmla="*/ 73 w 1673"/>
                  <a:gd name="T3" fmla="*/ 495 h 1673"/>
                  <a:gd name="T4" fmla="*/ 836 w 1673"/>
                  <a:gd name="T5" fmla="*/ 0 h 1673"/>
                  <a:gd name="T6" fmla="*/ 836 w 1673"/>
                  <a:gd name="T7" fmla="*/ 0 h 1673"/>
                  <a:gd name="T8" fmla="*/ 1672 w 1673"/>
                  <a:gd name="T9" fmla="*/ 837 h 1673"/>
                  <a:gd name="T10" fmla="*/ 1672 w 1673"/>
                  <a:gd name="T11" fmla="*/ 837 h 1673"/>
                  <a:gd name="T12" fmla="*/ 836 w 1673"/>
                  <a:gd name="T13" fmla="*/ 1672 h 1673"/>
                  <a:gd name="T14" fmla="*/ 836 w 1673"/>
                  <a:gd name="T15" fmla="*/ 1672 h 1673"/>
                  <a:gd name="T16" fmla="*/ 73 w 1673"/>
                  <a:gd name="T17" fmla="*/ 1178 h 1673"/>
                  <a:gd name="T18" fmla="*/ 73 w 1673"/>
                  <a:gd name="T19" fmla="*/ 1178 h 1673"/>
                  <a:gd name="T20" fmla="*/ 0 w 1673"/>
                  <a:gd name="T21" fmla="*/ 837 h 1673"/>
                  <a:gd name="T22" fmla="*/ 0 w 1673"/>
                  <a:gd name="T23" fmla="*/ 837 h 1673"/>
                  <a:gd name="T24" fmla="*/ 73 w 1673"/>
                  <a:gd name="T25" fmla="*/ 495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3" h="1673">
                    <a:moveTo>
                      <a:pt x="73" y="495"/>
                    </a:moveTo>
                    <a:lnTo>
                      <a:pt x="73" y="495"/>
                    </a:lnTo>
                    <a:cubicBezTo>
                      <a:pt x="204" y="204"/>
                      <a:pt x="496" y="0"/>
                      <a:pt x="836" y="0"/>
                    </a:cubicBezTo>
                    <a:lnTo>
                      <a:pt x="836" y="0"/>
                    </a:lnTo>
                    <a:cubicBezTo>
                      <a:pt x="1298" y="0"/>
                      <a:pt x="1672" y="375"/>
                      <a:pt x="1672" y="837"/>
                    </a:cubicBezTo>
                    <a:lnTo>
                      <a:pt x="1672" y="837"/>
                    </a:lnTo>
                    <a:cubicBezTo>
                      <a:pt x="1672" y="1298"/>
                      <a:pt x="1298" y="1672"/>
                      <a:pt x="836" y="1672"/>
                    </a:cubicBezTo>
                    <a:lnTo>
                      <a:pt x="836" y="1672"/>
                    </a:lnTo>
                    <a:cubicBezTo>
                      <a:pt x="496" y="1672"/>
                      <a:pt x="204" y="1470"/>
                      <a:pt x="73" y="1178"/>
                    </a:cubicBezTo>
                    <a:lnTo>
                      <a:pt x="73" y="1178"/>
                    </a:lnTo>
                    <a:cubicBezTo>
                      <a:pt x="26" y="1074"/>
                      <a:pt x="0" y="959"/>
                      <a:pt x="0" y="837"/>
                    </a:cubicBezTo>
                    <a:lnTo>
                      <a:pt x="0" y="837"/>
                    </a:lnTo>
                    <a:cubicBezTo>
                      <a:pt x="0" y="715"/>
                      <a:pt x="26" y="599"/>
                      <a:pt x="73" y="495"/>
                    </a:cubicBezTo>
                  </a:path>
                </a:pathLst>
              </a:custGeom>
              <a:solidFill>
                <a:srgbClr val="FFC000">
                  <a:alpha val="38039"/>
                </a:srgbClr>
              </a:solidFill>
              <a:ln>
                <a:solidFill>
                  <a:schemeClr val="tx1"/>
                </a:solidFill>
              </a:ln>
              <a:effectLst/>
            </p:spPr>
            <p:txBody>
              <a:bodyPr wrap="none" anchor="ctr"/>
              <a:lstStyle/>
              <a:p>
                <a:endParaRPr lang="en-US" dirty="0">
                  <a:latin typeface="Poppins" panose="00000500000000000000" pitchFamily="2" charset="0"/>
                  <a:cs typeface="Poppins" panose="00000500000000000000" pitchFamily="2" charset="0"/>
                </a:endParaRPr>
              </a:p>
            </p:txBody>
          </p:sp>
        </p:grpSp>
        <p:sp>
          <p:nvSpPr>
            <p:cNvPr id="36" name="TextBox 35">
              <a:extLst>
                <a:ext uri="{FF2B5EF4-FFF2-40B4-BE49-F238E27FC236}">
                  <a16:creationId xmlns:a16="http://schemas.microsoft.com/office/drawing/2014/main" id="{B021FDF5-E017-A047-ACA4-AC804ACC45C7}"/>
                </a:ext>
              </a:extLst>
            </p:cNvPr>
            <p:cNvSpPr txBox="1"/>
            <p:nvPr/>
          </p:nvSpPr>
          <p:spPr>
            <a:xfrm>
              <a:off x="7226079" y="1190344"/>
              <a:ext cx="2465824" cy="707886"/>
            </a:xfrm>
            <a:prstGeom prst="rect">
              <a:avLst/>
            </a:prstGeom>
            <a:noFill/>
          </p:spPr>
          <p:txBody>
            <a:bodyPr wrap="square" rtlCol="0" anchor="b">
              <a:spAutoFit/>
            </a:bodyPr>
            <a:lstStyle/>
            <a:p>
              <a:pPr algn="ctr"/>
              <a:r>
                <a:rPr lang="en-US" sz="2000" b="1" spc="-15" dirty="0">
                  <a:solidFill>
                    <a:schemeClr val="accent4">
                      <a:lumMod val="75000"/>
                    </a:schemeClr>
                  </a:solidFill>
                  <a:latin typeface="Poppins" panose="00000500000000000000" pitchFamily="2" charset="0"/>
                  <a:cs typeface="Poppins" panose="00000500000000000000" pitchFamily="2" charset="0"/>
                </a:rPr>
                <a:t>Generating Source Code</a:t>
              </a:r>
            </a:p>
          </p:txBody>
        </p:sp>
        <p:sp>
          <p:nvSpPr>
            <p:cNvPr id="37" name="TextBox 36">
              <a:extLst>
                <a:ext uri="{FF2B5EF4-FFF2-40B4-BE49-F238E27FC236}">
                  <a16:creationId xmlns:a16="http://schemas.microsoft.com/office/drawing/2014/main" id="{124B24F0-5E92-7A44-9F28-12BD9511FAF6}"/>
                </a:ext>
              </a:extLst>
            </p:cNvPr>
            <p:cNvSpPr txBox="1"/>
            <p:nvPr/>
          </p:nvSpPr>
          <p:spPr>
            <a:xfrm>
              <a:off x="6859581" y="1898230"/>
              <a:ext cx="3198820" cy="791755"/>
            </a:xfrm>
            <a:prstGeom prst="rect">
              <a:avLst/>
            </a:prstGeom>
            <a:noFill/>
          </p:spPr>
          <p:txBody>
            <a:bodyPr wrap="square" rtlCol="0">
              <a:spAutoFit/>
            </a:bodyPr>
            <a:lstStyle/>
            <a:p>
              <a:pPr algn="ctr">
                <a:lnSpc>
                  <a:spcPts val="1800"/>
                </a:lnSpc>
              </a:pPr>
              <a:r>
                <a:rPr lang="en-US" spc="-10" dirty="0">
                  <a:latin typeface="Poppins" panose="00000500000000000000" pitchFamily="2" charset="0"/>
                  <a:cs typeface="Poppins" panose="00000500000000000000" pitchFamily="2" charset="0"/>
                </a:rPr>
                <a:t>Ensuring the Syntactic and Semantic Correctness for Generating Source Code</a:t>
              </a:r>
            </a:p>
          </p:txBody>
        </p:sp>
      </p:grpSp>
      <p:grpSp>
        <p:nvGrpSpPr>
          <p:cNvPr id="4" name="Group 3">
            <a:extLst>
              <a:ext uri="{FF2B5EF4-FFF2-40B4-BE49-F238E27FC236}">
                <a16:creationId xmlns:a16="http://schemas.microsoft.com/office/drawing/2014/main" id="{77304570-A11B-4BC5-8806-4E085B8D699B}"/>
              </a:ext>
            </a:extLst>
          </p:cNvPr>
          <p:cNvGrpSpPr/>
          <p:nvPr/>
        </p:nvGrpSpPr>
        <p:grpSpPr>
          <a:xfrm>
            <a:off x="2472284" y="2255934"/>
            <a:ext cx="2985879" cy="2567891"/>
            <a:chOff x="938421" y="1963353"/>
            <a:chExt cx="2985879" cy="2567891"/>
          </a:xfrm>
        </p:grpSpPr>
        <p:sp>
          <p:nvSpPr>
            <p:cNvPr id="46" name="TextBox 45">
              <a:extLst>
                <a:ext uri="{FF2B5EF4-FFF2-40B4-BE49-F238E27FC236}">
                  <a16:creationId xmlns:a16="http://schemas.microsoft.com/office/drawing/2014/main" id="{0C2FBE20-2103-FD49-AA69-8C235DC8B1B9}"/>
                </a:ext>
              </a:extLst>
            </p:cNvPr>
            <p:cNvSpPr txBox="1"/>
            <p:nvPr/>
          </p:nvSpPr>
          <p:spPr>
            <a:xfrm>
              <a:off x="1024145" y="1963353"/>
              <a:ext cx="2814429" cy="707886"/>
            </a:xfrm>
            <a:prstGeom prst="rect">
              <a:avLst/>
            </a:prstGeom>
            <a:noFill/>
          </p:spPr>
          <p:txBody>
            <a:bodyPr wrap="square" rtlCol="0" anchor="b">
              <a:spAutoFit/>
            </a:bodyPr>
            <a:lstStyle/>
            <a:p>
              <a:pPr algn="ctr"/>
              <a:r>
                <a:rPr lang="en-US" sz="2000" b="1" spc="-15" dirty="0">
                  <a:solidFill>
                    <a:srgbClr val="5649F9"/>
                  </a:solidFill>
                  <a:latin typeface="Poppins" panose="00000500000000000000" pitchFamily="2" charset="0"/>
                  <a:cs typeface="Poppins" panose="00000500000000000000" pitchFamily="2" charset="0"/>
                </a:rPr>
                <a:t>Understanding </a:t>
              </a:r>
            </a:p>
            <a:p>
              <a:pPr algn="ctr"/>
              <a:r>
                <a:rPr lang="en-US" sz="2000" b="1" spc="-15" dirty="0">
                  <a:solidFill>
                    <a:srgbClr val="5649F9"/>
                  </a:solidFill>
                  <a:latin typeface="Poppins" panose="00000500000000000000" pitchFamily="2" charset="0"/>
                  <a:cs typeface="Poppins" panose="00000500000000000000" pitchFamily="2" charset="0"/>
                </a:rPr>
                <a:t>Source Code</a:t>
              </a:r>
            </a:p>
          </p:txBody>
        </p:sp>
        <p:sp>
          <p:nvSpPr>
            <p:cNvPr id="47" name="TextBox 46">
              <a:extLst>
                <a:ext uri="{FF2B5EF4-FFF2-40B4-BE49-F238E27FC236}">
                  <a16:creationId xmlns:a16="http://schemas.microsoft.com/office/drawing/2014/main" id="{97BB74DA-A64A-9F41-946C-019700ED38FA}"/>
                </a:ext>
              </a:extLst>
            </p:cNvPr>
            <p:cNvSpPr txBox="1"/>
            <p:nvPr/>
          </p:nvSpPr>
          <p:spPr>
            <a:xfrm>
              <a:off x="938421" y="2656657"/>
              <a:ext cx="2985879" cy="791755"/>
            </a:xfrm>
            <a:prstGeom prst="rect">
              <a:avLst/>
            </a:prstGeom>
            <a:noFill/>
          </p:spPr>
          <p:txBody>
            <a:bodyPr wrap="square" rtlCol="0">
              <a:spAutoFit/>
            </a:bodyPr>
            <a:lstStyle/>
            <a:p>
              <a:pPr algn="ctr">
                <a:lnSpc>
                  <a:spcPts val="1800"/>
                </a:lnSpc>
              </a:pPr>
              <a:r>
                <a:rPr lang="en-US" spc="-10" dirty="0">
                  <a:latin typeface="Poppins" panose="00000500000000000000" pitchFamily="2" charset="0"/>
                  <a:cs typeface="Poppins" panose="00000500000000000000" pitchFamily="2" charset="0"/>
                </a:rPr>
                <a:t>Understanding Structure</a:t>
              </a:r>
            </a:p>
            <a:p>
              <a:pPr algn="ctr">
                <a:lnSpc>
                  <a:spcPts val="1800"/>
                </a:lnSpc>
              </a:pPr>
              <a:r>
                <a:rPr lang="en-US" spc="-10" dirty="0">
                  <a:latin typeface="Poppins" panose="00000500000000000000" pitchFamily="2" charset="0"/>
                  <a:cs typeface="Poppins" panose="00000500000000000000" pitchFamily="2" charset="0"/>
                </a:rPr>
                <a:t>And Functionality of Source Code</a:t>
              </a:r>
            </a:p>
          </p:txBody>
        </p:sp>
        <p:grpSp>
          <p:nvGrpSpPr>
            <p:cNvPr id="3" name="Group 2">
              <a:extLst>
                <a:ext uri="{FF2B5EF4-FFF2-40B4-BE49-F238E27FC236}">
                  <a16:creationId xmlns:a16="http://schemas.microsoft.com/office/drawing/2014/main" id="{37426740-1E82-4726-88A7-A48886A5F506}"/>
                </a:ext>
              </a:extLst>
            </p:cNvPr>
            <p:cNvGrpSpPr/>
            <p:nvPr/>
          </p:nvGrpSpPr>
          <p:grpSpPr>
            <a:xfrm>
              <a:off x="1940526" y="3504040"/>
              <a:ext cx="981665" cy="1027204"/>
              <a:chOff x="1245390" y="4156826"/>
              <a:chExt cx="981665" cy="1027204"/>
            </a:xfrm>
          </p:grpSpPr>
          <p:pic>
            <p:nvPicPr>
              <p:cNvPr id="48" name="Picture 47">
                <a:extLst>
                  <a:ext uri="{FF2B5EF4-FFF2-40B4-BE49-F238E27FC236}">
                    <a16:creationId xmlns:a16="http://schemas.microsoft.com/office/drawing/2014/main" id="{BDCA86F4-5EBE-EF45-BC17-64995746BF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3537" y="4419998"/>
                <a:ext cx="381397" cy="500860"/>
              </a:xfrm>
              <a:prstGeom prst="rect">
                <a:avLst/>
              </a:prstGeom>
            </p:spPr>
          </p:pic>
          <p:sp>
            <p:nvSpPr>
              <p:cNvPr id="49" name="Freeform 70">
                <a:extLst>
                  <a:ext uri="{FF2B5EF4-FFF2-40B4-BE49-F238E27FC236}">
                    <a16:creationId xmlns:a16="http://schemas.microsoft.com/office/drawing/2014/main" id="{77A76C0A-FB68-6C4E-AF02-F283FAE22A38}"/>
                  </a:ext>
                </a:extLst>
              </p:cNvPr>
              <p:cNvSpPr>
                <a:spLocks noChangeArrowheads="1"/>
              </p:cNvSpPr>
              <p:nvPr/>
            </p:nvSpPr>
            <p:spPr bwMode="auto">
              <a:xfrm>
                <a:off x="1245390" y="4156826"/>
                <a:ext cx="981665" cy="1027204"/>
              </a:xfrm>
              <a:custGeom>
                <a:avLst/>
                <a:gdLst>
                  <a:gd name="T0" fmla="*/ 74 w 1674"/>
                  <a:gd name="T1" fmla="*/ 494 h 1673"/>
                  <a:gd name="T2" fmla="*/ 74 w 1674"/>
                  <a:gd name="T3" fmla="*/ 494 h 1673"/>
                  <a:gd name="T4" fmla="*/ 836 w 1674"/>
                  <a:gd name="T5" fmla="*/ 0 h 1673"/>
                  <a:gd name="T6" fmla="*/ 836 w 1674"/>
                  <a:gd name="T7" fmla="*/ 0 h 1673"/>
                  <a:gd name="T8" fmla="*/ 1673 w 1674"/>
                  <a:gd name="T9" fmla="*/ 836 h 1673"/>
                  <a:gd name="T10" fmla="*/ 1673 w 1674"/>
                  <a:gd name="T11" fmla="*/ 836 h 1673"/>
                  <a:gd name="T12" fmla="*/ 836 w 1674"/>
                  <a:gd name="T13" fmla="*/ 1672 h 1673"/>
                  <a:gd name="T14" fmla="*/ 836 w 1674"/>
                  <a:gd name="T15" fmla="*/ 1672 h 1673"/>
                  <a:gd name="T16" fmla="*/ 74 w 1674"/>
                  <a:gd name="T17" fmla="*/ 1178 h 1673"/>
                  <a:gd name="T18" fmla="*/ 74 w 1674"/>
                  <a:gd name="T19" fmla="*/ 1178 h 1673"/>
                  <a:gd name="T20" fmla="*/ 0 w 1674"/>
                  <a:gd name="T21" fmla="*/ 836 h 1673"/>
                  <a:gd name="T22" fmla="*/ 0 w 1674"/>
                  <a:gd name="T23" fmla="*/ 836 h 1673"/>
                  <a:gd name="T24" fmla="*/ 74 w 1674"/>
                  <a:gd name="T25" fmla="*/ 494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4" h="1673">
                    <a:moveTo>
                      <a:pt x="74" y="494"/>
                    </a:moveTo>
                    <a:lnTo>
                      <a:pt x="74" y="494"/>
                    </a:lnTo>
                    <a:cubicBezTo>
                      <a:pt x="204" y="203"/>
                      <a:pt x="497" y="0"/>
                      <a:pt x="836" y="0"/>
                    </a:cubicBezTo>
                    <a:lnTo>
                      <a:pt x="836" y="0"/>
                    </a:lnTo>
                    <a:cubicBezTo>
                      <a:pt x="1298" y="0"/>
                      <a:pt x="1673" y="374"/>
                      <a:pt x="1673" y="836"/>
                    </a:cubicBezTo>
                    <a:lnTo>
                      <a:pt x="1673" y="836"/>
                    </a:lnTo>
                    <a:cubicBezTo>
                      <a:pt x="1673" y="1298"/>
                      <a:pt x="1298" y="1672"/>
                      <a:pt x="836" y="1672"/>
                    </a:cubicBezTo>
                    <a:lnTo>
                      <a:pt x="836" y="1672"/>
                    </a:lnTo>
                    <a:cubicBezTo>
                      <a:pt x="497" y="1672"/>
                      <a:pt x="204" y="1469"/>
                      <a:pt x="74" y="1178"/>
                    </a:cubicBezTo>
                    <a:lnTo>
                      <a:pt x="74" y="1178"/>
                    </a:lnTo>
                    <a:cubicBezTo>
                      <a:pt x="26" y="1073"/>
                      <a:pt x="0" y="958"/>
                      <a:pt x="0" y="836"/>
                    </a:cubicBezTo>
                    <a:lnTo>
                      <a:pt x="0" y="836"/>
                    </a:lnTo>
                    <a:cubicBezTo>
                      <a:pt x="0" y="714"/>
                      <a:pt x="26" y="599"/>
                      <a:pt x="74" y="494"/>
                    </a:cubicBezTo>
                  </a:path>
                </a:pathLst>
              </a:custGeom>
              <a:solidFill>
                <a:srgbClr val="0000FF">
                  <a:alpha val="20000"/>
                </a:srgbClr>
              </a:solidFill>
              <a:ln>
                <a:solidFill>
                  <a:schemeClr val="tx1"/>
                </a:solidFill>
              </a:ln>
              <a:effectLst/>
            </p:spPr>
            <p:txBody>
              <a:bodyPr wrap="none" anchor="ctr"/>
              <a:lstStyle/>
              <a:p>
                <a:endParaRPr lang="en-US" dirty="0">
                  <a:latin typeface="Poppins" panose="00000500000000000000" pitchFamily="2" charset="0"/>
                  <a:cs typeface="Poppins" panose="00000500000000000000" pitchFamily="2" charset="0"/>
                </a:endParaRPr>
              </a:p>
            </p:txBody>
          </p:sp>
        </p:grpSp>
      </p:grpSp>
    </p:spTree>
    <p:extLst>
      <p:ext uri="{BB962C8B-B14F-4D97-AF65-F5344CB8AC3E}">
        <p14:creationId xmlns:p14="http://schemas.microsoft.com/office/powerpoint/2010/main" val="360931215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C935925-1412-45C9-94DA-56F8DF8E2602}"/>
              </a:ext>
            </a:extLst>
          </p:cNvPr>
          <p:cNvGrpSpPr/>
          <p:nvPr/>
        </p:nvGrpSpPr>
        <p:grpSpPr>
          <a:xfrm>
            <a:off x="1799527" y="1338090"/>
            <a:ext cx="8592945" cy="2216951"/>
            <a:chOff x="1341630" y="1078994"/>
            <a:chExt cx="9639494" cy="2500032"/>
          </a:xfrm>
        </p:grpSpPr>
        <p:sp>
          <p:nvSpPr>
            <p:cNvPr id="14" name="Freeform 70">
              <a:extLst>
                <a:ext uri="{FF2B5EF4-FFF2-40B4-BE49-F238E27FC236}">
                  <a16:creationId xmlns:a16="http://schemas.microsoft.com/office/drawing/2014/main" id="{3099F07B-CF81-F741-879B-2587C63CB2A8}"/>
                </a:ext>
              </a:extLst>
            </p:cNvPr>
            <p:cNvSpPr>
              <a:spLocks noChangeArrowheads="1"/>
            </p:cNvSpPr>
            <p:nvPr/>
          </p:nvSpPr>
          <p:spPr bwMode="auto">
            <a:xfrm>
              <a:off x="4121269" y="1078994"/>
              <a:ext cx="2515375" cy="2480917"/>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dirty="0">
                <a:latin typeface="Poppins" pitchFamily="2" charset="77"/>
              </a:endParaRPr>
            </a:p>
          </p:txBody>
        </p:sp>
        <p:sp>
          <p:nvSpPr>
            <p:cNvPr id="13" name="Freeform 69">
              <a:extLst>
                <a:ext uri="{FF2B5EF4-FFF2-40B4-BE49-F238E27FC236}">
                  <a16:creationId xmlns:a16="http://schemas.microsoft.com/office/drawing/2014/main" id="{98455430-BE61-234C-9F97-D87EDA24C0C5}"/>
                </a:ext>
              </a:extLst>
            </p:cNvPr>
            <p:cNvSpPr>
              <a:spLocks noChangeArrowheads="1"/>
            </p:cNvSpPr>
            <p:nvPr/>
          </p:nvSpPr>
          <p:spPr bwMode="auto">
            <a:xfrm>
              <a:off x="5550371" y="1098109"/>
              <a:ext cx="2515375" cy="2480917"/>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dirty="0">
                <a:latin typeface="Poppins" pitchFamily="2" charset="77"/>
              </a:endParaRPr>
            </a:p>
          </p:txBody>
        </p:sp>
        <p:sp>
          <p:nvSpPr>
            <p:cNvPr id="16" name="Freeform 15">
              <a:extLst>
                <a:ext uri="{FF2B5EF4-FFF2-40B4-BE49-F238E27FC236}">
                  <a16:creationId xmlns:a16="http://schemas.microsoft.com/office/drawing/2014/main" id="{8001D86A-E124-C545-B707-38FEA533EF1F}"/>
                </a:ext>
              </a:extLst>
            </p:cNvPr>
            <p:cNvSpPr>
              <a:spLocks noChangeArrowheads="1"/>
            </p:cNvSpPr>
            <p:nvPr/>
          </p:nvSpPr>
          <p:spPr bwMode="auto">
            <a:xfrm>
              <a:off x="4680924" y="1934910"/>
              <a:ext cx="641980" cy="601249"/>
            </a:xfrm>
            <a:custGeom>
              <a:avLst/>
              <a:gdLst>
                <a:gd name="connsiteX0" fmla="*/ 1139002 w 1415968"/>
                <a:gd name="connsiteY0" fmla="*/ 1232191 h 1344550"/>
                <a:gd name="connsiteX1" fmla="*/ 1101520 w 1415968"/>
                <a:gd name="connsiteY1" fmla="*/ 1269644 h 1344550"/>
                <a:gd name="connsiteX2" fmla="*/ 1139002 w 1415968"/>
                <a:gd name="connsiteY2" fmla="*/ 1307097 h 1344550"/>
                <a:gd name="connsiteX3" fmla="*/ 1176484 w 1415968"/>
                <a:gd name="connsiteY3" fmla="*/ 1269644 h 1344550"/>
                <a:gd name="connsiteX4" fmla="*/ 1139002 w 1415968"/>
                <a:gd name="connsiteY4" fmla="*/ 1232191 h 1344550"/>
                <a:gd name="connsiteX5" fmla="*/ 282744 w 1415968"/>
                <a:gd name="connsiteY5" fmla="*/ 1232191 h 1344550"/>
                <a:gd name="connsiteX6" fmla="*/ 245114 w 1415968"/>
                <a:gd name="connsiteY6" fmla="*/ 1269644 h 1344550"/>
                <a:gd name="connsiteX7" fmla="*/ 282744 w 1415968"/>
                <a:gd name="connsiteY7" fmla="*/ 1307097 h 1344550"/>
                <a:gd name="connsiteX8" fmla="*/ 321628 w 1415968"/>
                <a:gd name="connsiteY8" fmla="*/ 1269644 h 1344550"/>
                <a:gd name="connsiteX9" fmla="*/ 282744 w 1415968"/>
                <a:gd name="connsiteY9" fmla="*/ 1232191 h 1344550"/>
                <a:gd name="connsiteX10" fmla="*/ 710114 w 1415968"/>
                <a:gd name="connsiteY10" fmla="*/ 1227370 h 1344550"/>
                <a:gd name="connsiteX11" fmla="*/ 673037 w 1415968"/>
                <a:gd name="connsiteY11" fmla="*/ 1264601 h 1344550"/>
                <a:gd name="connsiteX12" fmla="*/ 710114 w 1415968"/>
                <a:gd name="connsiteY12" fmla="*/ 1301831 h 1344550"/>
                <a:gd name="connsiteX13" fmla="*/ 748428 w 1415968"/>
                <a:gd name="connsiteY13" fmla="*/ 1264601 h 1344550"/>
                <a:gd name="connsiteX14" fmla="*/ 710114 w 1415968"/>
                <a:gd name="connsiteY14" fmla="*/ 1227370 h 1344550"/>
                <a:gd name="connsiteX15" fmla="*/ 710114 w 1415968"/>
                <a:gd name="connsiteY15" fmla="*/ 1005228 h 1344550"/>
                <a:gd name="connsiteX16" fmla="*/ 728653 w 1415968"/>
                <a:gd name="connsiteY16" fmla="*/ 1022602 h 1344550"/>
                <a:gd name="connsiteX17" fmla="*/ 728653 w 1415968"/>
                <a:gd name="connsiteY17" fmla="*/ 1190140 h 1344550"/>
                <a:gd name="connsiteX18" fmla="*/ 728653 w 1415968"/>
                <a:gd name="connsiteY18" fmla="*/ 1192622 h 1344550"/>
                <a:gd name="connsiteX19" fmla="*/ 784269 w 1415968"/>
                <a:gd name="connsiteY19" fmla="*/ 1264601 h 1344550"/>
                <a:gd name="connsiteX20" fmla="*/ 710114 w 1415968"/>
                <a:gd name="connsiteY20" fmla="*/ 1339062 h 1344550"/>
                <a:gd name="connsiteX21" fmla="*/ 637195 w 1415968"/>
                <a:gd name="connsiteY21" fmla="*/ 1264601 h 1344550"/>
                <a:gd name="connsiteX22" fmla="*/ 692811 w 1415968"/>
                <a:gd name="connsiteY22" fmla="*/ 1192622 h 1344550"/>
                <a:gd name="connsiteX23" fmla="*/ 692811 w 1415968"/>
                <a:gd name="connsiteY23" fmla="*/ 1190140 h 1344550"/>
                <a:gd name="connsiteX24" fmla="*/ 692811 w 1415968"/>
                <a:gd name="connsiteY24" fmla="*/ 1022602 h 1344550"/>
                <a:gd name="connsiteX25" fmla="*/ 710114 w 1415968"/>
                <a:gd name="connsiteY25" fmla="*/ 1005228 h 1344550"/>
                <a:gd name="connsiteX26" fmla="*/ 914109 w 1415968"/>
                <a:gd name="connsiteY26" fmla="*/ 933817 h 1344550"/>
                <a:gd name="connsiteX27" fmla="*/ 960337 w 1415968"/>
                <a:gd name="connsiteY27" fmla="*/ 933817 h 1344550"/>
                <a:gd name="connsiteX28" fmla="*/ 1026555 w 1415968"/>
                <a:gd name="connsiteY28" fmla="*/ 961282 h 1344550"/>
                <a:gd name="connsiteX29" fmla="*/ 1129007 w 1415968"/>
                <a:gd name="connsiteY29" fmla="*/ 1063653 h 1344550"/>
                <a:gd name="connsiteX30" fmla="*/ 1157743 w 1415968"/>
                <a:gd name="connsiteY30" fmla="*/ 1131069 h 1344550"/>
                <a:gd name="connsiteX31" fmla="*/ 1157743 w 1415968"/>
                <a:gd name="connsiteY31" fmla="*/ 1197235 h 1344550"/>
                <a:gd name="connsiteX32" fmla="*/ 1212717 w 1415968"/>
                <a:gd name="connsiteY32" fmla="*/ 1269644 h 1344550"/>
                <a:gd name="connsiteX33" fmla="*/ 1139002 w 1415968"/>
                <a:gd name="connsiteY33" fmla="*/ 1344550 h 1344550"/>
                <a:gd name="connsiteX34" fmla="*/ 1064038 w 1415968"/>
                <a:gd name="connsiteY34" fmla="*/ 1269644 h 1344550"/>
                <a:gd name="connsiteX35" fmla="*/ 1120261 w 1415968"/>
                <a:gd name="connsiteY35" fmla="*/ 1197235 h 1344550"/>
                <a:gd name="connsiteX36" fmla="*/ 1120261 w 1415968"/>
                <a:gd name="connsiteY36" fmla="*/ 1131069 h 1344550"/>
                <a:gd name="connsiteX37" fmla="*/ 1104018 w 1415968"/>
                <a:gd name="connsiteY37" fmla="*/ 1091119 h 1344550"/>
                <a:gd name="connsiteX38" fmla="*/ 1000318 w 1415968"/>
                <a:gd name="connsiteY38" fmla="*/ 987499 h 1344550"/>
                <a:gd name="connsiteX39" fmla="*/ 960337 w 1415968"/>
                <a:gd name="connsiteY39" fmla="*/ 971270 h 1344550"/>
                <a:gd name="connsiteX40" fmla="*/ 914109 w 1415968"/>
                <a:gd name="connsiteY40" fmla="*/ 971270 h 1344550"/>
                <a:gd name="connsiteX41" fmla="*/ 895368 w 1415968"/>
                <a:gd name="connsiteY41" fmla="*/ 952543 h 1344550"/>
                <a:gd name="connsiteX42" fmla="*/ 914109 w 1415968"/>
                <a:gd name="connsiteY42" fmla="*/ 933817 h 1344550"/>
                <a:gd name="connsiteX43" fmla="*/ 463367 w 1415968"/>
                <a:gd name="connsiteY43" fmla="*/ 933817 h 1344550"/>
                <a:gd name="connsiteX44" fmla="*/ 508522 w 1415968"/>
                <a:gd name="connsiteY44" fmla="*/ 933817 h 1344550"/>
                <a:gd name="connsiteX45" fmla="*/ 526083 w 1415968"/>
                <a:gd name="connsiteY45" fmla="*/ 952543 h 1344550"/>
                <a:gd name="connsiteX46" fmla="*/ 508522 w 1415968"/>
                <a:gd name="connsiteY46" fmla="*/ 971270 h 1344550"/>
                <a:gd name="connsiteX47" fmla="*/ 463367 w 1415968"/>
                <a:gd name="connsiteY47" fmla="*/ 971270 h 1344550"/>
                <a:gd name="connsiteX48" fmla="*/ 421974 w 1415968"/>
                <a:gd name="connsiteY48" fmla="*/ 987499 h 1344550"/>
                <a:gd name="connsiteX49" fmla="*/ 319119 w 1415968"/>
                <a:gd name="connsiteY49" fmla="*/ 1091119 h 1344550"/>
                <a:gd name="connsiteX50" fmla="*/ 301559 w 1415968"/>
                <a:gd name="connsiteY50" fmla="*/ 1131069 h 1344550"/>
                <a:gd name="connsiteX51" fmla="*/ 301559 w 1415968"/>
                <a:gd name="connsiteY51" fmla="*/ 1197235 h 1344550"/>
                <a:gd name="connsiteX52" fmla="*/ 358003 w 1415968"/>
                <a:gd name="connsiteY52" fmla="*/ 1269644 h 1344550"/>
                <a:gd name="connsiteX53" fmla="*/ 282744 w 1415968"/>
                <a:gd name="connsiteY53" fmla="*/ 1344550 h 1344550"/>
                <a:gd name="connsiteX54" fmla="*/ 208739 w 1415968"/>
                <a:gd name="connsiteY54" fmla="*/ 1269644 h 1344550"/>
                <a:gd name="connsiteX55" fmla="*/ 263929 w 1415968"/>
                <a:gd name="connsiteY55" fmla="*/ 1197235 h 1344550"/>
                <a:gd name="connsiteX56" fmla="*/ 263929 w 1415968"/>
                <a:gd name="connsiteY56" fmla="*/ 1131069 h 1344550"/>
                <a:gd name="connsiteX57" fmla="*/ 291524 w 1415968"/>
                <a:gd name="connsiteY57" fmla="*/ 1063653 h 1344550"/>
                <a:gd name="connsiteX58" fmla="*/ 395633 w 1415968"/>
                <a:gd name="connsiteY58" fmla="*/ 961282 h 1344550"/>
                <a:gd name="connsiteX59" fmla="*/ 463367 w 1415968"/>
                <a:gd name="connsiteY59" fmla="*/ 933817 h 1344550"/>
                <a:gd name="connsiteX60" fmla="*/ 1342661 w 1415968"/>
                <a:gd name="connsiteY60" fmla="*/ 913899 h 1344550"/>
                <a:gd name="connsiteX61" fmla="*/ 1304144 w 1415968"/>
                <a:gd name="connsiteY61" fmla="*/ 951251 h 1344550"/>
                <a:gd name="connsiteX62" fmla="*/ 1342661 w 1415968"/>
                <a:gd name="connsiteY62" fmla="*/ 988604 h 1344550"/>
                <a:gd name="connsiteX63" fmla="*/ 1379936 w 1415968"/>
                <a:gd name="connsiteY63" fmla="*/ 951251 h 1344550"/>
                <a:gd name="connsiteX64" fmla="*/ 1342661 w 1415968"/>
                <a:gd name="connsiteY64" fmla="*/ 913899 h 1344550"/>
                <a:gd name="connsiteX65" fmla="*/ 73481 w 1415968"/>
                <a:gd name="connsiteY65" fmla="*/ 913899 h 1344550"/>
                <a:gd name="connsiteX66" fmla="*/ 37363 w 1415968"/>
                <a:gd name="connsiteY66" fmla="*/ 951251 h 1344550"/>
                <a:gd name="connsiteX67" fmla="*/ 73481 w 1415968"/>
                <a:gd name="connsiteY67" fmla="*/ 988604 h 1344550"/>
                <a:gd name="connsiteX68" fmla="*/ 110844 w 1415968"/>
                <a:gd name="connsiteY68" fmla="*/ 951251 h 1344550"/>
                <a:gd name="connsiteX69" fmla="*/ 73481 w 1415968"/>
                <a:gd name="connsiteY69" fmla="*/ 913899 h 1344550"/>
                <a:gd name="connsiteX70" fmla="*/ 596135 w 1415968"/>
                <a:gd name="connsiteY70" fmla="*/ 858758 h 1344550"/>
                <a:gd name="connsiteX71" fmla="*/ 596135 w 1415968"/>
                <a:gd name="connsiteY71" fmla="*/ 926117 h 1344550"/>
                <a:gd name="connsiteX72" fmla="*/ 603551 w 1415968"/>
                <a:gd name="connsiteY72" fmla="*/ 933601 h 1344550"/>
                <a:gd name="connsiteX73" fmla="*/ 690066 w 1415968"/>
                <a:gd name="connsiteY73" fmla="*/ 933601 h 1344550"/>
                <a:gd name="connsiteX74" fmla="*/ 690066 w 1415968"/>
                <a:gd name="connsiteY74" fmla="*/ 858758 h 1344550"/>
                <a:gd name="connsiteX75" fmla="*/ 914005 w 1415968"/>
                <a:gd name="connsiteY75" fmla="*/ 747056 h 1344550"/>
                <a:gd name="connsiteX76" fmla="*/ 1004706 w 1415968"/>
                <a:gd name="connsiteY76" fmla="*/ 747056 h 1344550"/>
                <a:gd name="connsiteX77" fmla="*/ 1053163 w 1415968"/>
                <a:gd name="connsiteY77" fmla="*/ 766977 h 1344550"/>
                <a:gd name="connsiteX78" fmla="*/ 1213443 w 1415968"/>
                <a:gd name="connsiteY78" fmla="*/ 923859 h 1344550"/>
                <a:gd name="connsiteX79" fmla="*/ 1235808 w 1415968"/>
                <a:gd name="connsiteY79" fmla="*/ 933820 h 1344550"/>
                <a:gd name="connsiteX80" fmla="*/ 1269355 w 1415968"/>
                <a:gd name="connsiteY80" fmla="*/ 933820 h 1344550"/>
                <a:gd name="connsiteX81" fmla="*/ 1342661 w 1415968"/>
                <a:gd name="connsiteY81" fmla="*/ 877791 h 1344550"/>
                <a:gd name="connsiteX82" fmla="*/ 1415968 w 1415968"/>
                <a:gd name="connsiteY82" fmla="*/ 951251 h 1344550"/>
                <a:gd name="connsiteX83" fmla="*/ 1342661 w 1415968"/>
                <a:gd name="connsiteY83" fmla="*/ 1025957 h 1344550"/>
                <a:gd name="connsiteX84" fmla="*/ 1269355 w 1415968"/>
                <a:gd name="connsiteY84" fmla="*/ 969928 h 1344550"/>
                <a:gd name="connsiteX85" fmla="*/ 1235808 w 1415968"/>
                <a:gd name="connsiteY85" fmla="*/ 969928 h 1344550"/>
                <a:gd name="connsiteX86" fmla="*/ 1187351 w 1415968"/>
                <a:gd name="connsiteY86" fmla="*/ 950006 h 1344550"/>
                <a:gd name="connsiteX87" fmla="*/ 1027071 w 1415968"/>
                <a:gd name="connsiteY87" fmla="*/ 793124 h 1344550"/>
                <a:gd name="connsiteX88" fmla="*/ 1004706 w 1415968"/>
                <a:gd name="connsiteY88" fmla="*/ 784409 h 1344550"/>
                <a:gd name="connsiteX89" fmla="*/ 914005 w 1415968"/>
                <a:gd name="connsiteY89" fmla="*/ 784409 h 1344550"/>
                <a:gd name="connsiteX90" fmla="*/ 895368 w 1415968"/>
                <a:gd name="connsiteY90" fmla="*/ 764487 h 1344550"/>
                <a:gd name="connsiteX91" fmla="*/ 914005 w 1415968"/>
                <a:gd name="connsiteY91" fmla="*/ 747056 h 1344550"/>
                <a:gd name="connsiteX92" fmla="*/ 412240 w 1415968"/>
                <a:gd name="connsiteY92" fmla="*/ 747056 h 1344550"/>
                <a:gd name="connsiteX93" fmla="*/ 503156 w 1415968"/>
                <a:gd name="connsiteY93" fmla="*/ 747056 h 1344550"/>
                <a:gd name="connsiteX94" fmla="*/ 520593 w 1415968"/>
                <a:gd name="connsiteY94" fmla="*/ 764487 h 1344550"/>
                <a:gd name="connsiteX95" fmla="*/ 503156 w 1415968"/>
                <a:gd name="connsiteY95" fmla="*/ 784409 h 1344550"/>
                <a:gd name="connsiteX96" fmla="*/ 412240 w 1415968"/>
                <a:gd name="connsiteY96" fmla="*/ 784409 h 1344550"/>
                <a:gd name="connsiteX97" fmla="*/ 389822 w 1415968"/>
                <a:gd name="connsiteY97" fmla="*/ 793124 h 1344550"/>
                <a:gd name="connsiteX98" fmla="*/ 229160 w 1415968"/>
                <a:gd name="connsiteY98" fmla="*/ 950006 h 1344550"/>
                <a:gd name="connsiteX99" fmla="*/ 180588 w 1415968"/>
                <a:gd name="connsiteY99" fmla="*/ 969928 h 1344550"/>
                <a:gd name="connsiteX100" fmla="*/ 145716 w 1415968"/>
                <a:gd name="connsiteY100" fmla="*/ 969928 h 1344550"/>
                <a:gd name="connsiteX101" fmla="*/ 73481 w 1415968"/>
                <a:gd name="connsiteY101" fmla="*/ 1025957 h 1344550"/>
                <a:gd name="connsiteX102" fmla="*/ 0 w 1415968"/>
                <a:gd name="connsiteY102" fmla="*/ 951251 h 1344550"/>
                <a:gd name="connsiteX103" fmla="*/ 73481 w 1415968"/>
                <a:gd name="connsiteY103" fmla="*/ 877791 h 1344550"/>
                <a:gd name="connsiteX104" fmla="*/ 145716 w 1415968"/>
                <a:gd name="connsiteY104" fmla="*/ 933820 h 1344550"/>
                <a:gd name="connsiteX105" fmla="*/ 180588 w 1415968"/>
                <a:gd name="connsiteY105" fmla="*/ 933820 h 1344550"/>
                <a:gd name="connsiteX106" fmla="*/ 203006 w 1415968"/>
                <a:gd name="connsiteY106" fmla="*/ 923859 h 1344550"/>
                <a:gd name="connsiteX107" fmla="*/ 363668 w 1415968"/>
                <a:gd name="connsiteY107" fmla="*/ 766977 h 1344550"/>
                <a:gd name="connsiteX108" fmla="*/ 412240 w 1415968"/>
                <a:gd name="connsiteY108" fmla="*/ 747056 h 1344550"/>
                <a:gd name="connsiteX109" fmla="*/ 919623 w 1415968"/>
                <a:gd name="connsiteY109" fmla="*/ 648180 h 1344550"/>
                <a:gd name="connsiteX110" fmla="*/ 1287335 w 1415968"/>
                <a:gd name="connsiteY110" fmla="*/ 648180 h 1344550"/>
                <a:gd name="connsiteX111" fmla="*/ 1306096 w 1415968"/>
                <a:gd name="connsiteY111" fmla="*/ 666786 h 1344550"/>
                <a:gd name="connsiteX112" fmla="*/ 1287335 w 1415968"/>
                <a:gd name="connsiteY112" fmla="*/ 685393 h 1344550"/>
                <a:gd name="connsiteX113" fmla="*/ 919623 w 1415968"/>
                <a:gd name="connsiteY113" fmla="*/ 685393 h 1344550"/>
                <a:gd name="connsiteX114" fmla="*/ 900862 w 1415968"/>
                <a:gd name="connsiteY114" fmla="*/ 666786 h 1344550"/>
                <a:gd name="connsiteX115" fmla="*/ 919623 w 1415968"/>
                <a:gd name="connsiteY115" fmla="*/ 648180 h 1344550"/>
                <a:gd name="connsiteX116" fmla="*/ 129815 w 1415968"/>
                <a:gd name="connsiteY116" fmla="*/ 648180 h 1344550"/>
                <a:gd name="connsiteX117" fmla="*/ 496400 w 1415968"/>
                <a:gd name="connsiteY117" fmla="*/ 648180 h 1344550"/>
                <a:gd name="connsiteX118" fmla="*/ 515103 w 1415968"/>
                <a:gd name="connsiteY118" fmla="*/ 666786 h 1344550"/>
                <a:gd name="connsiteX119" fmla="*/ 496400 w 1415968"/>
                <a:gd name="connsiteY119" fmla="*/ 685393 h 1344550"/>
                <a:gd name="connsiteX120" fmla="*/ 129815 w 1415968"/>
                <a:gd name="connsiteY120" fmla="*/ 685393 h 1344550"/>
                <a:gd name="connsiteX121" fmla="*/ 109865 w 1415968"/>
                <a:gd name="connsiteY121" fmla="*/ 666786 h 1344550"/>
                <a:gd name="connsiteX122" fmla="*/ 129815 w 1415968"/>
                <a:gd name="connsiteY122" fmla="*/ 648180 h 1344550"/>
                <a:gd name="connsiteX123" fmla="*/ 725908 w 1415968"/>
                <a:gd name="connsiteY123" fmla="*/ 409700 h 1344550"/>
                <a:gd name="connsiteX124" fmla="*/ 725908 w 1415968"/>
                <a:gd name="connsiteY124" fmla="*/ 933601 h 1344550"/>
                <a:gd name="connsiteX125" fmla="*/ 812423 w 1415968"/>
                <a:gd name="connsiteY125" fmla="*/ 933601 h 1344550"/>
                <a:gd name="connsiteX126" fmla="*/ 818603 w 1415968"/>
                <a:gd name="connsiteY126" fmla="*/ 926117 h 1344550"/>
                <a:gd name="connsiteX127" fmla="*/ 818603 w 1415968"/>
                <a:gd name="connsiteY127" fmla="*/ 417184 h 1344550"/>
                <a:gd name="connsiteX128" fmla="*/ 812423 w 1415968"/>
                <a:gd name="connsiteY128" fmla="*/ 409700 h 1344550"/>
                <a:gd name="connsiteX129" fmla="*/ 603551 w 1415968"/>
                <a:gd name="connsiteY129" fmla="*/ 409700 h 1344550"/>
                <a:gd name="connsiteX130" fmla="*/ 596135 w 1415968"/>
                <a:gd name="connsiteY130" fmla="*/ 417184 h 1344550"/>
                <a:gd name="connsiteX131" fmla="*/ 596135 w 1415968"/>
                <a:gd name="connsiteY131" fmla="*/ 821337 h 1344550"/>
                <a:gd name="connsiteX132" fmla="*/ 690066 w 1415968"/>
                <a:gd name="connsiteY132" fmla="*/ 821337 h 1344550"/>
                <a:gd name="connsiteX133" fmla="*/ 690066 w 1415968"/>
                <a:gd name="connsiteY133" fmla="*/ 409700 h 1344550"/>
                <a:gd name="connsiteX134" fmla="*/ 603551 w 1415968"/>
                <a:gd name="connsiteY134" fmla="*/ 373526 h 1344550"/>
                <a:gd name="connsiteX135" fmla="*/ 812423 w 1415968"/>
                <a:gd name="connsiteY135" fmla="*/ 373526 h 1344550"/>
                <a:gd name="connsiteX136" fmla="*/ 855681 w 1415968"/>
                <a:gd name="connsiteY136" fmla="*/ 417184 h 1344550"/>
                <a:gd name="connsiteX137" fmla="*/ 855681 w 1415968"/>
                <a:gd name="connsiteY137" fmla="*/ 926117 h 1344550"/>
                <a:gd name="connsiteX138" fmla="*/ 812423 w 1415968"/>
                <a:gd name="connsiteY138" fmla="*/ 969775 h 1344550"/>
                <a:gd name="connsiteX139" fmla="*/ 711077 w 1415968"/>
                <a:gd name="connsiteY139" fmla="*/ 969775 h 1344550"/>
                <a:gd name="connsiteX140" fmla="*/ 707369 w 1415968"/>
                <a:gd name="connsiteY140" fmla="*/ 971023 h 1344550"/>
                <a:gd name="connsiteX141" fmla="*/ 704897 w 1415968"/>
                <a:gd name="connsiteY141" fmla="*/ 969775 h 1344550"/>
                <a:gd name="connsiteX142" fmla="*/ 603551 w 1415968"/>
                <a:gd name="connsiteY142" fmla="*/ 969775 h 1344550"/>
                <a:gd name="connsiteX143" fmla="*/ 560293 w 1415968"/>
                <a:gd name="connsiteY143" fmla="*/ 926117 h 1344550"/>
                <a:gd name="connsiteX144" fmla="*/ 560293 w 1415968"/>
                <a:gd name="connsiteY144" fmla="*/ 417184 h 1344550"/>
                <a:gd name="connsiteX145" fmla="*/ 603551 w 1415968"/>
                <a:gd name="connsiteY145" fmla="*/ 373526 h 1344550"/>
                <a:gd name="connsiteX146" fmla="*/ 1342661 w 1415968"/>
                <a:gd name="connsiteY146" fmla="*/ 350456 h 1344550"/>
                <a:gd name="connsiteX147" fmla="*/ 1304144 w 1415968"/>
                <a:gd name="connsiteY147" fmla="*/ 386563 h 1344550"/>
                <a:gd name="connsiteX148" fmla="*/ 1342661 w 1415968"/>
                <a:gd name="connsiteY148" fmla="*/ 423916 h 1344550"/>
                <a:gd name="connsiteX149" fmla="*/ 1379936 w 1415968"/>
                <a:gd name="connsiteY149" fmla="*/ 386563 h 1344550"/>
                <a:gd name="connsiteX150" fmla="*/ 1342661 w 1415968"/>
                <a:gd name="connsiteY150" fmla="*/ 350456 h 1344550"/>
                <a:gd name="connsiteX151" fmla="*/ 73481 w 1415968"/>
                <a:gd name="connsiteY151" fmla="*/ 350456 h 1344550"/>
                <a:gd name="connsiteX152" fmla="*/ 37363 w 1415968"/>
                <a:gd name="connsiteY152" fmla="*/ 386563 h 1344550"/>
                <a:gd name="connsiteX153" fmla="*/ 73481 w 1415968"/>
                <a:gd name="connsiteY153" fmla="*/ 423916 h 1344550"/>
                <a:gd name="connsiteX154" fmla="*/ 110844 w 1415968"/>
                <a:gd name="connsiteY154" fmla="*/ 386563 h 1344550"/>
                <a:gd name="connsiteX155" fmla="*/ 73481 w 1415968"/>
                <a:gd name="connsiteY155" fmla="*/ 350456 h 1344550"/>
                <a:gd name="connsiteX156" fmla="*/ 1342661 w 1415968"/>
                <a:gd name="connsiteY156" fmla="*/ 313103 h 1344550"/>
                <a:gd name="connsiteX157" fmla="*/ 1415968 w 1415968"/>
                <a:gd name="connsiteY157" fmla="*/ 386563 h 1344550"/>
                <a:gd name="connsiteX158" fmla="*/ 1342661 w 1415968"/>
                <a:gd name="connsiteY158" fmla="*/ 461269 h 1344550"/>
                <a:gd name="connsiteX159" fmla="*/ 1269355 w 1415968"/>
                <a:gd name="connsiteY159" fmla="*/ 405240 h 1344550"/>
                <a:gd name="connsiteX160" fmla="*/ 1235808 w 1415968"/>
                <a:gd name="connsiteY160" fmla="*/ 405240 h 1344550"/>
                <a:gd name="connsiteX161" fmla="*/ 1213443 w 1415968"/>
                <a:gd name="connsiteY161" fmla="*/ 415200 h 1344550"/>
                <a:gd name="connsiteX162" fmla="*/ 1053163 w 1415968"/>
                <a:gd name="connsiteY162" fmla="*/ 572081 h 1344550"/>
                <a:gd name="connsiteX163" fmla="*/ 1004706 w 1415968"/>
                <a:gd name="connsiteY163" fmla="*/ 592003 h 1344550"/>
                <a:gd name="connsiteX164" fmla="*/ 914005 w 1415968"/>
                <a:gd name="connsiteY164" fmla="*/ 592003 h 1344550"/>
                <a:gd name="connsiteX165" fmla="*/ 895368 w 1415968"/>
                <a:gd name="connsiteY165" fmla="*/ 573327 h 1344550"/>
                <a:gd name="connsiteX166" fmla="*/ 914005 w 1415968"/>
                <a:gd name="connsiteY166" fmla="*/ 554650 h 1344550"/>
                <a:gd name="connsiteX167" fmla="*/ 1004706 w 1415968"/>
                <a:gd name="connsiteY167" fmla="*/ 554650 h 1344550"/>
                <a:gd name="connsiteX168" fmla="*/ 1027071 w 1415968"/>
                <a:gd name="connsiteY168" fmla="*/ 545935 h 1344550"/>
                <a:gd name="connsiteX169" fmla="*/ 1187351 w 1415968"/>
                <a:gd name="connsiteY169" fmla="*/ 389053 h 1344550"/>
                <a:gd name="connsiteX170" fmla="*/ 1235808 w 1415968"/>
                <a:gd name="connsiteY170" fmla="*/ 369132 h 1344550"/>
                <a:gd name="connsiteX171" fmla="*/ 1269355 w 1415968"/>
                <a:gd name="connsiteY171" fmla="*/ 369132 h 1344550"/>
                <a:gd name="connsiteX172" fmla="*/ 1342661 w 1415968"/>
                <a:gd name="connsiteY172" fmla="*/ 313103 h 1344550"/>
                <a:gd name="connsiteX173" fmla="*/ 73481 w 1415968"/>
                <a:gd name="connsiteY173" fmla="*/ 313103 h 1344550"/>
                <a:gd name="connsiteX174" fmla="*/ 145716 w 1415968"/>
                <a:gd name="connsiteY174" fmla="*/ 369132 h 1344550"/>
                <a:gd name="connsiteX175" fmla="*/ 180588 w 1415968"/>
                <a:gd name="connsiteY175" fmla="*/ 369132 h 1344550"/>
                <a:gd name="connsiteX176" fmla="*/ 229160 w 1415968"/>
                <a:gd name="connsiteY176" fmla="*/ 389053 h 1344550"/>
                <a:gd name="connsiteX177" fmla="*/ 389822 w 1415968"/>
                <a:gd name="connsiteY177" fmla="*/ 545935 h 1344550"/>
                <a:gd name="connsiteX178" fmla="*/ 412240 w 1415968"/>
                <a:gd name="connsiteY178" fmla="*/ 554650 h 1344550"/>
                <a:gd name="connsiteX179" fmla="*/ 503156 w 1415968"/>
                <a:gd name="connsiteY179" fmla="*/ 554650 h 1344550"/>
                <a:gd name="connsiteX180" fmla="*/ 520593 w 1415968"/>
                <a:gd name="connsiteY180" fmla="*/ 573327 h 1344550"/>
                <a:gd name="connsiteX181" fmla="*/ 503156 w 1415968"/>
                <a:gd name="connsiteY181" fmla="*/ 592003 h 1344550"/>
                <a:gd name="connsiteX182" fmla="*/ 412240 w 1415968"/>
                <a:gd name="connsiteY182" fmla="*/ 592003 h 1344550"/>
                <a:gd name="connsiteX183" fmla="*/ 363668 w 1415968"/>
                <a:gd name="connsiteY183" fmla="*/ 572081 h 1344550"/>
                <a:gd name="connsiteX184" fmla="*/ 203006 w 1415968"/>
                <a:gd name="connsiteY184" fmla="*/ 415200 h 1344550"/>
                <a:gd name="connsiteX185" fmla="*/ 180588 w 1415968"/>
                <a:gd name="connsiteY185" fmla="*/ 405240 h 1344550"/>
                <a:gd name="connsiteX186" fmla="*/ 145716 w 1415968"/>
                <a:gd name="connsiteY186" fmla="*/ 405240 h 1344550"/>
                <a:gd name="connsiteX187" fmla="*/ 73481 w 1415968"/>
                <a:gd name="connsiteY187" fmla="*/ 461269 h 1344550"/>
                <a:gd name="connsiteX188" fmla="*/ 0 w 1415968"/>
                <a:gd name="connsiteY188" fmla="*/ 386563 h 1344550"/>
                <a:gd name="connsiteX189" fmla="*/ 73481 w 1415968"/>
                <a:gd name="connsiteY189" fmla="*/ 313103 h 1344550"/>
                <a:gd name="connsiteX190" fmla="*/ 1139002 w 1415968"/>
                <a:gd name="connsiteY190" fmla="*/ 37453 h 1344550"/>
                <a:gd name="connsiteX191" fmla="*/ 1101520 w 1415968"/>
                <a:gd name="connsiteY191" fmla="*/ 74906 h 1344550"/>
                <a:gd name="connsiteX192" fmla="*/ 1139002 w 1415968"/>
                <a:gd name="connsiteY192" fmla="*/ 112358 h 1344550"/>
                <a:gd name="connsiteX193" fmla="*/ 1176484 w 1415968"/>
                <a:gd name="connsiteY193" fmla="*/ 74906 h 1344550"/>
                <a:gd name="connsiteX194" fmla="*/ 1139002 w 1415968"/>
                <a:gd name="connsiteY194" fmla="*/ 37453 h 1344550"/>
                <a:gd name="connsiteX195" fmla="*/ 282744 w 1415968"/>
                <a:gd name="connsiteY195" fmla="*/ 37453 h 1344550"/>
                <a:gd name="connsiteX196" fmla="*/ 245114 w 1415968"/>
                <a:gd name="connsiteY196" fmla="*/ 74906 h 1344550"/>
                <a:gd name="connsiteX197" fmla="*/ 282744 w 1415968"/>
                <a:gd name="connsiteY197" fmla="*/ 112358 h 1344550"/>
                <a:gd name="connsiteX198" fmla="*/ 321628 w 1415968"/>
                <a:gd name="connsiteY198" fmla="*/ 74906 h 1344550"/>
                <a:gd name="connsiteX199" fmla="*/ 282744 w 1415968"/>
                <a:gd name="connsiteY199" fmla="*/ 37453 h 1344550"/>
                <a:gd name="connsiteX200" fmla="*/ 710114 w 1415968"/>
                <a:gd name="connsiteY200" fmla="*/ 37231 h 1344550"/>
                <a:gd name="connsiteX201" fmla="*/ 673037 w 1415968"/>
                <a:gd name="connsiteY201" fmla="*/ 74462 h 1344550"/>
                <a:gd name="connsiteX202" fmla="*/ 710114 w 1415968"/>
                <a:gd name="connsiteY202" fmla="*/ 111692 h 1344550"/>
                <a:gd name="connsiteX203" fmla="*/ 748428 w 1415968"/>
                <a:gd name="connsiteY203" fmla="*/ 74462 h 1344550"/>
                <a:gd name="connsiteX204" fmla="*/ 710114 w 1415968"/>
                <a:gd name="connsiteY204" fmla="*/ 37231 h 1344550"/>
                <a:gd name="connsiteX205" fmla="*/ 1139002 w 1415968"/>
                <a:gd name="connsiteY205" fmla="*/ 0 h 1344550"/>
                <a:gd name="connsiteX206" fmla="*/ 1212717 w 1415968"/>
                <a:gd name="connsiteY206" fmla="*/ 74906 h 1344550"/>
                <a:gd name="connsiteX207" fmla="*/ 1157743 w 1415968"/>
                <a:gd name="connsiteY207" fmla="*/ 147314 h 1344550"/>
                <a:gd name="connsiteX208" fmla="*/ 1157743 w 1415968"/>
                <a:gd name="connsiteY208" fmla="*/ 213481 h 1344550"/>
                <a:gd name="connsiteX209" fmla="*/ 1129007 w 1415968"/>
                <a:gd name="connsiteY209" fmla="*/ 280896 h 1344550"/>
                <a:gd name="connsiteX210" fmla="*/ 1026555 w 1415968"/>
                <a:gd name="connsiteY210" fmla="*/ 383267 h 1344550"/>
                <a:gd name="connsiteX211" fmla="*/ 960337 w 1415968"/>
                <a:gd name="connsiteY211" fmla="*/ 410733 h 1344550"/>
                <a:gd name="connsiteX212" fmla="*/ 914109 w 1415968"/>
                <a:gd name="connsiteY212" fmla="*/ 410733 h 1344550"/>
                <a:gd name="connsiteX213" fmla="*/ 895368 w 1415968"/>
                <a:gd name="connsiteY213" fmla="*/ 392006 h 1344550"/>
                <a:gd name="connsiteX214" fmla="*/ 914109 w 1415968"/>
                <a:gd name="connsiteY214" fmla="*/ 374528 h 1344550"/>
                <a:gd name="connsiteX215" fmla="*/ 960337 w 1415968"/>
                <a:gd name="connsiteY215" fmla="*/ 374528 h 1344550"/>
                <a:gd name="connsiteX216" fmla="*/ 1000318 w 1415968"/>
                <a:gd name="connsiteY216" fmla="*/ 357050 h 1344550"/>
                <a:gd name="connsiteX217" fmla="*/ 1104018 w 1415968"/>
                <a:gd name="connsiteY217" fmla="*/ 254679 h 1344550"/>
                <a:gd name="connsiteX218" fmla="*/ 1120261 w 1415968"/>
                <a:gd name="connsiteY218" fmla="*/ 213481 h 1344550"/>
                <a:gd name="connsiteX219" fmla="*/ 1120261 w 1415968"/>
                <a:gd name="connsiteY219" fmla="*/ 147314 h 1344550"/>
                <a:gd name="connsiteX220" fmla="*/ 1064038 w 1415968"/>
                <a:gd name="connsiteY220" fmla="*/ 74906 h 1344550"/>
                <a:gd name="connsiteX221" fmla="*/ 1139002 w 1415968"/>
                <a:gd name="connsiteY221" fmla="*/ 0 h 1344550"/>
                <a:gd name="connsiteX222" fmla="*/ 710114 w 1415968"/>
                <a:gd name="connsiteY222" fmla="*/ 0 h 1344550"/>
                <a:gd name="connsiteX223" fmla="*/ 784269 w 1415968"/>
                <a:gd name="connsiteY223" fmla="*/ 74462 h 1344550"/>
                <a:gd name="connsiteX224" fmla="*/ 728653 w 1415968"/>
                <a:gd name="connsiteY224" fmla="*/ 146441 h 1344550"/>
                <a:gd name="connsiteX225" fmla="*/ 728653 w 1415968"/>
                <a:gd name="connsiteY225" fmla="*/ 148923 h 1344550"/>
                <a:gd name="connsiteX226" fmla="*/ 728653 w 1415968"/>
                <a:gd name="connsiteY226" fmla="*/ 316462 h 1344550"/>
                <a:gd name="connsiteX227" fmla="*/ 710114 w 1415968"/>
                <a:gd name="connsiteY227" fmla="*/ 333836 h 1344550"/>
                <a:gd name="connsiteX228" fmla="*/ 692811 w 1415968"/>
                <a:gd name="connsiteY228" fmla="*/ 316462 h 1344550"/>
                <a:gd name="connsiteX229" fmla="*/ 692811 w 1415968"/>
                <a:gd name="connsiteY229" fmla="*/ 148923 h 1344550"/>
                <a:gd name="connsiteX230" fmla="*/ 692811 w 1415968"/>
                <a:gd name="connsiteY230" fmla="*/ 146441 h 1344550"/>
                <a:gd name="connsiteX231" fmla="*/ 637195 w 1415968"/>
                <a:gd name="connsiteY231" fmla="*/ 74462 h 1344550"/>
                <a:gd name="connsiteX232" fmla="*/ 710114 w 1415968"/>
                <a:gd name="connsiteY232" fmla="*/ 0 h 1344550"/>
                <a:gd name="connsiteX233" fmla="*/ 282744 w 1415968"/>
                <a:gd name="connsiteY233" fmla="*/ 0 h 1344550"/>
                <a:gd name="connsiteX234" fmla="*/ 358003 w 1415968"/>
                <a:gd name="connsiteY234" fmla="*/ 74906 h 1344550"/>
                <a:gd name="connsiteX235" fmla="*/ 301559 w 1415968"/>
                <a:gd name="connsiteY235" fmla="*/ 147314 h 1344550"/>
                <a:gd name="connsiteX236" fmla="*/ 301559 w 1415968"/>
                <a:gd name="connsiteY236" fmla="*/ 213481 h 1344550"/>
                <a:gd name="connsiteX237" fmla="*/ 319119 w 1415968"/>
                <a:gd name="connsiteY237" fmla="*/ 254679 h 1344550"/>
                <a:gd name="connsiteX238" fmla="*/ 421974 w 1415968"/>
                <a:gd name="connsiteY238" fmla="*/ 357050 h 1344550"/>
                <a:gd name="connsiteX239" fmla="*/ 463367 w 1415968"/>
                <a:gd name="connsiteY239" fmla="*/ 374528 h 1344550"/>
                <a:gd name="connsiteX240" fmla="*/ 508522 w 1415968"/>
                <a:gd name="connsiteY240" fmla="*/ 374528 h 1344550"/>
                <a:gd name="connsiteX241" fmla="*/ 526083 w 1415968"/>
                <a:gd name="connsiteY241" fmla="*/ 392006 h 1344550"/>
                <a:gd name="connsiteX242" fmla="*/ 508522 w 1415968"/>
                <a:gd name="connsiteY242" fmla="*/ 410733 h 1344550"/>
                <a:gd name="connsiteX243" fmla="*/ 463367 w 1415968"/>
                <a:gd name="connsiteY243" fmla="*/ 410733 h 1344550"/>
                <a:gd name="connsiteX244" fmla="*/ 395633 w 1415968"/>
                <a:gd name="connsiteY244" fmla="*/ 383267 h 1344550"/>
                <a:gd name="connsiteX245" fmla="*/ 291524 w 1415968"/>
                <a:gd name="connsiteY245" fmla="*/ 280896 h 1344550"/>
                <a:gd name="connsiteX246" fmla="*/ 263929 w 1415968"/>
                <a:gd name="connsiteY246" fmla="*/ 213481 h 1344550"/>
                <a:gd name="connsiteX247" fmla="*/ 263929 w 1415968"/>
                <a:gd name="connsiteY247" fmla="*/ 147314 h 1344550"/>
                <a:gd name="connsiteX248" fmla="*/ 208739 w 1415968"/>
                <a:gd name="connsiteY248" fmla="*/ 74906 h 1344550"/>
                <a:gd name="connsiteX249" fmla="*/ 282744 w 1415968"/>
                <a:gd name="connsiteY249" fmla="*/ 0 h 134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415968" h="1344550">
                  <a:moveTo>
                    <a:pt x="1139002" y="1232191"/>
                  </a:moveTo>
                  <a:cubicBezTo>
                    <a:pt x="1117762" y="1232191"/>
                    <a:pt x="1101520" y="1248421"/>
                    <a:pt x="1101520" y="1269644"/>
                  </a:cubicBezTo>
                  <a:cubicBezTo>
                    <a:pt x="1101520" y="1290867"/>
                    <a:pt x="1117762" y="1307097"/>
                    <a:pt x="1139002" y="1307097"/>
                  </a:cubicBezTo>
                  <a:cubicBezTo>
                    <a:pt x="1158992" y="1307097"/>
                    <a:pt x="1176484" y="1290867"/>
                    <a:pt x="1176484" y="1269644"/>
                  </a:cubicBezTo>
                  <a:cubicBezTo>
                    <a:pt x="1176484" y="1248421"/>
                    <a:pt x="1158992" y="1232191"/>
                    <a:pt x="1139002" y="1232191"/>
                  </a:cubicBezTo>
                  <a:close/>
                  <a:moveTo>
                    <a:pt x="282744" y="1232191"/>
                  </a:moveTo>
                  <a:cubicBezTo>
                    <a:pt x="262675" y="1232191"/>
                    <a:pt x="245114" y="1248421"/>
                    <a:pt x="245114" y="1269644"/>
                  </a:cubicBezTo>
                  <a:cubicBezTo>
                    <a:pt x="245114" y="1290867"/>
                    <a:pt x="262675" y="1307097"/>
                    <a:pt x="282744" y="1307097"/>
                  </a:cubicBezTo>
                  <a:cubicBezTo>
                    <a:pt x="304068" y="1307097"/>
                    <a:pt x="321628" y="1290867"/>
                    <a:pt x="321628" y="1269644"/>
                  </a:cubicBezTo>
                  <a:cubicBezTo>
                    <a:pt x="321628" y="1248421"/>
                    <a:pt x="304068" y="1232191"/>
                    <a:pt x="282744" y="1232191"/>
                  </a:cubicBezTo>
                  <a:close/>
                  <a:moveTo>
                    <a:pt x="710114" y="1227370"/>
                  </a:moveTo>
                  <a:cubicBezTo>
                    <a:pt x="690339" y="1227370"/>
                    <a:pt x="673037" y="1243504"/>
                    <a:pt x="673037" y="1264601"/>
                  </a:cubicBezTo>
                  <a:cubicBezTo>
                    <a:pt x="673037" y="1284457"/>
                    <a:pt x="690339" y="1301831"/>
                    <a:pt x="710114" y="1301831"/>
                  </a:cubicBezTo>
                  <a:cubicBezTo>
                    <a:pt x="732361" y="1301831"/>
                    <a:pt x="748428" y="1284457"/>
                    <a:pt x="748428" y="1264601"/>
                  </a:cubicBezTo>
                  <a:cubicBezTo>
                    <a:pt x="748428" y="1243504"/>
                    <a:pt x="732361" y="1227370"/>
                    <a:pt x="710114" y="1227370"/>
                  </a:cubicBezTo>
                  <a:close/>
                  <a:moveTo>
                    <a:pt x="710114" y="1005228"/>
                  </a:moveTo>
                  <a:cubicBezTo>
                    <a:pt x="721237" y="1005228"/>
                    <a:pt x="728653" y="1012674"/>
                    <a:pt x="728653" y="1022602"/>
                  </a:cubicBezTo>
                  <a:lnTo>
                    <a:pt x="728653" y="1190140"/>
                  </a:lnTo>
                  <a:lnTo>
                    <a:pt x="728653" y="1192622"/>
                  </a:lnTo>
                  <a:cubicBezTo>
                    <a:pt x="760787" y="1200068"/>
                    <a:pt x="784269" y="1229852"/>
                    <a:pt x="784269" y="1264601"/>
                  </a:cubicBezTo>
                  <a:cubicBezTo>
                    <a:pt x="784269" y="1305554"/>
                    <a:pt x="750899" y="1339062"/>
                    <a:pt x="710114" y="1339062"/>
                  </a:cubicBezTo>
                  <a:cubicBezTo>
                    <a:pt x="670565" y="1339062"/>
                    <a:pt x="637195" y="1305554"/>
                    <a:pt x="637195" y="1264601"/>
                  </a:cubicBezTo>
                  <a:cubicBezTo>
                    <a:pt x="637195" y="1229852"/>
                    <a:pt x="660677" y="1200068"/>
                    <a:pt x="692811" y="1192622"/>
                  </a:cubicBezTo>
                  <a:lnTo>
                    <a:pt x="692811" y="1190140"/>
                  </a:lnTo>
                  <a:lnTo>
                    <a:pt x="692811" y="1022602"/>
                  </a:lnTo>
                  <a:cubicBezTo>
                    <a:pt x="692811" y="1012674"/>
                    <a:pt x="700227" y="1005228"/>
                    <a:pt x="710114" y="1005228"/>
                  </a:cubicBezTo>
                  <a:close/>
                  <a:moveTo>
                    <a:pt x="914109" y="933817"/>
                  </a:moveTo>
                  <a:lnTo>
                    <a:pt x="960337" y="933817"/>
                  </a:lnTo>
                  <a:cubicBezTo>
                    <a:pt x="985325" y="933817"/>
                    <a:pt x="1009064" y="943804"/>
                    <a:pt x="1026555" y="961282"/>
                  </a:cubicBezTo>
                  <a:lnTo>
                    <a:pt x="1129007" y="1063653"/>
                  </a:lnTo>
                  <a:cubicBezTo>
                    <a:pt x="1147748" y="1082380"/>
                    <a:pt x="1157743" y="1106100"/>
                    <a:pt x="1157743" y="1131069"/>
                  </a:cubicBezTo>
                  <a:lnTo>
                    <a:pt x="1157743" y="1197235"/>
                  </a:lnTo>
                  <a:cubicBezTo>
                    <a:pt x="1190227" y="1205974"/>
                    <a:pt x="1212717" y="1234688"/>
                    <a:pt x="1212717" y="1269644"/>
                  </a:cubicBezTo>
                  <a:cubicBezTo>
                    <a:pt x="1212717" y="1310842"/>
                    <a:pt x="1180232" y="1344550"/>
                    <a:pt x="1139002" y="1344550"/>
                  </a:cubicBezTo>
                  <a:cubicBezTo>
                    <a:pt x="1097771" y="1344550"/>
                    <a:pt x="1064038" y="1310842"/>
                    <a:pt x="1064038" y="1269644"/>
                  </a:cubicBezTo>
                  <a:cubicBezTo>
                    <a:pt x="1064038" y="1234688"/>
                    <a:pt x="1087776" y="1205974"/>
                    <a:pt x="1120261" y="1197235"/>
                  </a:cubicBezTo>
                  <a:lnTo>
                    <a:pt x="1120261" y="1131069"/>
                  </a:lnTo>
                  <a:cubicBezTo>
                    <a:pt x="1120261" y="1116087"/>
                    <a:pt x="1114014" y="1101106"/>
                    <a:pt x="1104018" y="1091119"/>
                  </a:cubicBezTo>
                  <a:lnTo>
                    <a:pt x="1000318" y="987499"/>
                  </a:lnTo>
                  <a:cubicBezTo>
                    <a:pt x="989073" y="977512"/>
                    <a:pt x="975330" y="971270"/>
                    <a:pt x="960337" y="971270"/>
                  </a:cubicBezTo>
                  <a:lnTo>
                    <a:pt x="914109" y="971270"/>
                  </a:lnTo>
                  <a:cubicBezTo>
                    <a:pt x="904114" y="971270"/>
                    <a:pt x="895368" y="962531"/>
                    <a:pt x="895368" y="952543"/>
                  </a:cubicBezTo>
                  <a:cubicBezTo>
                    <a:pt x="895368" y="942556"/>
                    <a:pt x="904114" y="933817"/>
                    <a:pt x="914109" y="933817"/>
                  </a:cubicBezTo>
                  <a:close/>
                  <a:moveTo>
                    <a:pt x="463367" y="933817"/>
                  </a:moveTo>
                  <a:lnTo>
                    <a:pt x="508522" y="933817"/>
                  </a:lnTo>
                  <a:cubicBezTo>
                    <a:pt x="518557" y="933817"/>
                    <a:pt x="526083" y="942556"/>
                    <a:pt x="526083" y="952543"/>
                  </a:cubicBezTo>
                  <a:cubicBezTo>
                    <a:pt x="526083" y="962531"/>
                    <a:pt x="518557" y="971270"/>
                    <a:pt x="508522" y="971270"/>
                  </a:cubicBezTo>
                  <a:lnTo>
                    <a:pt x="463367" y="971270"/>
                  </a:lnTo>
                  <a:cubicBezTo>
                    <a:pt x="448315" y="971270"/>
                    <a:pt x="433263" y="977512"/>
                    <a:pt x="421974" y="987499"/>
                  </a:cubicBezTo>
                  <a:lnTo>
                    <a:pt x="319119" y="1091119"/>
                  </a:lnTo>
                  <a:cubicBezTo>
                    <a:pt x="307831" y="1101106"/>
                    <a:pt x="301559" y="1116087"/>
                    <a:pt x="301559" y="1131069"/>
                  </a:cubicBezTo>
                  <a:lnTo>
                    <a:pt x="301559" y="1197235"/>
                  </a:lnTo>
                  <a:cubicBezTo>
                    <a:pt x="334171" y="1205974"/>
                    <a:pt x="358003" y="1234688"/>
                    <a:pt x="358003" y="1269644"/>
                  </a:cubicBezTo>
                  <a:cubicBezTo>
                    <a:pt x="358003" y="1310842"/>
                    <a:pt x="324137" y="1344550"/>
                    <a:pt x="282744" y="1344550"/>
                  </a:cubicBezTo>
                  <a:cubicBezTo>
                    <a:pt x="242606" y="1344550"/>
                    <a:pt x="208739" y="1310842"/>
                    <a:pt x="208739" y="1269644"/>
                  </a:cubicBezTo>
                  <a:cubicBezTo>
                    <a:pt x="208739" y="1234688"/>
                    <a:pt x="232571" y="1205974"/>
                    <a:pt x="263929" y="1197235"/>
                  </a:cubicBezTo>
                  <a:lnTo>
                    <a:pt x="263929" y="1131069"/>
                  </a:lnTo>
                  <a:cubicBezTo>
                    <a:pt x="263929" y="1106100"/>
                    <a:pt x="273964" y="1082380"/>
                    <a:pt x="291524" y="1063653"/>
                  </a:cubicBezTo>
                  <a:lnTo>
                    <a:pt x="395633" y="961282"/>
                  </a:lnTo>
                  <a:cubicBezTo>
                    <a:pt x="414448" y="943804"/>
                    <a:pt x="437026" y="933817"/>
                    <a:pt x="463367" y="933817"/>
                  </a:cubicBezTo>
                  <a:close/>
                  <a:moveTo>
                    <a:pt x="1342661" y="913899"/>
                  </a:moveTo>
                  <a:cubicBezTo>
                    <a:pt x="1321539" y="913899"/>
                    <a:pt x="1304144" y="931330"/>
                    <a:pt x="1304144" y="951251"/>
                  </a:cubicBezTo>
                  <a:cubicBezTo>
                    <a:pt x="1304144" y="972418"/>
                    <a:pt x="1321539" y="988604"/>
                    <a:pt x="1342661" y="988604"/>
                  </a:cubicBezTo>
                  <a:cubicBezTo>
                    <a:pt x="1362541" y="988604"/>
                    <a:pt x="1379936" y="972418"/>
                    <a:pt x="1379936" y="951251"/>
                  </a:cubicBezTo>
                  <a:cubicBezTo>
                    <a:pt x="1379936" y="931330"/>
                    <a:pt x="1362541" y="913899"/>
                    <a:pt x="1342661" y="913899"/>
                  </a:cubicBezTo>
                  <a:close/>
                  <a:moveTo>
                    <a:pt x="73481" y="913899"/>
                  </a:moveTo>
                  <a:cubicBezTo>
                    <a:pt x="53554" y="913899"/>
                    <a:pt x="37363" y="931330"/>
                    <a:pt x="37363" y="951251"/>
                  </a:cubicBezTo>
                  <a:cubicBezTo>
                    <a:pt x="37363" y="972418"/>
                    <a:pt x="53554" y="988604"/>
                    <a:pt x="73481" y="988604"/>
                  </a:cubicBezTo>
                  <a:cubicBezTo>
                    <a:pt x="94653" y="988604"/>
                    <a:pt x="110844" y="972418"/>
                    <a:pt x="110844" y="951251"/>
                  </a:cubicBezTo>
                  <a:cubicBezTo>
                    <a:pt x="110844" y="931330"/>
                    <a:pt x="94653" y="913899"/>
                    <a:pt x="73481" y="913899"/>
                  </a:cubicBezTo>
                  <a:close/>
                  <a:moveTo>
                    <a:pt x="596135" y="858758"/>
                  </a:moveTo>
                  <a:lnTo>
                    <a:pt x="596135" y="926117"/>
                  </a:lnTo>
                  <a:cubicBezTo>
                    <a:pt x="596135" y="929859"/>
                    <a:pt x="599843" y="933601"/>
                    <a:pt x="603551" y="933601"/>
                  </a:cubicBezTo>
                  <a:lnTo>
                    <a:pt x="690066" y="933601"/>
                  </a:lnTo>
                  <a:lnTo>
                    <a:pt x="690066" y="858758"/>
                  </a:lnTo>
                  <a:close/>
                  <a:moveTo>
                    <a:pt x="914005" y="747056"/>
                  </a:moveTo>
                  <a:lnTo>
                    <a:pt x="1004706" y="747056"/>
                  </a:lnTo>
                  <a:cubicBezTo>
                    <a:pt x="1023344" y="747056"/>
                    <a:pt x="1040738" y="753281"/>
                    <a:pt x="1053163" y="766977"/>
                  </a:cubicBezTo>
                  <a:lnTo>
                    <a:pt x="1213443" y="923859"/>
                  </a:lnTo>
                  <a:cubicBezTo>
                    <a:pt x="1219656" y="930085"/>
                    <a:pt x="1227110" y="933820"/>
                    <a:pt x="1235808" y="933820"/>
                  </a:cubicBezTo>
                  <a:lnTo>
                    <a:pt x="1269355" y="933820"/>
                  </a:lnTo>
                  <a:cubicBezTo>
                    <a:pt x="1278052" y="901448"/>
                    <a:pt x="1307872" y="877791"/>
                    <a:pt x="1342661" y="877791"/>
                  </a:cubicBezTo>
                  <a:cubicBezTo>
                    <a:pt x="1382421" y="877791"/>
                    <a:pt x="1415968" y="910163"/>
                    <a:pt x="1415968" y="951251"/>
                  </a:cubicBezTo>
                  <a:cubicBezTo>
                    <a:pt x="1415968" y="992339"/>
                    <a:pt x="1382421" y="1025957"/>
                    <a:pt x="1342661" y="1025957"/>
                  </a:cubicBezTo>
                  <a:cubicBezTo>
                    <a:pt x="1307872" y="1025957"/>
                    <a:pt x="1278052" y="1002300"/>
                    <a:pt x="1269355" y="969928"/>
                  </a:cubicBezTo>
                  <a:lnTo>
                    <a:pt x="1235808" y="969928"/>
                  </a:lnTo>
                  <a:cubicBezTo>
                    <a:pt x="1217171" y="969928"/>
                    <a:pt x="1199776" y="963702"/>
                    <a:pt x="1187351" y="950006"/>
                  </a:cubicBezTo>
                  <a:lnTo>
                    <a:pt x="1027071" y="793124"/>
                  </a:lnTo>
                  <a:cubicBezTo>
                    <a:pt x="1022101" y="786899"/>
                    <a:pt x="1013404" y="784409"/>
                    <a:pt x="1004706" y="784409"/>
                  </a:cubicBezTo>
                  <a:lnTo>
                    <a:pt x="914005" y="784409"/>
                  </a:lnTo>
                  <a:cubicBezTo>
                    <a:pt x="904065" y="784409"/>
                    <a:pt x="895368" y="775693"/>
                    <a:pt x="895368" y="764487"/>
                  </a:cubicBezTo>
                  <a:cubicBezTo>
                    <a:pt x="895368" y="755772"/>
                    <a:pt x="904065" y="747056"/>
                    <a:pt x="914005" y="747056"/>
                  </a:cubicBezTo>
                  <a:close/>
                  <a:moveTo>
                    <a:pt x="412240" y="747056"/>
                  </a:moveTo>
                  <a:lnTo>
                    <a:pt x="503156" y="747056"/>
                  </a:lnTo>
                  <a:cubicBezTo>
                    <a:pt x="513120" y="747056"/>
                    <a:pt x="520593" y="755772"/>
                    <a:pt x="520593" y="764487"/>
                  </a:cubicBezTo>
                  <a:cubicBezTo>
                    <a:pt x="520593" y="775693"/>
                    <a:pt x="513120" y="784409"/>
                    <a:pt x="503156" y="784409"/>
                  </a:cubicBezTo>
                  <a:lnTo>
                    <a:pt x="412240" y="784409"/>
                  </a:lnTo>
                  <a:cubicBezTo>
                    <a:pt x="403522" y="784409"/>
                    <a:pt x="396049" y="786899"/>
                    <a:pt x="389822" y="793124"/>
                  </a:cubicBezTo>
                  <a:lnTo>
                    <a:pt x="229160" y="950006"/>
                  </a:lnTo>
                  <a:cubicBezTo>
                    <a:pt x="216706" y="963702"/>
                    <a:pt x="199270" y="969928"/>
                    <a:pt x="180588" y="969928"/>
                  </a:cubicBezTo>
                  <a:lnTo>
                    <a:pt x="145716" y="969928"/>
                  </a:lnTo>
                  <a:cubicBezTo>
                    <a:pt x="138243" y="1002300"/>
                    <a:pt x="109598" y="1025957"/>
                    <a:pt x="73481" y="1025957"/>
                  </a:cubicBezTo>
                  <a:cubicBezTo>
                    <a:pt x="32381" y="1025957"/>
                    <a:pt x="0" y="992339"/>
                    <a:pt x="0" y="951251"/>
                  </a:cubicBezTo>
                  <a:cubicBezTo>
                    <a:pt x="0" y="910163"/>
                    <a:pt x="32381" y="877791"/>
                    <a:pt x="73481" y="877791"/>
                  </a:cubicBezTo>
                  <a:cubicBezTo>
                    <a:pt x="109598" y="877791"/>
                    <a:pt x="138243" y="901448"/>
                    <a:pt x="145716" y="933820"/>
                  </a:cubicBezTo>
                  <a:lnTo>
                    <a:pt x="180588" y="933820"/>
                  </a:lnTo>
                  <a:cubicBezTo>
                    <a:pt x="189306" y="933820"/>
                    <a:pt x="196779" y="930085"/>
                    <a:pt x="203006" y="923859"/>
                  </a:cubicBezTo>
                  <a:lnTo>
                    <a:pt x="363668" y="766977"/>
                  </a:lnTo>
                  <a:cubicBezTo>
                    <a:pt x="376122" y="753281"/>
                    <a:pt x="393558" y="747056"/>
                    <a:pt x="412240" y="747056"/>
                  </a:cubicBezTo>
                  <a:close/>
                  <a:moveTo>
                    <a:pt x="919623" y="648180"/>
                  </a:moveTo>
                  <a:lnTo>
                    <a:pt x="1287335" y="648180"/>
                  </a:lnTo>
                  <a:cubicBezTo>
                    <a:pt x="1298592" y="648180"/>
                    <a:pt x="1306096" y="656863"/>
                    <a:pt x="1306096" y="666786"/>
                  </a:cubicBezTo>
                  <a:cubicBezTo>
                    <a:pt x="1306096" y="676710"/>
                    <a:pt x="1298592" y="685393"/>
                    <a:pt x="1287335" y="685393"/>
                  </a:cubicBezTo>
                  <a:lnTo>
                    <a:pt x="919623" y="685393"/>
                  </a:lnTo>
                  <a:cubicBezTo>
                    <a:pt x="909617" y="685393"/>
                    <a:pt x="900862" y="676710"/>
                    <a:pt x="900862" y="666786"/>
                  </a:cubicBezTo>
                  <a:cubicBezTo>
                    <a:pt x="900862" y="656863"/>
                    <a:pt x="909617" y="648180"/>
                    <a:pt x="919623" y="648180"/>
                  </a:cubicBezTo>
                  <a:close/>
                  <a:moveTo>
                    <a:pt x="129815" y="648180"/>
                  </a:moveTo>
                  <a:lnTo>
                    <a:pt x="496400" y="648180"/>
                  </a:lnTo>
                  <a:cubicBezTo>
                    <a:pt x="507622" y="648180"/>
                    <a:pt x="515103" y="656863"/>
                    <a:pt x="515103" y="666786"/>
                  </a:cubicBezTo>
                  <a:cubicBezTo>
                    <a:pt x="515103" y="676710"/>
                    <a:pt x="507622" y="685393"/>
                    <a:pt x="496400" y="685393"/>
                  </a:cubicBezTo>
                  <a:lnTo>
                    <a:pt x="129815" y="685393"/>
                  </a:lnTo>
                  <a:cubicBezTo>
                    <a:pt x="118593" y="685393"/>
                    <a:pt x="109865" y="676710"/>
                    <a:pt x="109865" y="666786"/>
                  </a:cubicBezTo>
                  <a:cubicBezTo>
                    <a:pt x="109865" y="656863"/>
                    <a:pt x="118593" y="648180"/>
                    <a:pt x="129815" y="648180"/>
                  </a:cubicBezTo>
                  <a:close/>
                  <a:moveTo>
                    <a:pt x="725908" y="409700"/>
                  </a:moveTo>
                  <a:lnTo>
                    <a:pt x="725908" y="933601"/>
                  </a:lnTo>
                  <a:lnTo>
                    <a:pt x="812423" y="933601"/>
                  </a:lnTo>
                  <a:cubicBezTo>
                    <a:pt x="816131" y="933601"/>
                    <a:pt x="818603" y="929859"/>
                    <a:pt x="818603" y="926117"/>
                  </a:cubicBezTo>
                  <a:lnTo>
                    <a:pt x="818603" y="417184"/>
                  </a:lnTo>
                  <a:cubicBezTo>
                    <a:pt x="818603" y="413442"/>
                    <a:pt x="816131" y="409700"/>
                    <a:pt x="812423" y="409700"/>
                  </a:cubicBezTo>
                  <a:close/>
                  <a:moveTo>
                    <a:pt x="603551" y="409700"/>
                  </a:moveTo>
                  <a:cubicBezTo>
                    <a:pt x="599843" y="409700"/>
                    <a:pt x="596135" y="413442"/>
                    <a:pt x="596135" y="417184"/>
                  </a:cubicBezTo>
                  <a:lnTo>
                    <a:pt x="596135" y="821337"/>
                  </a:lnTo>
                  <a:lnTo>
                    <a:pt x="690066" y="821337"/>
                  </a:lnTo>
                  <a:lnTo>
                    <a:pt x="690066" y="409700"/>
                  </a:lnTo>
                  <a:close/>
                  <a:moveTo>
                    <a:pt x="603551" y="373526"/>
                  </a:moveTo>
                  <a:lnTo>
                    <a:pt x="812423" y="373526"/>
                  </a:lnTo>
                  <a:cubicBezTo>
                    <a:pt x="835906" y="373526"/>
                    <a:pt x="855681" y="393484"/>
                    <a:pt x="855681" y="417184"/>
                  </a:cubicBezTo>
                  <a:lnTo>
                    <a:pt x="855681" y="926117"/>
                  </a:lnTo>
                  <a:cubicBezTo>
                    <a:pt x="855681" y="949817"/>
                    <a:pt x="835906" y="969775"/>
                    <a:pt x="812423" y="969775"/>
                  </a:cubicBezTo>
                  <a:lnTo>
                    <a:pt x="711077" y="969775"/>
                  </a:lnTo>
                  <a:cubicBezTo>
                    <a:pt x="709841" y="971023"/>
                    <a:pt x="709841" y="971023"/>
                    <a:pt x="707369" y="971023"/>
                  </a:cubicBezTo>
                  <a:cubicBezTo>
                    <a:pt x="707369" y="971023"/>
                    <a:pt x="706133" y="971023"/>
                    <a:pt x="704897" y="969775"/>
                  </a:cubicBezTo>
                  <a:lnTo>
                    <a:pt x="603551" y="969775"/>
                  </a:lnTo>
                  <a:cubicBezTo>
                    <a:pt x="580068" y="969775"/>
                    <a:pt x="560293" y="949817"/>
                    <a:pt x="560293" y="926117"/>
                  </a:cubicBezTo>
                  <a:lnTo>
                    <a:pt x="560293" y="417184"/>
                  </a:lnTo>
                  <a:cubicBezTo>
                    <a:pt x="560293" y="393484"/>
                    <a:pt x="580068" y="373526"/>
                    <a:pt x="603551" y="373526"/>
                  </a:cubicBezTo>
                  <a:close/>
                  <a:moveTo>
                    <a:pt x="1342661" y="350456"/>
                  </a:moveTo>
                  <a:cubicBezTo>
                    <a:pt x="1321539" y="350456"/>
                    <a:pt x="1304144" y="366642"/>
                    <a:pt x="1304144" y="386563"/>
                  </a:cubicBezTo>
                  <a:cubicBezTo>
                    <a:pt x="1304144" y="407730"/>
                    <a:pt x="1321539" y="423916"/>
                    <a:pt x="1342661" y="423916"/>
                  </a:cubicBezTo>
                  <a:cubicBezTo>
                    <a:pt x="1362541" y="423916"/>
                    <a:pt x="1379936" y="407730"/>
                    <a:pt x="1379936" y="386563"/>
                  </a:cubicBezTo>
                  <a:cubicBezTo>
                    <a:pt x="1379936" y="366642"/>
                    <a:pt x="1362541" y="350456"/>
                    <a:pt x="1342661" y="350456"/>
                  </a:cubicBezTo>
                  <a:close/>
                  <a:moveTo>
                    <a:pt x="73481" y="350456"/>
                  </a:moveTo>
                  <a:cubicBezTo>
                    <a:pt x="53554" y="350456"/>
                    <a:pt x="37363" y="366642"/>
                    <a:pt x="37363" y="386563"/>
                  </a:cubicBezTo>
                  <a:cubicBezTo>
                    <a:pt x="37363" y="407730"/>
                    <a:pt x="53554" y="423916"/>
                    <a:pt x="73481" y="423916"/>
                  </a:cubicBezTo>
                  <a:cubicBezTo>
                    <a:pt x="94653" y="423916"/>
                    <a:pt x="110844" y="407730"/>
                    <a:pt x="110844" y="386563"/>
                  </a:cubicBezTo>
                  <a:cubicBezTo>
                    <a:pt x="110844" y="366642"/>
                    <a:pt x="94653" y="350456"/>
                    <a:pt x="73481" y="350456"/>
                  </a:cubicBezTo>
                  <a:close/>
                  <a:moveTo>
                    <a:pt x="1342661" y="313103"/>
                  </a:moveTo>
                  <a:cubicBezTo>
                    <a:pt x="1382421" y="313103"/>
                    <a:pt x="1415968" y="345475"/>
                    <a:pt x="1415968" y="386563"/>
                  </a:cubicBezTo>
                  <a:cubicBezTo>
                    <a:pt x="1415968" y="428896"/>
                    <a:pt x="1382421" y="461269"/>
                    <a:pt x="1342661" y="461269"/>
                  </a:cubicBezTo>
                  <a:cubicBezTo>
                    <a:pt x="1307872" y="461269"/>
                    <a:pt x="1278052" y="437612"/>
                    <a:pt x="1269355" y="405240"/>
                  </a:cubicBezTo>
                  <a:lnTo>
                    <a:pt x="1235808" y="405240"/>
                  </a:lnTo>
                  <a:cubicBezTo>
                    <a:pt x="1227110" y="405240"/>
                    <a:pt x="1219656" y="408975"/>
                    <a:pt x="1213443" y="415200"/>
                  </a:cubicBezTo>
                  <a:lnTo>
                    <a:pt x="1053163" y="572081"/>
                  </a:lnTo>
                  <a:cubicBezTo>
                    <a:pt x="1040738" y="585777"/>
                    <a:pt x="1023344" y="592003"/>
                    <a:pt x="1004706" y="592003"/>
                  </a:cubicBezTo>
                  <a:lnTo>
                    <a:pt x="914005" y="592003"/>
                  </a:lnTo>
                  <a:cubicBezTo>
                    <a:pt x="904065" y="592003"/>
                    <a:pt x="895368" y="583287"/>
                    <a:pt x="895368" y="573327"/>
                  </a:cubicBezTo>
                  <a:cubicBezTo>
                    <a:pt x="895368" y="563366"/>
                    <a:pt x="904065" y="554650"/>
                    <a:pt x="914005" y="554650"/>
                  </a:cubicBezTo>
                  <a:lnTo>
                    <a:pt x="1004706" y="554650"/>
                  </a:lnTo>
                  <a:cubicBezTo>
                    <a:pt x="1013404" y="554650"/>
                    <a:pt x="1022101" y="552160"/>
                    <a:pt x="1027071" y="545935"/>
                  </a:cubicBezTo>
                  <a:lnTo>
                    <a:pt x="1187351" y="389053"/>
                  </a:lnTo>
                  <a:cubicBezTo>
                    <a:pt x="1199776" y="375357"/>
                    <a:pt x="1217171" y="369132"/>
                    <a:pt x="1235808" y="369132"/>
                  </a:cubicBezTo>
                  <a:lnTo>
                    <a:pt x="1269355" y="369132"/>
                  </a:lnTo>
                  <a:cubicBezTo>
                    <a:pt x="1278052" y="336760"/>
                    <a:pt x="1307872" y="313103"/>
                    <a:pt x="1342661" y="313103"/>
                  </a:cubicBezTo>
                  <a:close/>
                  <a:moveTo>
                    <a:pt x="73481" y="313103"/>
                  </a:moveTo>
                  <a:cubicBezTo>
                    <a:pt x="109598" y="313103"/>
                    <a:pt x="138243" y="336760"/>
                    <a:pt x="145716" y="369132"/>
                  </a:cubicBezTo>
                  <a:lnTo>
                    <a:pt x="180588" y="369132"/>
                  </a:lnTo>
                  <a:cubicBezTo>
                    <a:pt x="199270" y="369132"/>
                    <a:pt x="216706" y="375357"/>
                    <a:pt x="229160" y="389053"/>
                  </a:cubicBezTo>
                  <a:lnTo>
                    <a:pt x="389822" y="545935"/>
                  </a:lnTo>
                  <a:cubicBezTo>
                    <a:pt x="396049" y="552160"/>
                    <a:pt x="403522" y="554650"/>
                    <a:pt x="412240" y="554650"/>
                  </a:cubicBezTo>
                  <a:lnTo>
                    <a:pt x="503156" y="554650"/>
                  </a:lnTo>
                  <a:cubicBezTo>
                    <a:pt x="513120" y="554650"/>
                    <a:pt x="520593" y="563366"/>
                    <a:pt x="520593" y="573327"/>
                  </a:cubicBezTo>
                  <a:cubicBezTo>
                    <a:pt x="520593" y="583287"/>
                    <a:pt x="513120" y="592003"/>
                    <a:pt x="503156" y="592003"/>
                  </a:cubicBezTo>
                  <a:lnTo>
                    <a:pt x="412240" y="592003"/>
                  </a:lnTo>
                  <a:cubicBezTo>
                    <a:pt x="393558" y="592003"/>
                    <a:pt x="376122" y="585777"/>
                    <a:pt x="363668" y="572081"/>
                  </a:cubicBezTo>
                  <a:lnTo>
                    <a:pt x="203006" y="415200"/>
                  </a:lnTo>
                  <a:cubicBezTo>
                    <a:pt x="196779" y="408975"/>
                    <a:pt x="189306" y="405240"/>
                    <a:pt x="180588" y="405240"/>
                  </a:cubicBezTo>
                  <a:lnTo>
                    <a:pt x="145716" y="405240"/>
                  </a:lnTo>
                  <a:cubicBezTo>
                    <a:pt x="138243" y="437612"/>
                    <a:pt x="109598" y="461269"/>
                    <a:pt x="73481" y="461269"/>
                  </a:cubicBezTo>
                  <a:cubicBezTo>
                    <a:pt x="32381" y="461269"/>
                    <a:pt x="0" y="428896"/>
                    <a:pt x="0" y="386563"/>
                  </a:cubicBezTo>
                  <a:cubicBezTo>
                    <a:pt x="0" y="345475"/>
                    <a:pt x="32381" y="313103"/>
                    <a:pt x="73481" y="313103"/>
                  </a:cubicBezTo>
                  <a:close/>
                  <a:moveTo>
                    <a:pt x="1139002" y="37453"/>
                  </a:moveTo>
                  <a:cubicBezTo>
                    <a:pt x="1117762" y="37453"/>
                    <a:pt x="1101520" y="54931"/>
                    <a:pt x="1101520" y="74906"/>
                  </a:cubicBezTo>
                  <a:cubicBezTo>
                    <a:pt x="1101520" y="96129"/>
                    <a:pt x="1117762" y="112358"/>
                    <a:pt x="1139002" y="112358"/>
                  </a:cubicBezTo>
                  <a:cubicBezTo>
                    <a:pt x="1158992" y="112358"/>
                    <a:pt x="1176484" y="96129"/>
                    <a:pt x="1176484" y="74906"/>
                  </a:cubicBezTo>
                  <a:cubicBezTo>
                    <a:pt x="1176484" y="54931"/>
                    <a:pt x="1158992" y="37453"/>
                    <a:pt x="1139002" y="37453"/>
                  </a:cubicBezTo>
                  <a:close/>
                  <a:moveTo>
                    <a:pt x="282744" y="37453"/>
                  </a:moveTo>
                  <a:cubicBezTo>
                    <a:pt x="262675" y="37453"/>
                    <a:pt x="245114" y="54931"/>
                    <a:pt x="245114" y="74906"/>
                  </a:cubicBezTo>
                  <a:cubicBezTo>
                    <a:pt x="245114" y="96129"/>
                    <a:pt x="262675" y="112358"/>
                    <a:pt x="282744" y="112358"/>
                  </a:cubicBezTo>
                  <a:cubicBezTo>
                    <a:pt x="304068" y="112358"/>
                    <a:pt x="321628" y="96129"/>
                    <a:pt x="321628" y="74906"/>
                  </a:cubicBezTo>
                  <a:cubicBezTo>
                    <a:pt x="321628" y="54931"/>
                    <a:pt x="304068" y="37453"/>
                    <a:pt x="282744" y="37453"/>
                  </a:cubicBezTo>
                  <a:close/>
                  <a:moveTo>
                    <a:pt x="710114" y="37231"/>
                  </a:moveTo>
                  <a:cubicBezTo>
                    <a:pt x="690339" y="37231"/>
                    <a:pt x="673037" y="54605"/>
                    <a:pt x="673037" y="74462"/>
                  </a:cubicBezTo>
                  <a:cubicBezTo>
                    <a:pt x="673037" y="95559"/>
                    <a:pt x="690339" y="111692"/>
                    <a:pt x="710114" y="111692"/>
                  </a:cubicBezTo>
                  <a:cubicBezTo>
                    <a:pt x="732361" y="111692"/>
                    <a:pt x="748428" y="95559"/>
                    <a:pt x="748428" y="74462"/>
                  </a:cubicBezTo>
                  <a:cubicBezTo>
                    <a:pt x="748428" y="54605"/>
                    <a:pt x="732361" y="37231"/>
                    <a:pt x="710114" y="37231"/>
                  </a:cubicBezTo>
                  <a:close/>
                  <a:moveTo>
                    <a:pt x="1139002" y="0"/>
                  </a:moveTo>
                  <a:cubicBezTo>
                    <a:pt x="1180232" y="0"/>
                    <a:pt x="1212717" y="33708"/>
                    <a:pt x="1212717" y="74906"/>
                  </a:cubicBezTo>
                  <a:cubicBezTo>
                    <a:pt x="1212717" y="109862"/>
                    <a:pt x="1190227" y="139824"/>
                    <a:pt x="1157743" y="147314"/>
                  </a:cubicBezTo>
                  <a:lnTo>
                    <a:pt x="1157743" y="213481"/>
                  </a:lnTo>
                  <a:cubicBezTo>
                    <a:pt x="1157743" y="239698"/>
                    <a:pt x="1147748" y="263418"/>
                    <a:pt x="1129007" y="280896"/>
                  </a:cubicBezTo>
                  <a:lnTo>
                    <a:pt x="1026555" y="383267"/>
                  </a:lnTo>
                  <a:cubicBezTo>
                    <a:pt x="1009064" y="400745"/>
                    <a:pt x="985325" y="410733"/>
                    <a:pt x="960337" y="410733"/>
                  </a:cubicBezTo>
                  <a:lnTo>
                    <a:pt x="914109" y="410733"/>
                  </a:lnTo>
                  <a:cubicBezTo>
                    <a:pt x="904114" y="410733"/>
                    <a:pt x="895368" y="401994"/>
                    <a:pt x="895368" y="392006"/>
                  </a:cubicBezTo>
                  <a:cubicBezTo>
                    <a:pt x="895368" y="383267"/>
                    <a:pt x="904114" y="374528"/>
                    <a:pt x="914109" y="374528"/>
                  </a:cubicBezTo>
                  <a:lnTo>
                    <a:pt x="960337" y="374528"/>
                  </a:lnTo>
                  <a:cubicBezTo>
                    <a:pt x="975330" y="374528"/>
                    <a:pt x="989073" y="368286"/>
                    <a:pt x="1000318" y="357050"/>
                  </a:cubicBezTo>
                  <a:lnTo>
                    <a:pt x="1104018" y="254679"/>
                  </a:lnTo>
                  <a:cubicBezTo>
                    <a:pt x="1114014" y="243443"/>
                    <a:pt x="1120261" y="228462"/>
                    <a:pt x="1120261" y="213481"/>
                  </a:cubicBezTo>
                  <a:lnTo>
                    <a:pt x="1120261" y="147314"/>
                  </a:lnTo>
                  <a:cubicBezTo>
                    <a:pt x="1087776" y="139824"/>
                    <a:pt x="1064038" y="109862"/>
                    <a:pt x="1064038" y="74906"/>
                  </a:cubicBezTo>
                  <a:cubicBezTo>
                    <a:pt x="1064038" y="33708"/>
                    <a:pt x="1097771" y="0"/>
                    <a:pt x="1139002" y="0"/>
                  </a:cubicBezTo>
                  <a:close/>
                  <a:moveTo>
                    <a:pt x="710114" y="0"/>
                  </a:moveTo>
                  <a:cubicBezTo>
                    <a:pt x="750899" y="0"/>
                    <a:pt x="784269" y="33508"/>
                    <a:pt x="784269" y="74462"/>
                  </a:cubicBezTo>
                  <a:cubicBezTo>
                    <a:pt x="784269" y="109210"/>
                    <a:pt x="760787" y="138995"/>
                    <a:pt x="728653" y="146441"/>
                  </a:cubicBezTo>
                  <a:cubicBezTo>
                    <a:pt x="728653" y="147682"/>
                    <a:pt x="728653" y="147682"/>
                    <a:pt x="728653" y="148923"/>
                  </a:cubicBezTo>
                  <a:lnTo>
                    <a:pt x="728653" y="316462"/>
                  </a:lnTo>
                  <a:cubicBezTo>
                    <a:pt x="728653" y="325149"/>
                    <a:pt x="721237" y="333836"/>
                    <a:pt x="710114" y="333836"/>
                  </a:cubicBezTo>
                  <a:cubicBezTo>
                    <a:pt x="700227" y="333836"/>
                    <a:pt x="692811" y="325149"/>
                    <a:pt x="692811" y="316462"/>
                  </a:cubicBezTo>
                  <a:lnTo>
                    <a:pt x="692811" y="148923"/>
                  </a:lnTo>
                  <a:cubicBezTo>
                    <a:pt x="692811" y="147682"/>
                    <a:pt x="692811" y="147682"/>
                    <a:pt x="692811" y="146441"/>
                  </a:cubicBezTo>
                  <a:cubicBezTo>
                    <a:pt x="660677" y="138995"/>
                    <a:pt x="637195" y="109210"/>
                    <a:pt x="637195" y="74462"/>
                  </a:cubicBezTo>
                  <a:cubicBezTo>
                    <a:pt x="637195" y="33508"/>
                    <a:pt x="670565" y="0"/>
                    <a:pt x="710114" y="0"/>
                  </a:cubicBezTo>
                  <a:close/>
                  <a:moveTo>
                    <a:pt x="282744" y="0"/>
                  </a:moveTo>
                  <a:cubicBezTo>
                    <a:pt x="324137" y="0"/>
                    <a:pt x="358003" y="33708"/>
                    <a:pt x="358003" y="74906"/>
                  </a:cubicBezTo>
                  <a:cubicBezTo>
                    <a:pt x="358003" y="109862"/>
                    <a:pt x="334171" y="139824"/>
                    <a:pt x="301559" y="147314"/>
                  </a:cubicBezTo>
                  <a:lnTo>
                    <a:pt x="301559" y="213481"/>
                  </a:lnTo>
                  <a:cubicBezTo>
                    <a:pt x="301559" y="228462"/>
                    <a:pt x="307831" y="243443"/>
                    <a:pt x="319119" y="254679"/>
                  </a:cubicBezTo>
                  <a:lnTo>
                    <a:pt x="421974" y="357050"/>
                  </a:lnTo>
                  <a:cubicBezTo>
                    <a:pt x="433263" y="368286"/>
                    <a:pt x="448315" y="374528"/>
                    <a:pt x="463367" y="374528"/>
                  </a:cubicBezTo>
                  <a:lnTo>
                    <a:pt x="508522" y="374528"/>
                  </a:lnTo>
                  <a:cubicBezTo>
                    <a:pt x="518557" y="374528"/>
                    <a:pt x="526083" y="383267"/>
                    <a:pt x="526083" y="392006"/>
                  </a:cubicBezTo>
                  <a:cubicBezTo>
                    <a:pt x="526083" y="401994"/>
                    <a:pt x="518557" y="410733"/>
                    <a:pt x="508522" y="410733"/>
                  </a:cubicBezTo>
                  <a:lnTo>
                    <a:pt x="463367" y="410733"/>
                  </a:lnTo>
                  <a:cubicBezTo>
                    <a:pt x="437026" y="410733"/>
                    <a:pt x="414448" y="400745"/>
                    <a:pt x="395633" y="383267"/>
                  </a:cubicBezTo>
                  <a:lnTo>
                    <a:pt x="291524" y="280896"/>
                  </a:lnTo>
                  <a:cubicBezTo>
                    <a:pt x="273964" y="263418"/>
                    <a:pt x="263929" y="239698"/>
                    <a:pt x="263929" y="213481"/>
                  </a:cubicBezTo>
                  <a:lnTo>
                    <a:pt x="263929" y="147314"/>
                  </a:lnTo>
                  <a:cubicBezTo>
                    <a:pt x="232571" y="139824"/>
                    <a:pt x="208739" y="109862"/>
                    <a:pt x="208739" y="74906"/>
                  </a:cubicBezTo>
                  <a:cubicBezTo>
                    <a:pt x="208739" y="33708"/>
                    <a:pt x="242606" y="0"/>
                    <a:pt x="282744" y="0"/>
                  </a:cubicBezTo>
                  <a:close/>
                </a:path>
              </a:pathLst>
            </a:custGeom>
            <a:solidFill>
              <a:schemeClr val="tx1">
                <a:lumMod val="95000"/>
                <a:lumOff val="5000"/>
              </a:schemeClr>
            </a:solidFill>
            <a:ln w="19050">
              <a:solidFill>
                <a:schemeClr val="tx1"/>
              </a:solidFill>
            </a:ln>
            <a:effectLst/>
          </p:spPr>
          <p:txBody>
            <a:bodyPr wrap="square" anchor="ctr">
              <a:noAutofit/>
            </a:bodyPr>
            <a:lstStyle/>
            <a:p>
              <a:endParaRPr lang="en-US" dirty="0">
                <a:latin typeface="Poppins" pitchFamily="2" charset="77"/>
              </a:endParaRPr>
            </a:p>
          </p:txBody>
        </p:sp>
        <p:sp>
          <p:nvSpPr>
            <p:cNvPr id="17" name="Freeform 321">
              <a:extLst>
                <a:ext uri="{FF2B5EF4-FFF2-40B4-BE49-F238E27FC236}">
                  <a16:creationId xmlns:a16="http://schemas.microsoft.com/office/drawing/2014/main" id="{AFF301A3-79CB-744A-AB96-89718D00FB11}"/>
                </a:ext>
              </a:extLst>
            </p:cNvPr>
            <p:cNvSpPr>
              <a:spLocks noChangeArrowheads="1"/>
            </p:cNvSpPr>
            <p:nvPr/>
          </p:nvSpPr>
          <p:spPr bwMode="auto">
            <a:xfrm>
              <a:off x="6773267" y="1939408"/>
              <a:ext cx="829251" cy="654366"/>
            </a:xfrm>
            <a:custGeom>
              <a:avLst/>
              <a:gdLst>
                <a:gd name="T0" fmla="*/ 491 w 1202"/>
                <a:gd name="T1" fmla="*/ 905 h 935"/>
                <a:gd name="T2" fmla="*/ 458 w 1202"/>
                <a:gd name="T3" fmla="*/ 673 h 935"/>
                <a:gd name="T4" fmla="*/ 486 w 1202"/>
                <a:gd name="T5" fmla="*/ 635 h 935"/>
                <a:gd name="T6" fmla="*/ 647 w 1202"/>
                <a:gd name="T7" fmla="*/ 471 h 935"/>
                <a:gd name="T8" fmla="*/ 733 w 1202"/>
                <a:gd name="T9" fmla="*/ 496 h 935"/>
                <a:gd name="T10" fmla="*/ 923 w 1202"/>
                <a:gd name="T11" fmla="*/ 431 h 935"/>
                <a:gd name="T12" fmla="*/ 1059 w 1202"/>
                <a:gd name="T13" fmla="*/ 554 h 935"/>
                <a:gd name="T14" fmla="*/ 1057 w 1202"/>
                <a:gd name="T15" fmla="*/ 633 h 935"/>
                <a:gd name="T16" fmla="*/ 1081 w 1202"/>
                <a:gd name="T17" fmla="*/ 672 h 935"/>
                <a:gd name="T18" fmla="*/ 1172 w 1202"/>
                <a:gd name="T19" fmla="*/ 787 h 935"/>
                <a:gd name="T20" fmla="*/ 263 w 1202"/>
                <a:gd name="T21" fmla="*/ 610 h 935"/>
                <a:gd name="T22" fmla="*/ 386 w 1202"/>
                <a:gd name="T23" fmla="*/ 682 h 935"/>
                <a:gd name="T24" fmla="*/ 263 w 1202"/>
                <a:gd name="T25" fmla="*/ 610 h 935"/>
                <a:gd name="T26" fmla="*/ 234 w 1202"/>
                <a:gd name="T27" fmla="*/ 616 h 935"/>
                <a:gd name="T28" fmla="*/ 313 w 1202"/>
                <a:gd name="T29" fmla="*/ 760 h 935"/>
                <a:gd name="T30" fmla="*/ 107 w 1202"/>
                <a:gd name="T31" fmla="*/ 626 h 935"/>
                <a:gd name="T32" fmla="*/ 203 w 1202"/>
                <a:gd name="T33" fmla="*/ 415 h 935"/>
                <a:gd name="T34" fmla="*/ 107 w 1202"/>
                <a:gd name="T35" fmla="*/ 626 h 935"/>
                <a:gd name="T36" fmla="*/ 226 w 1202"/>
                <a:gd name="T37" fmla="*/ 213 h 935"/>
                <a:gd name="T38" fmla="*/ 30 w 1202"/>
                <a:gd name="T39" fmla="*/ 385 h 935"/>
                <a:gd name="T40" fmla="*/ 313 w 1202"/>
                <a:gd name="T41" fmla="*/ 40 h 935"/>
                <a:gd name="T42" fmla="*/ 234 w 1202"/>
                <a:gd name="T43" fmla="*/ 184 h 935"/>
                <a:gd name="T44" fmla="*/ 313 w 1202"/>
                <a:gd name="T45" fmla="*/ 40 h 935"/>
                <a:gd name="T46" fmla="*/ 386 w 1202"/>
                <a:gd name="T47" fmla="*/ 202 h 935"/>
                <a:gd name="T48" fmla="*/ 386 w 1202"/>
                <a:gd name="T49" fmla="*/ 31 h 935"/>
                <a:gd name="T50" fmla="*/ 255 w 1202"/>
                <a:gd name="T51" fmla="*/ 219 h 935"/>
                <a:gd name="T52" fmla="*/ 386 w 1202"/>
                <a:gd name="T53" fmla="*/ 385 h 935"/>
                <a:gd name="T54" fmla="*/ 386 w 1202"/>
                <a:gd name="T55" fmla="*/ 569 h 935"/>
                <a:gd name="T56" fmla="*/ 255 w 1202"/>
                <a:gd name="T57" fmla="*/ 581 h 935"/>
                <a:gd name="T58" fmla="*/ 460 w 1202"/>
                <a:gd name="T59" fmla="*/ 600 h 935"/>
                <a:gd name="T60" fmla="*/ 457 w 1202"/>
                <a:gd name="T61" fmla="*/ 632 h 935"/>
                <a:gd name="T62" fmla="*/ 451 w 1202"/>
                <a:gd name="T63" fmla="*/ 644 h 935"/>
                <a:gd name="T64" fmla="*/ 416 w 1202"/>
                <a:gd name="T65" fmla="*/ 598 h 935"/>
                <a:gd name="T66" fmla="*/ 416 w 1202"/>
                <a:gd name="T67" fmla="*/ 415 h 935"/>
                <a:gd name="T68" fmla="*/ 566 w 1202"/>
                <a:gd name="T69" fmla="*/ 460 h 935"/>
                <a:gd name="T70" fmla="*/ 467 w 1202"/>
                <a:gd name="T71" fmla="*/ 571 h 935"/>
                <a:gd name="T72" fmla="*/ 416 w 1202"/>
                <a:gd name="T73" fmla="*/ 232 h 935"/>
                <a:gd name="T74" fmla="*/ 547 w 1202"/>
                <a:gd name="T75" fmla="*/ 219 h 935"/>
                <a:gd name="T76" fmla="*/ 416 w 1202"/>
                <a:gd name="T77" fmla="*/ 232 h 935"/>
                <a:gd name="T78" fmla="*/ 538 w 1202"/>
                <a:gd name="T79" fmla="*/ 190 h 935"/>
                <a:gd name="T80" fmla="*/ 416 w 1202"/>
                <a:gd name="T81" fmla="*/ 31 h 935"/>
                <a:gd name="T82" fmla="*/ 568 w 1202"/>
                <a:gd name="T83" fmla="*/ 184 h 935"/>
                <a:gd name="T84" fmla="*/ 488 w 1202"/>
                <a:gd name="T85" fmla="*/ 40 h 935"/>
                <a:gd name="T86" fmla="*/ 694 w 1202"/>
                <a:gd name="T87" fmla="*/ 174 h 935"/>
                <a:gd name="T88" fmla="*/ 598 w 1202"/>
                <a:gd name="T89" fmla="*/ 385 h 935"/>
                <a:gd name="T90" fmla="*/ 694 w 1202"/>
                <a:gd name="T91" fmla="*/ 174 h 935"/>
                <a:gd name="T92" fmla="*/ 756 w 1202"/>
                <a:gd name="T93" fmla="*/ 471 h 935"/>
                <a:gd name="T94" fmla="*/ 749 w 1202"/>
                <a:gd name="T95" fmla="*/ 471 h 935"/>
                <a:gd name="T96" fmla="*/ 597 w 1202"/>
                <a:gd name="T97" fmla="*/ 449 h 935"/>
                <a:gd name="T98" fmla="*/ 771 w 1202"/>
                <a:gd name="T99" fmla="*/ 415 h 935"/>
                <a:gd name="T100" fmla="*/ 1088 w 1202"/>
                <a:gd name="T101" fmla="*/ 643 h 935"/>
                <a:gd name="T102" fmla="*/ 1086 w 1202"/>
                <a:gd name="T103" fmla="*/ 642 h 935"/>
                <a:gd name="T104" fmla="*/ 1088 w 1202"/>
                <a:gd name="T105" fmla="*/ 548 h 935"/>
                <a:gd name="T106" fmla="*/ 926 w 1202"/>
                <a:gd name="T107" fmla="*/ 402 h 935"/>
                <a:gd name="T108" fmla="*/ 801 w 1202"/>
                <a:gd name="T109" fmla="*/ 400 h 935"/>
                <a:gd name="T110" fmla="*/ 401 w 1202"/>
                <a:gd name="T111" fmla="*/ 0 h 935"/>
                <a:gd name="T112" fmla="*/ 343 w 1202"/>
                <a:gd name="T113" fmla="*/ 797 h 935"/>
                <a:gd name="T114" fmla="*/ 1053 w 1202"/>
                <a:gd name="T115" fmla="*/ 934 h 935"/>
                <a:gd name="T116" fmla="*/ 1201 w 1202"/>
                <a:gd name="T117" fmla="*/ 787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02" h="935">
                  <a:moveTo>
                    <a:pt x="1053" y="905"/>
                  </a:moveTo>
                  <a:lnTo>
                    <a:pt x="491" y="905"/>
                  </a:lnTo>
                  <a:lnTo>
                    <a:pt x="491" y="905"/>
                  </a:lnTo>
                  <a:cubicBezTo>
                    <a:pt x="425" y="905"/>
                    <a:pt x="372" y="852"/>
                    <a:pt x="372" y="787"/>
                  </a:cubicBezTo>
                  <a:lnTo>
                    <a:pt x="372" y="787"/>
                  </a:lnTo>
                  <a:cubicBezTo>
                    <a:pt x="372" y="734"/>
                    <a:pt x="408" y="687"/>
                    <a:pt x="458" y="673"/>
                  </a:cubicBezTo>
                  <a:lnTo>
                    <a:pt x="458" y="673"/>
                  </a:lnTo>
                  <a:cubicBezTo>
                    <a:pt x="475" y="668"/>
                    <a:pt x="487" y="653"/>
                    <a:pt x="486" y="635"/>
                  </a:cubicBezTo>
                  <a:lnTo>
                    <a:pt x="486" y="635"/>
                  </a:lnTo>
                  <a:cubicBezTo>
                    <a:pt x="486" y="634"/>
                    <a:pt x="486" y="633"/>
                    <a:pt x="486" y="632"/>
                  </a:cubicBezTo>
                  <a:lnTo>
                    <a:pt x="486" y="632"/>
                  </a:lnTo>
                  <a:cubicBezTo>
                    <a:pt x="486" y="543"/>
                    <a:pt x="559" y="471"/>
                    <a:pt x="647" y="471"/>
                  </a:cubicBezTo>
                  <a:lnTo>
                    <a:pt x="647" y="471"/>
                  </a:lnTo>
                  <a:cubicBezTo>
                    <a:pt x="677" y="471"/>
                    <a:pt x="707" y="480"/>
                    <a:pt x="733" y="496"/>
                  </a:cubicBezTo>
                  <a:lnTo>
                    <a:pt x="733" y="496"/>
                  </a:lnTo>
                  <a:cubicBezTo>
                    <a:pt x="748" y="506"/>
                    <a:pt x="768" y="503"/>
                    <a:pt x="779" y="489"/>
                  </a:cubicBezTo>
                  <a:lnTo>
                    <a:pt x="779" y="489"/>
                  </a:lnTo>
                  <a:cubicBezTo>
                    <a:pt x="814" y="446"/>
                    <a:pt x="868" y="425"/>
                    <a:pt x="923" y="431"/>
                  </a:cubicBezTo>
                  <a:lnTo>
                    <a:pt x="923" y="431"/>
                  </a:lnTo>
                  <a:cubicBezTo>
                    <a:pt x="989" y="439"/>
                    <a:pt x="1044" y="489"/>
                    <a:pt x="1059" y="554"/>
                  </a:cubicBezTo>
                  <a:lnTo>
                    <a:pt x="1059" y="554"/>
                  </a:lnTo>
                  <a:cubicBezTo>
                    <a:pt x="1065" y="581"/>
                    <a:pt x="1065" y="607"/>
                    <a:pt x="1057" y="633"/>
                  </a:cubicBezTo>
                  <a:lnTo>
                    <a:pt x="1057" y="633"/>
                  </a:lnTo>
                  <a:lnTo>
                    <a:pt x="1057" y="633"/>
                  </a:lnTo>
                  <a:cubicBezTo>
                    <a:pt x="1055" y="641"/>
                    <a:pt x="1057" y="650"/>
                    <a:pt x="1061" y="657"/>
                  </a:cubicBezTo>
                  <a:lnTo>
                    <a:pt x="1061" y="657"/>
                  </a:lnTo>
                  <a:cubicBezTo>
                    <a:pt x="1065" y="664"/>
                    <a:pt x="1072" y="669"/>
                    <a:pt x="1081" y="672"/>
                  </a:cubicBezTo>
                  <a:lnTo>
                    <a:pt x="1081" y="672"/>
                  </a:lnTo>
                  <a:cubicBezTo>
                    <a:pt x="1134" y="685"/>
                    <a:pt x="1172" y="732"/>
                    <a:pt x="1172" y="787"/>
                  </a:cubicBezTo>
                  <a:lnTo>
                    <a:pt x="1172" y="787"/>
                  </a:lnTo>
                  <a:cubicBezTo>
                    <a:pt x="1172" y="852"/>
                    <a:pt x="1118" y="905"/>
                    <a:pt x="1053" y="905"/>
                  </a:cubicBezTo>
                  <a:close/>
                  <a:moveTo>
                    <a:pt x="263" y="610"/>
                  </a:moveTo>
                  <a:lnTo>
                    <a:pt x="263" y="610"/>
                  </a:lnTo>
                  <a:cubicBezTo>
                    <a:pt x="303" y="603"/>
                    <a:pt x="344" y="598"/>
                    <a:pt x="386" y="598"/>
                  </a:cubicBezTo>
                  <a:lnTo>
                    <a:pt x="386" y="682"/>
                  </a:lnTo>
                  <a:lnTo>
                    <a:pt x="386" y="682"/>
                  </a:lnTo>
                  <a:cubicBezTo>
                    <a:pt x="367" y="701"/>
                    <a:pt x="354" y="724"/>
                    <a:pt x="347" y="751"/>
                  </a:cubicBezTo>
                  <a:lnTo>
                    <a:pt x="347" y="751"/>
                  </a:lnTo>
                  <a:cubicBezTo>
                    <a:pt x="313" y="724"/>
                    <a:pt x="284" y="674"/>
                    <a:pt x="263" y="610"/>
                  </a:cubicBezTo>
                  <a:close/>
                  <a:moveTo>
                    <a:pt x="127" y="650"/>
                  </a:moveTo>
                  <a:lnTo>
                    <a:pt x="127" y="650"/>
                  </a:lnTo>
                  <a:cubicBezTo>
                    <a:pt x="161" y="636"/>
                    <a:pt x="197" y="625"/>
                    <a:pt x="234" y="616"/>
                  </a:cubicBezTo>
                  <a:lnTo>
                    <a:pt x="234" y="616"/>
                  </a:lnTo>
                  <a:cubicBezTo>
                    <a:pt x="253" y="678"/>
                    <a:pt x="280" y="728"/>
                    <a:pt x="313" y="760"/>
                  </a:cubicBezTo>
                  <a:lnTo>
                    <a:pt x="313" y="760"/>
                  </a:lnTo>
                  <a:cubicBezTo>
                    <a:pt x="241" y="743"/>
                    <a:pt x="176" y="703"/>
                    <a:pt x="127" y="650"/>
                  </a:cubicBezTo>
                  <a:close/>
                  <a:moveTo>
                    <a:pt x="107" y="626"/>
                  </a:moveTo>
                  <a:lnTo>
                    <a:pt x="107" y="626"/>
                  </a:lnTo>
                  <a:cubicBezTo>
                    <a:pt x="61" y="567"/>
                    <a:pt x="33" y="494"/>
                    <a:pt x="30" y="415"/>
                  </a:cubicBezTo>
                  <a:lnTo>
                    <a:pt x="203" y="415"/>
                  </a:lnTo>
                  <a:lnTo>
                    <a:pt x="203" y="415"/>
                  </a:lnTo>
                  <a:cubicBezTo>
                    <a:pt x="205" y="477"/>
                    <a:pt x="213" y="536"/>
                    <a:pt x="226" y="587"/>
                  </a:cubicBezTo>
                  <a:lnTo>
                    <a:pt x="226" y="587"/>
                  </a:lnTo>
                  <a:cubicBezTo>
                    <a:pt x="185" y="597"/>
                    <a:pt x="145" y="610"/>
                    <a:pt x="107" y="626"/>
                  </a:cubicBezTo>
                  <a:close/>
                  <a:moveTo>
                    <a:pt x="107" y="174"/>
                  </a:moveTo>
                  <a:lnTo>
                    <a:pt x="107" y="174"/>
                  </a:lnTo>
                  <a:cubicBezTo>
                    <a:pt x="145" y="190"/>
                    <a:pt x="185" y="203"/>
                    <a:pt x="226" y="213"/>
                  </a:cubicBezTo>
                  <a:lnTo>
                    <a:pt x="226" y="213"/>
                  </a:lnTo>
                  <a:cubicBezTo>
                    <a:pt x="213" y="264"/>
                    <a:pt x="205" y="323"/>
                    <a:pt x="203" y="385"/>
                  </a:cubicBezTo>
                  <a:lnTo>
                    <a:pt x="30" y="385"/>
                  </a:lnTo>
                  <a:lnTo>
                    <a:pt x="30" y="385"/>
                  </a:lnTo>
                  <a:cubicBezTo>
                    <a:pt x="33" y="306"/>
                    <a:pt x="61" y="233"/>
                    <a:pt x="107" y="174"/>
                  </a:cubicBezTo>
                  <a:close/>
                  <a:moveTo>
                    <a:pt x="313" y="40"/>
                  </a:moveTo>
                  <a:lnTo>
                    <a:pt x="313" y="40"/>
                  </a:lnTo>
                  <a:cubicBezTo>
                    <a:pt x="280" y="72"/>
                    <a:pt x="253" y="122"/>
                    <a:pt x="234" y="184"/>
                  </a:cubicBezTo>
                  <a:lnTo>
                    <a:pt x="234" y="184"/>
                  </a:lnTo>
                  <a:cubicBezTo>
                    <a:pt x="197" y="176"/>
                    <a:pt x="161" y="164"/>
                    <a:pt x="127" y="150"/>
                  </a:cubicBezTo>
                  <a:lnTo>
                    <a:pt x="127" y="150"/>
                  </a:lnTo>
                  <a:cubicBezTo>
                    <a:pt x="176" y="97"/>
                    <a:pt x="241" y="58"/>
                    <a:pt x="313" y="40"/>
                  </a:cubicBezTo>
                  <a:close/>
                  <a:moveTo>
                    <a:pt x="386" y="31"/>
                  </a:moveTo>
                  <a:lnTo>
                    <a:pt x="386" y="202"/>
                  </a:lnTo>
                  <a:lnTo>
                    <a:pt x="386" y="202"/>
                  </a:lnTo>
                  <a:cubicBezTo>
                    <a:pt x="344" y="202"/>
                    <a:pt x="303" y="197"/>
                    <a:pt x="263" y="190"/>
                  </a:cubicBezTo>
                  <a:lnTo>
                    <a:pt x="263" y="190"/>
                  </a:lnTo>
                  <a:cubicBezTo>
                    <a:pt x="291" y="103"/>
                    <a:pt x="336" y="41"/>
                    <a:pt x="386" y="31"/>
                  </a:cubicBezTo>
                  <a:close/>
                  <a:moveTo>
                    <a:pt x="233" y="385"/>
                  </a:moveTo>
                  <a:lnTo>
                    <a:pt x="233" y="385"/>
                  </a:lnTo>
                  <a:cubicBezTo>
                    <a:pt x="234" y="326"/>
                    <a:pt x="243" y="269"/>
                    <a:pt x="255" y="219"/>
                  </a:cubicBezTo>
                  <a:lnTo>
                    <a:pt x="255" y="219"/>
                  </a:lnTo>
                  <a:cubicBezTo>
                    <a:pt x="297" y="226"/>
                    <a:pt x="342" y="231"/>
                    <a:pt x="386" y="232"/>
                  </a:cubicBezTo>
                  <a:lnTo>
                    <a:pt x="386" y="385"/>
                  </a:lnTo>
                  <a:lnTo>
                    <a:pt x="233" y="385"/>
                  </a:lnTo>
                  <a:close/>
                  <a:moveTo>
                    <a:pt x="386" y="415"/>
                  </a:moveTo>
                  <a:lnTo>
                    <a:pt x="386" y="569"/>
                  </a:lnTo>
                  <a:lnTo>
                    <a:pt x="386" y="569"/>
                  </a:lnTo>
                  <a:cubicBezTo>
                    <a:pt x="342" y="569"/>
                    <a:pt x="297" y="573"/>
                    <a:pt x="255" y="581"/>
                  </a:cubicBezTo>
                  <a:lnTo>
                    <a:pt x="255" y="581"/>
                  </a:lnTo>
                  <a:cubicBezTo>
                    <a:pt x="243" y="532"/>
                    <a:pt x="234" y="475"/>
                    <a:pt x="233" y="415"/>
                  </a:cubicBezTo>
                  <a:lnTo>
                    <a:pt x="386" y="415"/>
                  </a:lnTo>
                  <a:close/>
                  <a:moveTo>
                    <a:pt x="460" y="600"/>
                  </a:moveTo>
                  <a:lnTo>
                    <a:pt x="460" y="600"/>
                  </a:lnTo>
                  <a:cubicBezTo>
                    <a:pt x="458" y="611"/>
                    <a:pt x="457" y="621"/>
                    <a:pt x="457" y="632"/>
                  </a:cubicBezTo>
                  <a:lnTo>
                    <a:pt x="457" y="632"/>
                  </a:lnTo>
                  <a:cubicBezTo>
                    <a:pt x="457" y="633"/>
                    <a:pt x="457" y="634"/>
                    <a:pt x="457" y="636"/>
                  </a:cubicBezTo>
                  <a:lnTo>
                    <a:pt x="457" y="636"/>
                  </a:lnTo>
                  <a:cubicBezTo>
                    <a:pt x="457" y="640"/>
                    <a:pt x="454" y="644"/>
                    <a:pt x="451" y="644"/>
                  </a:cubicBezTo>
                  <a:lnTo>
                    <a:pt x="451" y="644"/>
                  </a:lnTo>
                  <a:cubicBezTo>
                    <a:pt x="438" y="648"/>
                    <a:pt x="427" y="653"/>
                    <a:pt x="416" y="660"/>
                  </a:cubicBezTo>
                  <a:lnTo>
                    <a:pt x="416" y="598"/>
                  </a:lnTo>
                  <a:lnTo>
                    <a:pt x="416" y="598"/>
                  </a:lnTo>
                  <a:cubicBezTo>
                    <a:pt x="430" y="598"/>
                    <a:pt x="445" y="599"/>
                    <a:pt x="460" y="600"/>
                  </a:cubicBezTo>
                  <a:close/>
                  <a:moveTo>
                    <a:pt x="416" y="415"/>
                  </a:moveTo>
                  <a:lnTo>
                    <a:pt x="569" y="415"/>
                  </a:lnTo>
                  <a:lnTo>
                    <a:pt x="569" y="415"/>
                  </a:lnTo>
                  <a:cubicBezTo>
                    <a:pt x="568" y="430"/>
                    <a:pt x="567" y="445"/>
                    <a:pt x="566" y="460"/>
                  </a:cubicBezTo>
                  <a:lnTo>
                    <a:pt x="566" y="460"/>
                  </a:lnTo>
                  <a:cubicBezTo>
                    <a:pt x="520" y="482"/>
                    <a:pt x="484" y="522"/>
                    <a:pt x="467" y="571"/>
                  </a:cubicBezTo>
                  <a:lnTo>
                    <a:pt x="467" y="571"/>
                  </a:lnTo>
                  <a:cubicBezTo>
                    <a:pt x="450" y="570"/>
                    <a:pt x="433" y="569"/>
                    <a:pt x="416" y="569"/>
                  </a:cubicBezTo>
                  <a:lnTo>
                    <a:pt x="416" y="415"/>
                  </a:lnTo>
                  <a:close/>
                  <a:moveTo>
                    <a:pt x="416" y="232"/>
                  </a:moveTo>
                  <a:lnTo>
                    <a:pt x="416" y="232"/>
                  </a:lnTo>
                  <a:cubicBezTo>
                    <a:pt x="460" y="231"/>
                    <a:pt x="504" y="226"/>
                    <a:pt x="547" y="219"/>
                  </a:cubicBezTo>
                  <a:lnTo>
                    <a:pt x="547" y="219"/>
                  </a:lnTo>
                  <a:cubicBezTo>
                    <a:pt x="559" y="269"/>
                    <a:pt x="567" y="326"/>
                    <a:pt x="569" y="385"/>
                  </a:cubicBezTo>
                  <a:lnTo>
                    <a:pt x="416" y="385"/>
                  </a:lnTo>
                  <a:lnTo>
                    <a:pt x="416" y="232"/>
                  </a:lnTo>
                  <a:close/>
                  <a:moveTo>
                    <a:pt x="416" y="31"/>
                  </a:moveTo>
                  <a:lnTo>
                    <a:pt x="416" y="31"/>
                  </a:lnTo>
                  <a:cubicBezTo>
                    <a:pt x="466" y="41"/>
                    <a:pt x="510" y="103"/>
                    <a:pt x="538" y="190"/>
                  </a:cubicBezTo>
                  <a:lnTo>
                    <a:pt x="538" y="190"/>
                  </a:lnTo>
                  <a:cubicBezTo>
                    <a:pt x="498" y="197"/>
                    <a:pt x="457" y="202"/>
                    <a:pt x="416" y="202"/>
                  </a:cubicBezTo>
                  <a:lnTo>
                    <a:pt x="416" y="31"/>
                  </a:lnTo>
                  <a:close/>
                  <a:moveTo>
                    <a:pt x="674" y="150"/>
                  </a:moveTo>
                  <a:lnTo>
                    <a:pt x="674" y="150"/>
                  </a:lnTo>
                  <a:cubicBezTo>
                    <a:pt x="641" y="164"/>
                    <a:pt x="605" y="176"/>
                    <a:pt x="568" y="184"/>
                  </a:cubicBezTo>
                  <a:lnTo>
                    <a:pt x="568" y="184"/>
                  </a:lnTo>
                  <a:cubicBezTo>
                    <a:pt x="548" y="122"/>
                    <a:pt x="521" y="72"/>
                    <a:pt x="488" y="40"/>
                  </a:cubicBezTo>
                  <a:lnTo>
                    <a:pt x="488" y="40"/>
                  </a:lnTo>
                  <a:cubicBezTo>
                    <a:pt x="561" y="58"/>
                    <a:pt x="625" y="97"/>
                    <a:pt x="674" y="150"/>
                  </a:cubicBezTo>
                  <a:close/>
                  <a:moveTo>
                    <a:pt x="694" y="174"/>
                  </a:moveTo>
                  <a:lnTo>
                    <a:pt x="694" y="174"/>
                  </a:lnTo>
                  <a:cubicBezTo>
                    <a:pt x="740" y="233"/>
                    <a:pt x="768" y="306"/>
                    <a:pt x="771" y="385"/>
                  </a:cubicBezTo>
                  <a:lnTo>
                    <a:pt x="598" y="385"/>
                  </a:lnTo>
                  <a:lnTo>
                    <a:pt x="598" y="385"/>
                  </a:lnTo>
                  <a:cubicBezTo>
                    <a:pt x="597" y="323"/>
                    <a:pt x="589" y="264"/>
                    <a:pt x="576" y="213"/>
                  </a:cubicBezTo>
                  <a:lnTo>
                    <a:pt x="576" y="213"/>
                  </a:lnTo>
                  <a:cubicBezTo>
                    <a:pt x="617" y="203"/>
                    <a:pt x="657" y="190"/>
                    <a:pt x="694" y="174"/>
                  </a:cubicBezTo>
                  <a:close/>
                  <a:moveTo>
                    <a:pt x="767" y="458"/>
                  </a:moveTo>
                  <a:lnTo>
                    <a:pt x="767" y="458"/>
                  </a:lnTo>
                  <a:cubicBezTo>
                    <a:pt x="763" y="462"/>
                    <a:pt x="759" y="466"/>
                    <a:pt x="756" y="471"/>
                  </a:cubicBezTo>
                  <a:lnTo>
                    <a:pt x="756" y="471"/>
                  </a:lnTo>
                  <a:cubicBezTo>
                    <a:pt x="755" y="472"/>
                    <a:pt x="751" y="473"/>
                    <a:pt x="749" y="471"/>
                  </a:cubicBezTo>
                  <a:lnTo>
                    <a:pt x="749" y="471"/>
                  </a:lnTo>
                  <a:cubicBezTo>
                    <a:pt x="718" y="452"/>
                    <a:pt x="684" y="442"/>
                    <a:pt x="647" y="442"/>
                  </a:cubicBezTo>
                  <a:lnTo>
                    <a:pt x="647" y="442"/>
                  </a:lnTo>
                  <a:cubicBezTo>
                    <a:pt x="630" y="442"/>
                    <a:pt x="612" y="444"/>
                    <a:pt x="597" y="449"/>
                  </a:cubicBezTo>
                  <a:lnTo>
                    <a:pt x="597" y="449"/>
                  </a:lnTo>
                  <a:cubicBezTo>
                    <a:pt x="597" y="438"/>
                    <a:pt x="598" y="426"/>
                    <a:pt x="598" y="415"/>
                  </a:cubicBezTo>
                  <a:lnTo>
                    <a:pt x="771" y="415"/>
                  </a:lnTo>
                  <a:lnTo>
                    <a:pt x="771" y="415"/>
                  </a:lnTo>
                  <a:cubicBezTo>
                    <a:pt x="770" y="430"/>
                    <a:pt x="769" y="444"/>
                    <a:pt x="767" y="458"/>
                  </a:cubicBezTo>
                  <a:close/>
                  <a:moveTo>
                    <a:pt x="1088" y="643"/>
                  </a:moveTo>
                  <a:lnTo>
                    <a:pt x="1088" y="643"/>
                  </a:lnTo>
                  <a:cubicBezTo>
                    <a:pt x="1087" y="643"/>
                    <a:pt x="1087" y="643"/>
                    <a:pt x="1086" y="642"/>
                  </a:cubicBezTo>
                  <a:lnTo>
                    <a:pt x="1086" y="642"/>
                  </a:lnTo>
                  <a:cubicBezTo>
                    <a:pt x="1086" y="641"/>
                    <a:pt x="1086" y="641"/>
                    <a:pt x="1086" y="640"/>
                  </a:cubicBezTo>
                  <a:lnTo>
                    <a:pt x="1086" y="640"/>
                  </a:lnTo>
                  <a:cubicBezTo>
                    <a:pt x="1094" y="610"/>
                    <a:pt x="1095" y="579"/>
                    <a:pt x="1088" y="548"/>
                  </a:cubicBezTo>
                  <a:lnTo>
                    <a:pt x="1088" y="548"/>
                  </a:lnTo>
                  <a:cubicBezTo>
                    <a:pt x="1071" y="470"/>
                    <a:pt x="1005" y="411"/>
                    <a:pt x="926" y="402"/>
                  </a:cubicBezTo>
                  <a:lnTo>
                    <a:pt x="926" y="402"/>
                  </a:lnTo>
                  <a:cubicBezTo>
                    <a:pt x="881" y="397"/>
                    <a:pt x="836" y="407"/>
                    <a:pt x="800" y="431"/>
                  </a:cubicBezTo>
                  <a:lnTo>
                    <a:pt x="800" y="431"/>
                  </a:lnTo>
                  <a:cubicBezTo>
                    <a:pt x="801" y="421"/>
                    <a:pt x="801" y="411"/>
                    <a:pt x="801" y="400"/>
                  </a:cubicBezTo>
                  <a:lnTo>
                    <a:pt x="801" y="400"/>
                  </a:lnTo>
                  <a:cubicBezTo>
                    <a:pt x="801" y="179"/>
                    <a:pt x="622" y="0"/>
                    <a:pt x="401" y="0"/>
                  </a:cubicBezTo>
                  <a:lnTo>
                    <a:pt x="401" y="0"/>
                  </a:lnTo>
                  <a:cubicBezTo>
                    <a:pt x="180" y="0"/>
                    <a:pt x="0" y="179"/>
                    <a:pt x="0" y="400"/>
                  </a:cubicBezTo>
                  <a:lnTo>
                    <a:pt x="0" y="400"/>
                  </a:lnTo>
                  <a:cubicBezTo>
                    <a:pt x="0" y="601"/>
                    <a:pt x="150" y="768"/>
                    <a:pt x="343" y="797"/>
                  </a:cubicBezTo>
                  <a:lnTo>
                    <a:pt x="343" y="797"/>
                  </a:lnTo>
                  <a:cubicBezTo>
                    <a:pt x="348" y="873"/>
                    <a:pt x="412" y="934"/>
                    <a:pt x="491" y="934"/>
                  </a:cubicBezTo>
                  <a:lnTo>
                    <a:pt x="1053" y="934"/>
                  </a:lnTo>
                  <a:lnTo>
                    <a:pt x="1053" y="934"/>
                  </a:lnTo>
                  <a:cubicBezTo>
                    <a:pt x="1135" y="934"/>
                    <a:pt x="1201" y="868"/>
                    <a:pt x="1201" y="787"/>
                  </a:cubicBezTo>
                  <a:lnTo>
                    <a:pt x="1201" y="787"/>
                  </a:lnTo>
                  <a:cubicBezTo>
                    <a:pt x="1201" y="718"/>
                    <a:pt x="1154" y="659"/>
                    <a:pt x="1088" y="643"/>
                  </a:cubicBezTo>
                  <a:close/>
                </a:path>
              </a:pathLst>
            </a:custGeom>
            <a:solidFill>
              <a:schemeClr val="tx1">
                <a:lumMod val="95000"/>
                <a:lumOff val="5000"/>
              </a:schemeClr>
            </a:solidFill>
            <a:ln w="19050">
              <a:solidFill>
                <a:schemeClr val="tx1"/>
              </a:solidFill>
            </a:ln>
            <a:effectLst/>
          </p:spPr>
          <p:txBody>
            <a:bodyPr wrap="none" anchor="ctr"/>
            <a:lstStyle/>
            <a:p>
              <a:endParaRPr lang="en-US" dirty="0">
                <a:latin typeface="Poppins" pitchFamily="2" charset="77"/>
              </a:endParaRPr>
            </a:p>
          </p:txBody>
        </p:sp>
        <p:grpSp>
          <p:nvGrpSpPr>
            <p:cNvPr id="40" name="Group 39">
              <a:extLst>
                <a:ext uri="{FF2B5EF4-FFF2-40B4-BE49-F238E27FC236}">
                  <a16:creationId xmlns:a16="http://schemas.microsoft.com/office/drawing/2014/main" id="{1EF435AA-F912-4B10-A50A-042CDD2290D9}"/>
                </a:ext>
              </a:extLst>
            </p:cNvPr>
            <p:cNvGrpSpPr/>
            <p:nvPr/>
          </p:nvGrpSpPr>
          <p:grpSpPr>
            <a:xfrm>
              <a:off x="1341630" y="2218037"/>
              <a:ext cx="2778691" cy="515946"/>
              <a:chOff x="1393259" y="1980477"/>
              <a:chExt cx="3071694" cy="515946"/>
            </a:xfrm>
          </p:grpSpPr>
          <p:sp>
            <p:nvSpPr>
              <p:cNvPr id="18" name="Freeform 322">
                <a:extLst>
                  <a:ext uri="{FF2B5EF4-FFF2-40B4-BE49-F238E27FC236}">
                    <a16:creationId xmlns:a16="http://schemas.microsoft.com/office/drawing/2014/main" id="{8738AC1D-8159-7349-992A-05360036485E}"/>
                  </a:ext>
                </a:extLst>
              </p:cNvPr>
              <p:cNvSpPr>
                <a:spLocks noChangeArrowheads="1"/>
              </p:cNvSpPr>
              <p:nvPr/>
            </p:nvSpPr>
            <p:spPr bwMode="auto">
              <a:xfrm>
                <a:off x="2492501" y="1980477"/>
                <a:ext cx="1972452" cy="45719"/>
              </a:xfrm>
              <a:custGeom>
                <a:avLst/>
                <a:gdLst>
                  <a:gd name="T0" fmla="*/ 3491 w 3492"/>
                  <a:gd name="T1" fmla="*/ 0 h 851"/>
                  <a:gd name="T2" fmla="*/ 0 w 3492"/>
                  <a:gd name="T3" fmla="*/ 0 h 851"/>
                  <a:gd name="T4" fmla="*/ 0 w 3492"/>
                  <a:gd name="T5" fmla="*/ 850 h 851"/>
                </a:gdLst>
                <a:ahLst/>
                <a:cxnLst>
                  <a:cxn ang="0">
                    <a:pos x="T0" y="T1"/>
                  </a:cxn>
                  <a:cxn ang="0">
                    <a:pos x="T2" y="T3"/>
                  </a:cxn>
                  <a:cxn ang="0">
                    <a:pos x="T4" y="T5"/>
                  </a:cxn>
                </a:cxnLst>
                <a:rect l="0" t="0" r="r" b="b"/>
                <a:pathLst>
                  <a:path w="3492" h="851">
                    <a:moveTo>
                      <a:pt x="3491" y="0"/>
                    </a:moveTo>
                    <a:lnTo>
                      <a:pt x="0" y="0"/>
                    </a:lnTo>
                    <a:lnTo>
                      <a:pt x="0" y="850"/>
                    </a:ln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19" name="Freeform 323">
                <a:extLst>
                  <a:ext uri="{FF2B5EF4-FFF2-40B4-BE49-F238E27FC236}">
                    <a16:creationId xmlns:a16="http://schemas.microsoft.com/office/drawing/2014/main" id="{763B2A67-5A83-8949-BE20-A0B5875E2523}"/>
                  </a:ext>
                </a:extLst>
              </p:cNvPr>
              <p:cNvSpPr>
                <a:spLocks noChangeArrowheads="1"/>
              </p:cNvSpPr>
              <p:nvPr/>
            </p:nvSpPr>
            <p:spPr bwMode="auto">
              <a:xfrm>
                <a:off x="2412806" y="2037898"/>
                <a:ext cx="156901" cy="157206"/>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Poppins" pitchFamily="2" charset="77"/>
                </a:endParaRPr>
              </a:p>
            </p:txBody>
          </p:sp>
          <p:sp>
            <p:nvSpPr>
              <p:cNvPr id="6" name="TextBox 5">
                <a:extLst>
                  <a:ext uri="{FF2B5EF4-FFF2-40B4-BE49-F238E27FC236}">
                    <a16:creationId xmlns:a16="http://schemas.microsoft.com/office/drawing/2014/main" id="{72A84F9D-1775-7C4A-A090-F26C2435B36C}"/>
                  </a:ext>
                </a:extLst>
              </p:cNvPr>
              <p:cNvSpPr txBox="1"/>
              <p:nvPr/>
            </p:nvSpPr>
            <p:spPr>
              <a:xfrm>
                <a:off x="1393259" y="2142480"/>
                <a:ext cx="2729490" cy="353943"/>
              </a:xfrm>
              <a:prstGeom prst="rect">
                <a:avLst/>
              </a:prstGeom>
              <a:noFill/>
            </p:spPr>
            <p:txBody>
              <a:bodyPr wrap="square" rtlCol="0" anchor="b">
                <a:spAutoFit/>
              </a:bodyPr>
              <a:lstStyle/>
              <a:p>
                <a:pPr algn="ctr"/>
                <a:r>
                  <a:rPr lang="en-US" sz="1700" b="1" spc="-15" dirty="0">
                    <a:solidFill>
                      <a:schemeClr val="tx2"/>
                    </a:solidFill>
                    <a:latin typeface="Poppins" panose="00000500000000000000" pitchFamily="2" charset="0"/>
                    <a:cs typeface="Poppins" panose="00000500000000000000" pitchFamily="2" charset="0"/>
                  </a:rPr>
                  <a:t>Program Analysis</a:t>
                </a:r>
              </a:p>
            </p:txBody>
          </p:sp>
        </p:grpSp>
        <p:grpSp>
          <p:nvGrpSpPr>
            <p:cNvPr id="49" name="Group 48">
              <a:extLst>
                <a:ext uri="{FF2B5EF4-FFF2-40B4-BE49-F238E27FC236}">
                  <a16:creationId xmlns:a16="http://schemas.microsoft.com/office/drawing/2014/main" id="{848F29A3-FC85-48C0-84EC-360891B8AA0B}"/>
                </a:ext>
              </a:extLst>
            </p:cNvPr>
            <p:cNvGrpSpPr/>
            <p:nvPr/>
          </p:nvGrpSpPr>
          <p:grpSpPr>
            <a:xfrm>
              <a:off x="8057453" y="2269461"/>
              <a:ext cx="2923671" cy="540480"/>
              <a:chOff x="7996490" y="1955943"/>
              <a:chExt cx="2923671" cy="540480"/>
            </a:xfrm>
          </p:grpSpPr>
          <p:sp>
            <p:nvSpPr>
              <p:cNvPr id="20" name="Freeform 324">
                <a:extLst>
                  <a:ext uri="{FF2B5EF4-FFF2-40B4-BE49-F238E27FC236}">
                    <a16:creationId xmlns:a16="http://schemas.microsoft.com/office/drawing/2014/main" id="{39E8D4DA-B183-6A47-B1F4-4101D4476DBC}"/>
                  </a:ext>
                </a:extLst>
              </p:cNvPr>
              <p:cNvSpPr>
                <a:spLocks noChangeArrowheads="1"/>
              </p:cNvSpPr>
              <p:nvPr/>
            </p:nvSpPr>
            <p:spPr bwMode="auto">
              <a:xfrm>
                <a:off x="7996490" y="1955943"/>
                <a:ext cx="1722058" cy="45719"/>
              </a:xfrm>
              <a:custGeom>
                <a:avLst/>
                <a:gdLst>
                  <a:gd name="T0" fmla="*/ 0 w 3712"/>
                  <a:gd name="T1" fmla="*/ 0 h 851"/>
                  <a:gd name="T2" fmla="*/ 3711 w 3712"/>
                  <a:gd name="T3" fmla="*/ 0 h 851"/>
                  <a:gd name="T4" fmla="*/ 3711 w 3712"/>
                  <a:gd name="T5" fmla="*/ 850 h 851"/>
                </a:gdLst>
                <a:ahLst/>
                <a:cxnLst>
                  <a:cxn ang="0">
                    <a:pos x="T0" y="T1"/>
                  </a:cxn>
                  <a:cxn ang="0">
                    <a:pos x="T2" y="T3"/>
                  </a:cxn>
                  <a:cxn ang="0">
                    <a:pos x="T4" y="T5"/>
                  </a:cxn>
                </a:cxnLst>
                <a:rect l="0" t="0" r="r" b="b"/>
                <a:pathLst>
                  <a:path w="3712" h="851">
                    <a:moveTo>
                      <a:pt x="0" y="0"/>
                    </a:moveTo>
                    <a:lnTo>
                      <a:pt x="3711" y="0"/>
                    </a:lnTo>
                    <a:lnTo>
                      <a:pt x="3711" y="850"/>
                    </a:ln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dirty="0">
                  <a:latin typeface="Poppins" pitchFamily="2" charset="77"/>
                </a:endParaRPr>
              </a:p>
            </p:txBody>
          </p:sp>
          <p:sp>
            <p:nvSpPr>
              <p:cNvPr id="21" name="Freeform 325">
                <a:extLst>
                  <a:ext uri="{FF2B5EF4-FFF2-40B4-BE49-F238E27FC236}">
                    <a16:creationId xmlns:a16="http://schemas.microsoft.com/office/drawing/2014/main" id="{9A5D0F4F-18E3-6E43-BDD0-2CDD86613999}"/>
                  </a:ext>
                </a:extLst>
              </p:cNvPr>
              <p:cNvSpPr>
                <a:spLocks noChangeArrowheads="1"/>
              </p:cNvSpPr>
              <p:nvPr/>
            </p:nvSpPr>
            <p:spPr bwMode="auto">
              <a:xfrm>
                <a:off x="9622072" y="2018121"/>
                <a:ext cx="156901" cy="157206"/>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Poppins" pitchFamily="2" charset="77"/>
                </a:endParaRPr>
              </a:p>
            </p:txBody>
          </p:sp>
          <p:sp>
            <p:nvSpPr>
              <p:cNvPr id="8" name="TextBox 7">
                <a:extLst>
                  <a:ext uri="{FF2B5EF4-FFF2-40B4-BE49-F238E27FC236}">
                    <a16:creationId xmlns:a16="http://schemas.microsoft.com/office/drawing/2014/main" id="{B00B9D36-646D-6447-8713-71EDBF6240A0}"/>
                  </a:ext>
                </a:extLst>
              </p:cNvPr>
              <p:cNvSpPr txBox="1"/>
              <p:nvPr/>
            </p:nvSpPr>
            <p:spPr>
              <a:xfrm>
                <a:off x="8478831" y="2142480"/>
                <a:ext cx="2441330" cy="353943"/>
              </a:xfrm>
              <a:prstGeom prst="rect">
                <a:avLst/>
              </a:prstGeom>
              <a:noFill/>
            </p:spPr>
            <p:txBody>
              <a:bodyPr wrap="square" rtlCol="0" anchor="b">
                <a:spAutoFit/>
              </a:bodyPr>
              <a:lstStyle/>
              <a:p>
                <a:pPr algn="ctr"/>
                <a:r>
                  <a:rPr lang="en-US" sz="1700" b="1" spc="-15" dirty="0">
                    <a:solidFill>
                      <a:schemeClr val="tx2"/>
                    </a:solidFill>
                    <a:latin typeface="Poppins" panose="00000500000000000000" pitchFamily="2" charset="0"/>
                    <a:cs typeface="Poppins" panose="00000500000000000000" pitchFamily="2" charset="0"/>
                  </a:rPr>
                  <a:t>Machine Learning</a:t>
                </a:r>
              </a:p>
            </p:txBody>
          </p:sp>
        </p:grpSp>
      </p:grpSp>
      <mc:AlternateContent xmlns:mc="http://schemas.openxmlformats.org/markup-compatibility/2006">
        <mc:Choice xmlns:am3d="http://schemas.microsoft.com/office/drawing/2017/model3d" Requires="am3d">
          <p:graphicFrame>
            <p:nvGraphicFramePr>
              <p:cNvPr id="27" name="3D Model 26" descr="Gears">
                <a:extLst>
                  <a:ext uri="{FF2B5EF4-FFF2-40B4-BE49-F238E27FC236}">
                    <a16:creationId xmlns:a16="http://schemas.microsoft.com/office/drawing/2014/main" id="{2E5D2C23-CA46-493B-80AF-DD894E24326F}"/>
                  </a:ext>
                </a:extLst>
              </p:cNvPr>
              <p:cNvGraphicFramePr>
                <a:graphicFrameLocks noChangeAspect="1"/>
              </p:cNvGraphicFramePr>
              <p:nvPr>
                <p:extLst>
                  <p:ext uri="{D42A27DB-BD31-4B8C-83A1-F6EECF244321}">
                    <p14:modId xmlns:p14="http://schemas.microsoft.com/office/powerpoint/2010/main" val="792921555"/>
                  </p:ext>
                </p:extLst>
              </p:nvPr>
            </p:nvGraphicFramePr>
            <p:xfrm>
              <a:off x="5131961" y="4495800"/>
              <a:ext cx="1928078" cy="1414960"/>
            </p:xfrm>
            <a:graphic>
              <a:graphicData uri="http://schemas.microsoft.com/office/drawing/2017/model3d">
                <am3d:model3d r:embed="rId3">
                  <am3d:spPr>
                    <a:xfrm>
                      <a:off x="0" y="0"/>
                      <a:ext cx="1928078" cy="1414960"/>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4"/>
                  </am3d:raster>
                  <am3d:objViewport viewportSz="23673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Gears">
                <a:extLst>
                  <a:ext uri="{FF2B5EF4-FFF2-40B4-BE49-F238E27FC236}">
                    <a16:creationId xmlns:a16="http://schemas.microsoft.com/office/drawing/2014/main" id="{2E5D2C23-CA46-493B-80AF-DD894E24326F}"/>
                  </a:ext>
                </a:extLst>
              </p:cNvPr>
              <p:cNvPicPr>
                <a:picLocks noGrp="1" noRot="1" noChangeAspect="1" noMove="1" noResize="1" noEditPoints="1" noAdjustHandles="1" noChangeArrowheads="1" noChangeShapeType="1" noCrop="1"/>
              </p:cNvPicPr>
              <p:nvPr/>
            </p:nvPicPr>
            <p:blipFill>
              <a:blip r:embed="rId4"/>
              <a:stretch>
                <a:fillRect/>
              </a:stretch>
            </p:blipFill>
            <p:spPr>
              <a:xfrm>
                <a:off x="5131961" y="4495800"/>
                <a:ext cx="1928078" cy="1414960"/>
              </a:xfrm>
              <a:prstGeom prst="rect">
                <a:avLst/>
              </a:prstGeom>
            </p:spPr>
          </p:pic>
        </mc:Fallback>
      </mc:AlternateContent>
      <p:pic>
        <p:nvPicPr>
          <p:cNvPr id="34" name="Graphic 33" descr="Arrow: Straight with solid fill">
            <a:extLst>
              <a:ext uri="{FF2B5EF4-FFF2-40B4-BE49-F238E27FC236}">
                <a16:creationId xmlns:a16="http://schemas.microsoft.com/office/drawing/2014/main" id="{D5A0837F-1EEE-4ADB-959C-6ADBFF92BF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638800" y="3497035"/>
            <a:ext cx="914400" cy="914400"/>
          </a:xfrm>
          <a:prstGeom prst="rect">
            <a:avLst/>
          </a:prstGeom>
        </p:spPr>
      </p:pic>
      <p:sp>
        <p:nvSpPr>
          <p:cNvPr id="37" name="TextBox 36">
            <a:extLst>
              <a:ext uri="{FF2B5EF4-FFF2-40B4-BE49-F238E27FC236}">
                <a16:creationId xmlns:a16="http://schemas.microsoft.com/office/drawing/2014/main" id="{8213FCE4-3D19-4CEC-960E-CC67A857463B}"/>
              </a:ext>
            </a:extLst>
          </p:cNvPr>
          <p:cNvSpPr txBox="1"/>
          <p:nvPr/>
        </p:nvSpPr>
        <p:spPr>
          <a:xfrm>
            <a:off x="2131646" y="84506"/>
            <a:ext cx="7928774" cy="600164"/>
          </a:xfrm>
          <a:prstGeom prst="rect">
            <a:avLst/>
          </a:prstGeom>
          <a:noFill/>
        </p:spPr>
        <p:txBody>
          <a:bodyPr wrap="none" rtlCol="0">
            <a:spAutoFit/>
          </a:bodyPr>
          <a:lstStyle/>
          <a:p>
            <a:pPr algn="ctr"/>
            <a:r>
              <a:rPr lang="en-US" sz="3300" b="1" dirty="0">
                <a:latin typeface="Poppins SemiBold" panose="00000700000000000000" pitchFamily="2" charset="0"/>
                <a:cs typeface="Poppins SemiBold" panose="00000700000000000000" pitchFamily="2" charset="0"/>
              </a:rPr>
              <a:t>Programming Language Processing</a:t>
            </a:r>
          </a:p>
        </p:txBody>
      </p:sp>
      <p:pic>
        <p:nvPicPr>
          <p:cNvPr id="54" name="Picture 2">
            <a:extLst>
              <a:ext uri="{FF2B5EF4-FFF2-40B4-BE49-F238E27FC236}">
                <a16:creationId xmlns:a16="http://schemas.microsoft.com/office/drawing/2014/main" id="{AA4C37C9-93AA-4641-81B6-040DF589D7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1">
            <a:extLst>
              <a:ext uri="{FF2B5EF4-FFF2-40B4-BE49-F238E27FC236}">
                <a16:creationId xmlns:a16="http://schemas.microsoft.com/office/drawing/2014/main" id="{5DCF229F-7716-41BE-AD18-1C2A22FB4723}"/>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13</a:t>
            </a:fld>
            <a:endParaRPr lang="en" dirty="0"/>
          </a:p>
        </p:txBody>
      </p:sp>
    </p:spTree>
    <p:extLst>
      <p:ext uri="{BB962C8B-B14F-4D97-AF65-F5344CB8AC3E}">
        <p14:creationId xmlns:p14="http://schemas.microsoft.com/office/powerpoint/2010/main" val="90651814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228;p28">
            <a:extLst>
              <a:ext uri="{FF2B5EF4-FFF2-40B4-BE49-F238E27FC236}">
                <a16:creationId xmlns:a16="http://schemas.microsoft.com/office/drawing/2014/main" id="{01C18D9E-215C-4EF7-BBD9-5C57F2708284}"/>
              </a:ext>
            </a:extLst>
          </p:cNvPr>
          <p:cNvSpPr txBox="1">
            <a:spLocks/>
          </p:cNvSpPr>
          <p:nvPr/>
        </p:nvSpPr>
        <p:spPr>
          <a:xfrm>
            <a:off x="251283" y="469258"/>
            <a:ext cx="1177692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Poppins SemiBold" panose="00000700000000000000" pitchFamily="2" charset="0"/>
                <a:ea typeface="Times New Roman"/>
                <a:cs typeface="Poppins SemiBold" panose="00000700000000000000" pitchFamily="2" charset="0"/>
                <a:sym typeface="Times New Roman"/>
              </a:rPr>
              <a:t>Code Understanding Task - Example</a:t>
            </a:r>
          </a:p>
        </p:txBody>
      </p:sp>
      <p:pic>
        <p:nvPicPr>
          <p:cNvPr id="25" name="Picture 2">
            <a:extLst>
              <a:ext uri="{FF2B5EF4-FFF2-40B4-BE49-F238E27FC236}">
                <a16:creationId xmlns:a16="http://schemas.microsoft.com/office/drawing/2014/main" id="{60794642-2517-476F-8E36-C953396AA3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6" name="Slide Number Placeholder 1">
            <a:extLst>
              <a:ext uri="{FF2B5EF4-FFF2-40B4-BE49-F238E27FC236}">
                <a16:creationId xmlns:a16="http://schemas.microsoft.com/office/drawing/2014/main" id="{7DD2A293-D1F8-45E0-B537-E1B93144A685}"/>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14</a:t>
            </a:fld>
            <a:endParaRPr lang="en" dirty="0"/>
          </a:p>
        </p:txBody>
      </p:sp>
      <p:grpSp>
        <p:nvGrpSpPr>
          <p:cNvPr id="3" name="Group 2">
            <a:extLst>
              <a:ext uri="{FF2B5EF4-FFF2-40B4-BE49-F238E27FC236}">
                <a16:creationId xmlns:a16="http://schemas.microsoft.com/office/drawing/2014/main" id="{B2246E89-38C4-4204-BE36-45622FFD9684}"/>
              </a:ext>
            </a:extLst>
          </p:cNvPr>
          <p:cNvGrpSpPr/>
          <p:nvPr/>
        </p:nvGrpSpPr>
        <p:grpSpPr>
          <a:xfrm>
            <a:off x="2273811" y="1878279"/>
            <a:ext cx="7644378" cy="3314078"/>
            <a:chOff x="2273811" y="2022540"/>
            <a:chExt cx="7644378" cy="3314078"/>
          </a:xfrm>
        </p:grpSpPr>
        <p:grpSp>
          <p:nvGrpSpPr>
            <p:cNvPr id="24" name="Group 23">
              <a:extLst>
                <a:ext uri="{FF2B5EF4-FFF2-40B4-BE49-F238E27FC236}">
                  <a16:creationId xmlns:a16="http://schemas.microsoft.com/office/drawing/2014/main" id="{961F72D2-3F7D-4E04-B11B-9A5B2F10FC67}"/>
                </a:ext>
              </a:extLst>
            </p:cNvPr>
            <p:cNvGrpSpPr/>
            <p:nvPr/>
          </p:nvGrpSpPr>
          <p:grpSpPr>
            <a:xfrm>
              <a:off x="2273811" y="2022540"/>
              <a:ext cx="7644378" cy="2812919"/>
              <a:chOff x="1656146" y="2166417"/>
              <a:chExt cx="7644378" cy="2812919"/>
            </a:xfrm>
          </p:grpSpPr>
          <p:grpSp>
            <p:nvGrpSpPr>
              <p:cNvPr id="21" name="Group 20">
                <a:extLst>
                  <a:ext uri="{FF2B5EF4-FFF2-40B4-BE49-F238E27FC236}">
                    <a16:creationId xmlns:a16="http://schemas.microsoft.com/office/drawing/2014/main" id="{8B2163DF-65C6-4915-BB65-AD5F1284A927}"/>
                  </a:ext>
                </a:extLst>
              </p:cNvPr>
              <p:cNvGrpSpPr/>
              <p:nvPr/>
            </p:nvGrpSpPr>
            <p:grpSpPr>
              <a:xfrm>
                <a:off x="1656146" y="2166417"/>
                <a:ext cx="3115423" cy="2812919"/>
                <a:chOff x="2778446" y="2524689"/>
                <a:chExt cx="2081193" cy="2046329"/>
              </a:xfrm>
            </p:grpSpPr>
            <p:pic>
              <p:nvPicPr>
                <p:cNvPr id="15" name="Picture 14">
                  <a:extLst>
                    <a:ext uri="{FF2B5EF4-FFF2-40B4-BE49-F238E27FC236}">
                      <a16:creationId xmlns:a16="http://schemas.microsoft.com/office/drawing/2014/main" id="{ACC02509-F41B-4F41-B6A1-999CDADE8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8446" y="2524689"/>
                  <a:ext cx="1586350" cy="1577328"/>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B685D02E-62CA-4467-94DB-7DF78876DE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2157" y="2641939"/>
                  <a:ext cx="1586350" cy="1577328"/>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80200A90-41C6-4153-B6CB-EB2E4D4D17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5868" y="2759190"/>
                  <a:ext cx="1586350" cy="1577328"/>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97E79720-2948-444C-BF44-C29F3010A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9578" y="2876440"/>
                  <a:ext cx="1586350" cy="1577328"/>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0037B886-5028-4B83-BBDC-101F763DA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3289" y="2993690"/>
                  <a:ext cx="1586350" cy="1577328"/>
                </a:xfrm>
                <a:prstGeom prst="rect">
                  <a:avLst/>
                </a:prstGeom>
                <a:ln>
                  <a:noFill/>
                </a:ln>
                <a:effectLst>
                  <a:outerShdw blurRad="190500" algn="tl" rotWithShape="0">
                    <a:srgbClr val="000000">
                      <a:alpha val="70000"/>
                    </a:srgbClr>
                  </a:outerShdw>
                </a:effectLst>
              </p:spPr>
            </p:pic>
          </p:grpSp>
          <p:grpSp>
            <p:nvGrpSpPr>
              <p:cNvPr id="22" name="Group 21">
                <a:extLst>
                  <a:ext uri="{FF2B5EF4-FFF2-40B4-BE49-F238E27FC236}">
                    <a16:creationId xmlns:a16="http://schemas.microsoft.com/office/drawing/2014/main" id="{DA815F11-8B72-41F2-A645-8B151F40C609}"/>
                  </a:ext>
                </a:extLst>
              </p:cNvPr>
              <p:cNvGrpSpPr/>
              <p:nvPr/>
            </p:nvGrpSpPr>
            <p:grpSpPr>
              <a:xfrm>
                <a:off x="8591373" y="2692474"/>
                <a:ext cx="709151" cy="1829902"/>
                <a:chOff x="8114792" y="2741116"/>
                <a:chExt cx="709151" cy="1829902"/>
              </a:xfrm>
            </p:grpSpPr>
            <p:pic>
              <p:nvPicPr>
                <p:cNvPr id="7" name="Picture 6">
                  <a:extLst>
                    <a:ext uri="{FF2B5EF4-FFF2-40B4-BE49-F238E27FC236}">
                      <a16:creationId xmlns:a16="http://schemas.microsoft.com/office/drawing/2014/main" id="{31ADDEAA-F74C-4759-99B1-ED58BFF730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2038" y="2741116"/>
                  <a:ext cx="681905" cy="811329"/>
                </a:xfrm>
                <a:prstGeom prst="rect">
                  <a:avLst/>
                </a:prstGeom>
              </p:spPr>
            </p:pic>
            <p:pic>
              <p:nvPicPr>
                <p:cNvPr id="8" name="Picture 7">
                  <a:extLst>
                    <a:ext uri="{FF2B5EF4-FFF2-40B4-BE49-F238E27FC236}">
                      <a16:creationId xmlns:a16="http://schemas.microsoft.com/office/drawing/2014/main" id="{78CA1860-21F0-41DD-885F-A8377A4985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14792" y="3591356"/>
                  <a:ext cx="709151" cy="979662"/>
                </a:xfrm>
                <a:prstGeom prst="rect">
                  <a:avLst/>
                </a:prstGeom>
              </p:spPr>
            </p:pic>
          </p:grpSp>
          <p:sp>
            <p:nvSpPr>
              <p:cNvPr id="9" name="Arrow: Right 8">
                <a:extLst>
                  <a:ext uri="{FF2B5EF4-FFF2-40B4-BE49-F238E27FC236}">
                    <a16:creationId xmlns:a16="http://schemas.microsoft.com/office/drawing/2014/main" id="{D3858714-3A81-47D1-BAE1-14A968B0F0EB}"/>
                  </a:ext>
                </a:extLst>
              </p:cNvPr>
              <p:cNvSpPr/>
              <p:nvPr/>
            </p:nvSpPr>
            <p:spPr>
              <a:xfrm>
                <a:off x="5077639" y="3447888"/>
                <a:ext cx="595263" cy="272652"/>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AE623D37-89C0-4874-89E9-4D1CEC4F70BE}"/>
                  </a:ext>
                </a:extLst>
              </p:cNvPr>
              <p:cNvSpPr/>
              <p:nvPr/>
            </p:nvSpPr>
            <p:spPr>
              <a:xfrm>
                <a:off x="7659054" y="3471099"/>
                <a:ext cx="595263" cy="272652"/>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20" name="3D Model 19" descr="Gears">
                    <a:extLst>
                      <a:ext uri="{FF2B5EF4-FFF2-40B4-BE49-F238E27FC236}">
                        <a16:creationId xmlns:a16="http://schemas.microsoft.com/office/drawing/2014/main" id="{A0AAF99C-E482-41E7-8689-82B5E320E06D}"/>
                      </a:ext>
                    </a:extLst>
                  </p:cNvPr>
                  <p:cNvGraphicFramePr>
                    <a:graphicFrameLocks noChangeAspect="1"/>
                  </p:cNvGraphicFramePr>
                  <p:nvPr/>
                </p:nvGraphicFramePr>
                <p:xfrm>
                  <a:off x="5818370" y="2950774"/>
                  <a:ext cx="1679051" cy="1244206"/>
                </p:xfrm>
                <a:graphic>
                  <a:graphicData uri="http://schemas.microsoft.com/office/drawing/2017/model3d">
                    <am3d:model3d r:embed="rId7">
                      <am3d:spPr>
                        <a:xfrm>
                          <a:off x="0" y="0"/>
                          <a:ext cx="1679051" cy="1244206"/>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1064197" ay="-258122" az="-82453"/>
                        <am3d:postTrans dx="0" dy="0" dz="0"/>
                      </am3d:trans>
                      <am3d:raster rName="Office3DRenderer" rVer="16.0.8326">
                        <am3d:blip r:embed="rId8"/>
                      </am3d:raster>
                      <am3d:objViewport viewportSz="21185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Gears">
                    <a:extLst>
                      <a:ext uri="{FF2B5EF4-FFF2-40B4-BE49-F238E27FC236}">
                        <a16:creationId xmlns:a16="http://schemas.microsoft.com/office/drawing/2014/main" id="{A0AAF99C-E482-41E7-8689-82B5E320E06D}"/>
                      </a:ext>
                    </a:extLst>
                  </p:cNvPr>
                  <p:cNvPicPr>
                    <a:picLocks noGrp="1" noRot="1" noChangeAspect="1" noMove="1" noResize="1" noEditPoints="1" noAdjustHandles="1" noChangeArrowheads="1" noChangeShapeType="1" noCrop="1"/>
                  </p:cNvPicPr>
                  <p:nvPr/>
                </p:nvPicPr>
                <p:blipFill>
                  <a:blip r:embed="rId8"/>
                  <a:stretch>
                    <a:fillRect/>
                  </a:stretch>
                </p:blipFill>
                <p:spPr>
                  <a:xfrm>
                    <a:off x="6436035" y="2662636"/>
                    <a:ext cx="1679051" cy="1244206"/>
                  </a:xfrm>
                  <a:prstGeom prst="rect">
                    <a:avLst/>
                  </a:prstGeom>
                </p:spPr>
              </p:pic>
            </mc:Fallback>
          </mc:AlternateContent>
        </p:grpSp>
        <p:sp>
          <p:nvSpPr>
            <p:cNvPr id="27" name="TextBox 26">
              <a:extLst>
                <a:ext uri="{FF2B5EF4-FFF2-40B4-BE49-F238E27FC236}">
                  <a16:creationId xmlns:a16="http://schemas.microsoft.com/office/drawing/2014/main" id="{C68573FC-CF5B-4651-9DC6-E668BFF563A3}"/>
                </a:ext>
              </a:extLst>
            </p:cNvPr>
            <p:cNvSpPr txBox="1"/>
            <p:nvPr/>
          </p:nvSpPr>
          <p:spPr>
            <a:xfrm>
              <a:off x="5204046" y="4936508"/>
              <a:ext cx="3071675" cy="400110"/>
            </a:xfrm>
            <a:prstGeom prst="rect">
              <a:avLst/>
            </a:prstGeom>
            <a:noFill/>
          </p:spPr>
          <p:txBody>
            <a:bodyPr wrap="none" rtlCol="0">
              <a:spAutoFit/>
            </a:bodyPr>
            <a:lstStyle/>
            <a:p>
              <a:r>
                <a:rPr lang="en-US" sz="2000" dirty="0">
                  <a:latin typeface="Poppins" panose="00000500000000000000" pitchFamily="2" charset="0"/>
                  <a:cs typeface="Poppins" panose="00000500000000000000" pitchFamily="2" charset="0"/>
                </a:rPr>
                <a:t>Vulnerability Detection</a:t>
              </a:r>
            </a:p>
          </p:txBody>
        </p:sp>
      </p:grpSp>
      <p:grpSp>
        <p:nvGrpSpPr>
          <p:cNvPr id="5" name="Group 4">
            <a:extLst>
              <a:ext uri="{FF2B5EF4-FFF2-40B4-BE49-F238E27FC236}">
                <a16:creationId xmlns:a16="http://schemas.microsoft.com/office/drawing/2014/main" id="{B85C8055-0CBD-4820-A010-09EA7D0368CD}"/>
              </a:ext>
            </a:extLst>
          </p:cNvPr>
          <p:cNvGrpSpPr/>
          <p:nvPr/>
        </p:nvGrpSpPr>
        <p:grpSpPr>
          <a:xfrm>
            <a:off x="3968407" y="3243440"/>
            <a:ext cx="4935255" cy="1655014"/>
            <a:chOff x="4158641" y="2732064"/>
            <a:chExt cx="4935255" cy="1655014"/>
          </a:xfrm>
        </p:grpSpPr>
        <p:sp>
          <p:nvSpPr>
            <p:cNvPr id="28" name="Rectangle: Rounded Corners 27">
              <a:extLst>
                <a:ext uri="{FF2B5EF4-FFF2-40B4-BE49-F238E27FC236}">
                  <a16:creationId xmlns:a16="http://schemas.microsoft.com/office/drawing/2014/main" id="{8F85CB2E-EF23-4C3E-B7CB-EE9D30CD61CA}"/>
                </a:ext>
              </a:extLst>
            </p:cNvPr>
            <p:cNvSpPr/>
            <p:nvPr/>
          </p:nvSpPr>
          <p:spPr>
            <a:xfrm>
              <a:off x="4158641" y="2732064"/>
              <a:ext cx="4935255" cy="1655014"/>
            </a:xfrm>
            <a:prstGeom prst="roundRect">
              <a:avLst>
                <a:gd name="adj" fmla="val 45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31A1CE2-E8AE-43D1-9982-CCC6B92FDD20}"/>
                </a:ext>
              </a:extLst>
            </p:cNvPr>
            <p:cNvSpPr txBox="1"/>
            <p:nvPr/>
          </p:nvSpPr>
          <p:spPr>
            <a:xfrm>
              <a:off x="4235419" y="3342258"/>
              <a:ext cx="4781698" cy="523220"/>
            </a:xfrm>
            <a:prstGeom prst="rect">
              <a:avLst/>
            </a:prstGeom>
            <a:noFill/>
          </p:spPr>
          <p:txBody>
            <a:bodyPr wrap="square" rtlCol="0">
              <a:spAutoFit/>
            </a:bodyPr>
            <a:lstStyle/>
            <a:p>
              <a:pPr algn="ctr"/>
              <a:r>
                <a:rPr lang="en-US" sz="2800" b="1" u="sng" dirty="0">
                  <a:ln w="0"/>
                  <a:solidFill>
                    <a:srgbClr val="00B050"/>
                  </a:solidFill>
                  <a:effectLst>
                    <a:outerShdw blurRad="50800" dist="38100" dir="8100000" algn="tr" rotWithShape="0">
                      <a:prstClr val="black">
                        <a:alpha val="40000"/>
                      </a:prstClr>
                    </a:outerShdw>
                  </a:effectLst>
                  <a:latin typeface="Poppins" panose="00000500000000000000" pitchFamily="2" charset="0"/>
                  <a:cs typeface="Poppins" panose="00000500000000000000" pitchFamily="2" charset="0"/>
                </a:rPr>
                <a:t>Understand</a:t>
              </a:r>
              <a:r>
                <a:rPr lang="en-US" sz="2800" dirty="0">
                  <a:ln w="0"/>
                  <a:solidFill>
                    <a:schemeClr val="accent1"/>
                  </a:solidFill>
                  <a:effectLst>
                    <a:outerShdw blurRad="50800" dist="38100" dir="8100000" algn="tr" rotWithShape="0">
                      <a:prstClr val="black">
                        <a:alpha val="40000"/>
                      </a:prstClr>
                    </a:outerShdw>
                  </a:effectLst>
                  <a:latin typeface="Poppins" panose="00000500000000000000" pitchFamily="2" charset="0"/>
                  <a:cs typeface="Poppins" panose="00000500000000000000" pitchFamily="2" charset="0"/>
                </a:rPr>
                <a:t> Source Code</a:t>
              </a:r>
            </a:p>
          </p:txBody>
        </p:sp>
      </p:grpSp>
    </p:spTree>
    <p:extLst>
      <p:ext uri="{BB962C8B-B14F-4D97-AF65-F5344CB8AC3E}">
        <p14:creationId xmlns:p14="http://schemas.microsoft.com/office/powerpoint/2010/main" val="63712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228;p28">
            <a:extLst>
              <a:ext uri="{FF2B5EF4-FFF2-40B4-BE49-F238E27FC236}">
                <a16:creationId xmlns:a16="http://schemas.microsoft.com/office/drawing/2014/main" id="{01C18D9E-215C-4EF7-BBD9-5C57F2708284}"/>
              </a:ext>
            </a:extLst>
          </p:cNvPr>
          <p:cNvSpPr txBox="1">
            <a:spLocks/>
          </p:cNvSpPr>
          <p:nvPr/>
        </p:nvSpPr>
        <p:spPr>
          <a:xfrm>
            <a:off x="251283" y="444206"/>
            <a:ext cx="1177692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Poppins SemiBold" panose="00000700000000000000" pitchFamily="2" charset="0"/>
                <a:ea typeface="Times New Roman"/>
                <a:cs typeface="Poppins SemiBold" panose="00000700000000000000" pitchFamily="2" charset="0"/>
                <a:sym typeface="Times New Roman"/>
              </a:rPr>
              <a:t>Code Generation Tasks - Example</a:t>
            </a:r>
          </a:p>
        </p:txBody>
      </p:sp>
      <p:pic>
        <p:nvPicPr>
          <p:cNvPr id="25" name="Picture 2">
            <a:extLst>
              <a:ext uri="{FF2B5EF4-FFF2-40B4-BE49-F238E27FC236}">
                <a16:creationId xmlns:a16="http://schemas.microsoft.com/office/drawing/2014/main" id="{60794642-2517-476F-8E36-C953396AA3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6" name="Slide Number Placeholder 1">
            <a:extLst>
              <a:ext uri="{FF2B5EF4-FFF2-40B4-BE49-F238E27FC236}">
                <a16:creationId xmlns:a16="http://schemas.microsoft.com/office/drawing/2014/main" id="{7DD2A293-D1F8-45E0-B537-E1B93144A685}"/>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15</a:t>
            </a:fld>
            <a:endParaRPr lang="en" dirty="0"/>
          </a:p>
        </p:txBody>
      </p:sp>
      <p:grpSp>
        <p:nvGrpSpPr>
          <p:cNvPr id="43" name="Group 42">
            <a:extLst>
              <a:ext uri="{FF2B5EF4-FFF2-40B4-BE49-F238E27FC236}">
                <a16:creationId xmlns:a16="http://schemas.microsoft.com/office/drawing/2014/main" id="{D1C2B170-5F16-4241-8925-F35AF3E703E2}"/>
              </a:ext>
            </a:extLst>
          </p:cNvPr>
          <p:cNvGrpSpPr/>
          <p:nvPr/>
        </p:nvGrpSpPr>
        <p:grpSpPr>
          <a:xfrm>
            <a:off x="1611449" y="3558270"/>
            <a:ext cx="9806880" cy="2490586"/>
            <a:chOff x="1572612" y="3606503"/>
            <a:chExt cx="9806880" cy="2490586"/>
          </a:xfrm>
        </p:grpSpPr>
        <p:sp>
          <p:nvSpPr>
            <p:cNvPr id="36" name="Arrow: Right 35">
              <a:extLst>
                <a:ext uri="{FF2B5EF4-FFF2-40B4-BE49-F238E27FC236}">
                  <a16:creationId xmlns:a16="http://schemas.microsoft.com/office/drawing/2014/main" id="{6D1871AA-656B-4410-AEA3-598953958617}"/>
                </a:ext>
              </a:extLst>
            </p:cNvPr>
            <p:cNvSpPr/>
            <p:nvPr/>
          </p:nvSpPr>
          <p:spPr>
            <a:xfrm>
              <a:off x="4934633" y="4727876"/>
              <a:ext cx="595263" cy="272652"/>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4CA3A220-E900-45A9-8193-88393A78C683}"/>
                </a:ext>
              </a:extLst>
            </p:cNvPr>
            <p:cNvSpPr/>
            <p:nvPr/>
          </p:nvSpPr>
          <p:spPr>
            <a:xfrm>
              <a:off x="7516048" y="4751087"/>
              <a:ext cx="595263" cy="272652"/>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8" name="3D Model 37" descr="Gears">
                  <a:extLst>
                    <a:ext uri="{FF2B5EF4-FFF2-40B4-BE49-F238E27FC236}">
                      <a16:creationId xmlns:a16="http://schemas.microsoft.com/office/drawing/2014/main" id="{C35BF041-7AEF-4906-B988-4AD8718EFA11}"/>
                    </a:ext>
                  </a:extLst>
                </p:cNvPr>
                <p:cNvGraphicFramePr>
                  <a:graphicFrameLocks noChangeAspect="1"/>
                </p:cNvGraphicFramePr>
                <p:nvPr/>
              </p:nvGraphicFramePr>
              <p:xfrm>
                <a:off x="5675364" y="4230762"/>
                <a:ext cx="1679051" cy="1244206"/>
              </p:xfrm>
              <a:graphic>
                <a:graphicData uri="http://schemas.microsoft.com/office/drawing/2017/model3d">
                  <am3d:model3d r:embed="rId4">
                    <am3d:spPr>
                      <a:xfrm>
                        <a:off x="0" y="0"/>
                        <a:ext cx="1679051" cy="1244206"/>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1064197" ay="-258122" az="-82453"/>
                      <am3d:postTrans dx="0" dy="0" dz="0"/>
                    </am3d:trans>
                    <am3d:raster rName="Office3DRenderer" rVer="16.0.8326">
                      <am3d:blip r:embed="rId5"/>
                    </am3d:raster>
                    <am3d:objViewport viewportSz="21185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ears">
                  <a:extLst>
                    <a:ext uri="{FF2B5EF4-FFF2-40B4-BE49-F238E27FC236}">
                      <a16:creationId xmlns:a16="http://schemas.microsoft.com/office/drawing/2014/main" id="{C35BF041-7AEF-4906-B988-4AD8718EFA11}"/>
                    </a:ext>
                  </a:extLst>
                </p:cNvPr>
                <p:cNvPicPr>
                  <a:picLocks noGrp="1" noRot="1" noChangeAspect="1" noMove="1" noResize="1" noEditPoints="1" noAdjustHandles="1" noChangeArrowheads="1" noChangeShapeType="1" noCrop="1"/>
                </p:cNvPicPr>
                <p:nvPr/>
              </p:nvPicPr>
              <p:blipFill>
                <a:blip r:embed="rId5"/>
                <a:stretch>
                  <a:fillRect/>
                </a:stretch>
              </p:blipFill>
              <p:spPr>
                <a:xfrm>
                  <a:off x="5714201" y="4182529"/>
                  <a:ext cx="1679051" cy="1244206"/>
                </a:xfrm>
                <a:prstGeom prst="rect">
                  <a:avLst/>
                </a:prstGeom>
              </p:spPr>
            </p:pic>
          </mc:Fallback>
        </mc:AlternateContent>
        <p:pic>
          <p:nvPicPr>
            <p:cNvPr id="40" name="Picture 39">
              <a:extLst>
                <a:ext uri="{FF2B5EF4-FFF2-40B4-BE49-F238E27FC236}">
                  <a16:creationId xmlns:a16="http://schemas.microsoft.com/office/drawing/2014/main" id="{13672700-D508-4163-8F0E-ED6E750C7E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2612" y="3606503"/>
              <a:ext cx="3112122" cy="2490586"/>
            </a:xfrm>
            <a:prstGeom prst="rect">
              <a:avLst/>
            </a:prstGeom>
          </p:spPr>
        </p:pic>
        <p:pic>
          <p:nvPicPr>
            <p:cNvPr id="42" name="Picture 41">
              <a:extLst>
                <a:ext uri="{FF2B5EF4-FFF2-40B4-BE49-F238E27FC236}">
                  <a16:creationId xmlns:a16="http://schemas.microsoft.com/office/drawing/2014/main" id="{B11FCCDE-FF04-4ACF-B77D-9500DB3C6E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67369" y="3606503"/>
              <a:ext cx="3112123" cy="2490586"/>
            </a:xfrm>
            <a:prstGeom prst="rect">
              <a:avLst/>
            </a:prstGeom>
          </p:spPr>
        </p:pic>
      </p:grpSp>
      <p:grpSp>
        <p:nvGrpSpPr>
          <p:cNvPr id="45" name="Group 44">
            <a:extLst>
              <a:ext uri="{FF2B5EF4-FFF2-40B4-BE49-F238E27FC236}">
                <a16:creationId xmlns:a16="http://schemas.microsoft.com/office/drawing/2014/main" id="{C980D7EF-D8C5-4FEF-8233-72DCD4675792}"/>
              </a:ext>
            </a:extLst>
          </p:cNvPr>
          <p:cNvGrpSpPr/>
          <p:nvPr/>
        </p:nvGrpSpPr>
        <p:grpSpPr>
          <a:xfrm>
            <a:off x="1572612" y="1414940"/>
            <a:ext cx="9723999" cy="1727932"/>
            <a:chOff x="1572612" y="1414940"/>
            <a:chExt cx="9723999" cy="1727932"/>
          </a:xfrm>
        </p:grpSpPr>
        <p:grpSp>
          <p:nvGrpSpPr>
            <p:cNvPr id="33" name="Group 32">
              <a:extLst>
                <a:ext uri="{FF2B5EF4-FFF2-40B4-BE49-F238E27FC236}">
                  <a16:creationId xmlns:a16="http://schemas.microsoft.com/office/drawing/2014/main" id="{CF77F542-A8B2-46B0-B0F5-B91FFB7FE1F3}"/>
                </a:ext>
              </a:extLst>
            </p:cNvPr>
            <p:cNvGrpSpPr/>
            <p:nvPr/>
          </p:nvGrpSpPr>
          <p:grpSpPr>
            <a:xfrm>
              <a:off x="1572612" y="1414940"/>
              <a:ext cx="9723999" cy="1727932"/>
              <a:chOff x="1572612" y="1934637"/>
              <a:chExt cx="9723999" cy="1727932"/>
            </a:xfrm>
          </p:grpSpPr>
          <p:pic>
            <p:nvPicPr>
              <p:cNvPr id="27" name="Picture 26">
                <a:extLst>
                  <a:ext uri="{FF2B5EF4-FFF2-40B4-BE49-F238E27FC236}">
                    <a16:creationId xmlns:a16="http://schemas.microsoft.com/office/drawing/2014/main" id="{43BD397A-77A8-4DF8-A56B-EF08083930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7369" y="1934637"/>
                <a:ext cx="3029242" cy="1727932"/>
              </a:xfrm>
              <a:prstGeom prst="rect">
                <a:avLst/>
              </a:prstGeom>
            </p:spPr>
          </p:pic>
          <p:pic>
            <p:nvPicPr>
              <p:cNvPr id="28" name="Picture 27">
                <a:extLst>
                  <a:ext uri="{FF2B5EF4-FFF2-40B4-BE49-F238E27FC236}">
                    <a16:creationId xmlns:a16="http://schemas.microsoft.com/office/drawing/2014/main" id="{D01CCDAE-6416-42DF-8A91-0C1AD76C5E0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72612" y="1934637"/>
                <a:ext cx="3362021" cy="1494363"/>
              </a:xfrm>
              <a:prstGeom prst="rect">
                <a:avLst/>
              </a:prstGeom>
            </p:spPr>
          </p:pic>
          <p:sp>
            <p:nvSpPr>
              <p:cNvPr id="30" name="Arrow: Right 29">
                <a:extLst>
                  <a:ext uri="{FF2B5EF4-FFF2-40B4-BE49-F238E27FC236}">
                    <a16:creationId xmlns:a16="http://schemas.microsoft.com/office/drawing/2014/main" id="{F12042E9-2FF6-4399-A725-241F80FCD3AE}"/>
                  </a:ext>
                </a:extLst>
              </p:cNvPr>
              <p:cNvSpPr/>
              <p:nvPr/>
            </p:nvSpPr>
            <p:spPr>
              <a:xfrm>
                <a:off x="4934633" y="2506682"/>
                <a:ext cx="595263" cy="272652"/>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00FB7E8-968D-42FA-B493-56CCDFEBD1AA}"/>
                  </a:ext>
                </a:extLst>
              </p:cNvPr>
              <p:cNvSpPr/>
              <p:nvPr/>
            </p:nvSpPr>
            <p:spPr>
              <a:xfrm>
                <a:off x="7516048" y="2529893"/>
                <a:ext cx="595263" cy="272652"/>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2" name="3D Model 31" descr="Gears">
                    <a:extLst>
                      <a:ext uri="{FF2B5EF4-FFF2-40B4-BE49-F238E27FC236}">
                        <a16:creationId xmlns:a16="http://schemas.microsoft.com/office/drawing/2014/main" id="{3130F8ED-F7B5-4FC6-A414-D7ECD571AE18}"/>
                      </a:ext>
                    </a:extLst>
                  </p:cNvPr>
                  <p:cNvGraphicFramePr>
                    <a:graphicFrameLocks noChangeAspect="1"/>
                  </p:cNvGraphicFramePr>
                  <p:nvPr/>
                </p:nvGraphicFramePr>
                <p:xfrm>
                  <a:off x="5675364" y="2009568"/>
                  <a:ext cx="1679051" cy="1244206"/>
                </p:xfrm>
                <a:graphic>
                  <a:graphicData uri="http://schemas.microsoft.com/office/drawing/2017/model3d">
                    <am3d:model3d r:embed="rId4">
                      <am3d:spPr>
                        <a:xfrm>
                          <a:off x="0" y="0"/>
                          <a:ext cx="1679051" cy="1244206"/>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1064197" ay="-258122" az="-82453"/>
                        <am3d:postTrans dx="0" dy="0" dz="0"/>
                      </am3d:trans>
                      <am3d:raster rName="Office3DRenderer" rVer="16.0.8326">
                        <am3d:blip r:embed="rId5"/>
                      </am3d:raster>
                      <am3d:objViewport viewportSz="21185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Gears">
                    <a:extLst>
                      <a:ext uri="{FF2B5EF4-FFF2-40B4-BE49-F238E27FC236}">
                        <a16:creationId xmlns:a16="http://schemas.microsoft.com/office/drawing/2014/main" id="{3130F8ED-F7B5-4FC6-A414-D7ECD571AE18}"/>
                      </a:ext>
                    </a:extLst>
                  </p:cNvPr>
                  <p:cNvPicPr>
                    <a:picLocks noGrp="1" noRot="1" noChangeAspect="1" noMove="1" noResize="1" noEditPoints="1" noAdjustHandles="1" noChangeArrowheads="1" noChangeShapeType="1" noCrop="1"/>
                  </p:cNvPicPr>
                  <p:nvPr/>
                </p:nvPicPr>
                <p:blipFill>
                  <a:blip r:embed="rId5"/>
                  <a:stretch>
                    <a:fillRect/>
                  </a:stretch>
                </p:blipFill>
                <p:spPr>
                  <a:xfrm>
                    <a:off x="5675364" y="1489871"/>
                    <a:ext cx="1679051" cy="1244206"/>
                  </a:xfrm>
                  <a:prstGeom prst="rect">
                    <a:avLst/>
                  </a:prstGeom>
                </p:spPr>
              </p:pic>
            </mc:Fallback>
          </mc:AlternateContent>
        </p:grpSp>
        <p:sp>
          <p:nvSpPr>
            <p:cNvPr id="44" name="TextBox 43">
              <a:extLst>
                <a:ext uri="{FF2B5EF4-FFF2-40B4-BE49-F238E27FC236}">
                  <a16:creationId xmlns:a16="http://schemas.microsoft.com/office/drawing/2014/main" id="{FBC4D3B0-D693-43F5-ADA1-81E7A8C98E0F}"/>
                </a:ext>
              </a:extLst>
            </p:cNvPr>
            <p:cNvSpPr txBox="1"/>
            <p:nvPr/>
          </p:nvSpPr>
          <p:spPr>
            <a:xfrm>
              <a:off x="5328506" y="2732064"/>
              <a:ext cx="2372765" cy="400110"/>
            </a:xfrm>
            <a:prstGeom prst="rect">
              <a:avLst/>
            </a:prstGeom>
            <a:noFill/>
          </p:spPr>
          <p:txBody>
            <a:bodyPr wrap="none" rtlCol="0">
              <a:spAutoFit/>
            </a:bodyPr>
            <a:lstStyle/>
            <a:p>
              <a:r>
                <a:rPr lang="en-US" sz="2000" dirty="0">
                  <a:latin typeface="Poppins" panose="00000500000000000000" pitchFamily="2" charset="0"/>
                  <a:cs typeface="Poppins" panose="00000500000000000000" pitchFamily="2" charset="0"/>
                </a:rPr>
                <a:t>Code Translation</a:t>
              </a:r>
            </a:p>
          </p:txBody>
        </p:sp>
      </p:grpSp>
      <p:sp>
        <p:nvSpPr>
          <p:cNvPr id="46" name="TextBox 45">
            <a:extLst>
              <a:ext uri="{FF2B5EF4-FFF2-40B4-BE49-F238E27FC236}">
                <a16:creationId xmlns:a16="http://schemas.microsoft.com/office/drawing/2014/main" id="{FD534B24-B775-4056-8D89-BAED178F1985}"/>
              </a:ext>
            </a:extLst>
          </p:cNvPr>
          <p:cNvSpPr txBox="1"/>
          <p:nvPr/>
        </p:nvSpPr>
        <p:spPr>
          <a:xfrm>
            <a:off x="5428787" y="5426735"/>
            <a:ext cx="2188420" cy="707886"/>
          </a:xfrm>
          <a:prstGeom prst="rect">
            <a:avLst/>
          </a:prstGeom>
          <a:noFill/>
        </p:spPr>
        <p:txBody>
          <a:bodyPr wrap="none" rtlCol="0">
            <a:spAutoFit/>
          </a:bodyPr>
          <a:lstStyle/>
          <a:p>
            <a:r>
              <a:rPr lang="en-US" sz="2000" dirty="0">
                <a:latin typeface="Poppins" panose="00000500000000000000" pitchFamily="2" charset="0"/>
                <a:cs typeface="Poppins" panose="00000500000000000000" pitchFamily="2" charset="0"/>
              </a:rPr>
              <a:t>Code Editing/</a:t>
            </a:r>
          </a:p>
          <a:p>
            <a:r>
              <a:rPr lang="en-US" sz="2000" dirty="0">
                <a:latin typeface="Poppins" panose="00000500000000000000" pitchFamily="2" charset="0"/>
                <a:cs typeface="Poppins" panose="00000500000000000000" pitchFamily="2" charset="0"/>
              </a:rPr>
              <a:t>Program Repair</a:t>
            </a:r>
          </a:p>
        </p:txBody>
      </p:sp>
      <p:grpSp>
        <p:nvGrpSpPr>
          <p:cNvPr id="49" name="Group 48">
            <a:extLst>
              <a:ext uri="{FF2B5EF4-FFF2-40B4-BE49-F238E27FC236}">
                <a16:creationId xmlns:a16="http://schemas.microsoft.com/office/drawing/2014/main" id="{B5B8BF24-6D6C-4DE8-8F45-E579038F5916}"/>
              </a:ext>
            </a:extLst>
          </p:cNvPr>
          <p:cNvGrpSpPr/>
          <p:nvPr/>
        </p:nvGrpSpPr>
        <p:grpSpPr>
          <a:xfrm>
            <a:off x="3968407" y="3243440"/>
            <a:ext cx="4935255" cy="1655014"/>
            <a:chOff x="4158641" y="2732064"/>
            <a:chExt cx="4935255" cy="1655014"/>
          </a:xfrm>
        </p:grpSpPr>
        <p:sp>
          <p:nvSpPr>
            <p:cNvPr id="50" name="Rectangle: Rounded Corners 49">
              <a:extLst>
                <a:ext uri="{FF2B5EF4-FFF2-40B4-BE49-F238E27FC236}">
                  <a16:creationId xmlns:a16="http://schemas.microsoft.com/office/drawing/2014/main" id="{D7D2E235-A7C7-4028-8A1F-C172393A3D36}"/>
                </a:ext>
              </a:extLst>
            </p:cNvPr>
            <p:cNvSpPr/>
            <p:nvPr/>
          </p:nvSpPr>
          <p:spPr>
            <a:xfrm>
              <a:off x="4158641" y="2732064"/>
              <a:ext cx="4935255" cy="1655014"/>
            </a:xfrm>
            <a:prstGeom prst="roundRect">
              <a:avLst>
                <a:gd name="adj" fmla="val 455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934F7299-9A1B-4B0A-B2CF-CFF7DE5C12D8}"/>
                </a:ext>
              </a:extLst>
            </p:cNvPr>
            <p:cNvSpPr txBox="1"/>
            <p:nvPr/>
          </p:nvSpPr>
          <p:spPr>
            <a:xfrm>
              <a:off x="4235419" y="3342258"/>
              <a:ext cx="4781698" cy="523220"/>
            </a:xfrm>
            <a:prstGeom prst="rect">
              <a:avLst/>
            </a:prstGeom>
            <a:noFill/>
          </p:spPr>
          <p:txBody>
            <a:bodyPr wrap="square" rtlCol="0">
              <a:spAutoFit/>
            </a:bodyPr>
            <a:lstStyle/>
            <a:p>
              <a:pPr algn="ctr"/>
              <a:r>
                <a:rPr lang="en-US" sz="2800" b="1" u="sng" dirty="0">
                  <a:ln w="0"/>
                  <a:solidFill>
                    <a:srgbClr val="00B050"/>
                  </a:solidFill>
                  <a:effectLst>
                    <a:outerShdw blurRad="50800" dist="38100" dir="8100000" algn="tr" rotWithShape="0">
                      <a:prstClr val="black">
                        <a:alpha val="40000"/>
                      </a:prstClr>
                    </a:outerShdw>
                  </a:effectLst>
                  <a:latin typeface="Poppins" panose="00000500000000000000" pitchFamily="2" charset="0"/>
                  <a:cs typeface="Poppins" panose="00000500000000000000" pitchFamily="2" charset="0"/>
                </a:rPr>
                <a:t>Generate</a:t>
              </a:r>
              <a:r>
                <a:rPr lang="en-US" sz="2800" dirty="0">
                  <a:ln w="0"/>
                  <a:solidFill>
                    <a:schemeClr val="accent1"/>
                  </a:solidFill>
                  <a:effectLst>
                    <a:outerShdw blurRad="50800" dist="38100" dir="8100000" algn="tr" rotWithShape="0">
                      <a:prstClr val="black">
                        <a:alpha val="40000"/>
                      </a:prstClr>
                    </a:outerShdw>
                  </a:effectLst>
                  <a:latin typeface="Poppins" panose="00000500000000000000" pitchFamily="2" charset="0"/>
                  <a:cs typeface="Poppins" panose="00000500000000000000" pitchFamily="2" charset="0"/>
                </a:rPr>
                <a:t> Source Code</a:t>
              </a:r>
            </a:p>
          </p:txBody>
        </p:sp>
      </p:grpSp>
    </p:spTree>
    <p:extLst>
      <p:ext uri="{BB962C8B-B14F-4D97-AF65-F5344CB8AC3E}">
        <p14:creationId xmlns:p14="http://schemas.microsoft.com/office/powerpoint/2010/main" val="371571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1000"/>
                                        <p:tgtEl>
                                          <p:spTgt spid="49"/>
                                        </p:tgtEl>
                                      </p:cBhvr>
                                    </p:animEffect>
                                    <p:anim calcmode="lin" valueType="num">
                                      <p:cBhvr>
                                        <p:cTn id="21" dur="1000" fill="hold"/>
                                        <p:tgtEl>
                                          <p:spTgt spid="49"/>
                                        </p:tgtEl>
                                        <p:attrNameLst>
                                          <p:attrName>ppt_x</p:attrName>
                                        </p:attrNameLst>
                                      </p:cBhvr>
                                      <p:tavLst>
                                        <p:tav tm="0">
                                          <p:val>
                                            <p:strVal val="#ppt_x"/>
                                          </p:val>
                                        </p:tav>
                                        <p:tav tm="100000">
                                          <p:val>
                                            <p:strVal val="#ppt_x"/>
                                          </p:val>
                                        </p:tav>
                                      </p:tavLst>
                                    </p:anim>
                                    <p:anim calcmode="lin" valueType="num">
                                      <p:cBhvr>
                                        <p:cTn id="22"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8" name="Google Shape;228;p28">
            <a:extLst>
              <a:ext uri="{FF2B5EF4-FFF2-40B4-BE49-F238E27FC236}">
                <a16:creationId xmlns:a16="http://schemas.microsoft.com/office/drawing/2014/main" id="{46B55A10-8D97-42DB-9EFA-1FF470A818FA}"/>
              </a:ext>
            </a:extLst>
          </p:cNvPr>
          <p:cNvSpPr txBox="1">
            <a:spLocks/>
          </p:cNvSpPr>
          <p:nvPr/>
        </p:nvSpPr>
        <p:spPr>
          <a:xfrm>
            <a:off x="251283" y="343998"/>
            <a:ext cx="1177692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Poppins SemiBold" panose="00000700000000000000" pitchFamily="2" charset="0"/>
                <a:ea typeface="Times New Roman"/>
                <a:cs typeface="Poppins SemiBold" panose="00000700000000000000" pitchFamily="2" charset="0"/>
                <a:sym typeface="Times New Roman"/>
              </a:rPr>
              <a:t>Understanding Source Code - Requirement</a:t>
            </a:r>
          </a:p>
        </p:txBody>
      </p:sp>
      <p:pic>
        <p:nvPicPr>
          <p:cNvPr id="9" name="Picture 2">
            <a:extLst>
              <a:ext uri="{FF2B5EF4-FFF2-40B4-BE49-F238E27FC236}">
                <a16:creationId xmlns:a16="http://schemas.microsoft.com/office/drawing/2014/main" id="{0225296E-0E22-48E2-AFD7-3ED77BDCD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A2B49EAD-2EDF-4D53-9EF1-AD87647658FC}"/>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16</a:t>
            </a:fld>
            <a:endParaRPr lang="en" dirty="0"/>
          </a:p>
        </p:txBody>
      </p:sp>
      <p:pic>
        <p:nvPicPr>
          <p:cNvPr id="7" name="Google Shape;188;p23">
            <a:extLst>
              <a:ext uri="{FF2B5EF4-FFF2-40B4-BE49-F238E27FC236}">
                <a16:creationId xmlns:a16="http://schemas.microsoft.com/office/drawing/2014/main" id="{FBC18F54-6973-4427-A715-8FD0A07C0E3E}"/>
              </a:ext>
            </a:extLst>
          </p:cNvPr>
          <p:cNvPicPr preferRelativeResize="0"/>
          <p:nvPr/>
        </p:nvPicPr>
        <p:blipFill>
          <a:blip r:embed="rId4">
            <a:alphaModFix/>
          </a:blip>
          <a:stretch>
            <a:fillRect/>
          </a:stretch>
        </p:blipFill>
        <p:spPr>
          <a:xfrm>
            <a:off x="1151270" y="1952817"/>
            <a:ext cx="3742249" cy="2796036"/>
          </a:xfrm>
          <a:prstGeom prst="rect">
            <a:avLst/>
          </a:prstGeom>
          <a:noFill/>
          <a:ln>
            <a:noFill/>
          </a:ln>
        </p:spPr>
      </p:pic>
      <p:sp>
        <p:nvSpPr>
          <p:cNvPr id="10" name="Google Shape;190;p23">
            <a:extLst>
              <a:ext uri="{FF2B5EF4-FFF2-40B4-BE49-F238E27FC236}">
                <a16:creationId xmlns:a16="http://schemas.microsoft.com/office/drawing/2014/main" id="{F628897C-848A-4E3B-92A2-DC984002F915}"/>
              </a:ext>
            </a:extLst>
          </p:cNvPr>
          <p:cNvSpPr/>
          <p:nvPr/>
        </p:nvSpPr>
        <p:spPr>
          <a:xfrm>
            <a:off x="1010725" y="4018976"/>
            <a:ext cx="2180840" cy="1205510"/>
          </a:xfrm>
          <a:prstGeom prst="cloudCallout">
            <a:avLst>
              <a:gd name="adj1" fmla="val 40887"/>
              <a:gd name="adj2" fmla="val -96100"/>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pPr algn="ctr"/>
            <a:r>
              <a:rPr lang="en" b="1" dirty="0">
                <a:solidFill>
                  <a:srgbClr val="002060"/>
                </a:solidFill>
                <a:latin typeface="Poppins" panose="00000500000000000000" pitchFamily="2" charset="0"/>
                <a:ea typeface="Georgia"/>
                <a:cs typeface="Poppins" panose="00000500000000000000" pitchFamily="2" charset="0"/>
                <a:sym typeface="Georgia"/>
              </a:rPr>
              <a:t>Syntax Structure</a:t>
            </a:r>
            <a:endParaRPr b="1" dirty="0">
              <a:solidFill>
                <a:srgbClr val="10B312"/>
              </a:solidFill>
              <a:latin typeface="Poppins" panose="00000500000000000000" pitchFamily="2" charset="0"/>
              <a:ea typeface="Georgia"/>
              <a:cs typeface="Poppins" panose="00000500000000000000" pitchFamily="2" charset="0"/>
              <a:sym typeface="Georgia"/>
            </a:endParaRPr>
          </a:p>
        </p:txBody>
      </p:sp>
      <p:pic>
        <p:nvPicPr>
          <p:cNvPr id="11" name="Picture 10">
            <a:extLst>
              <a:ext uri="{FF2B5EF4-FFF2-40B4-BE49-F238E27FC236}">
                <a16:creationId xmlns:a16="http://schemas.microsoft.com/office/drawing/2014/main" id="{F0788C64-34D6-46A6-82AB-DD59AE0E6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12" name="Picture 11">
            <a:extLst>
              <a:ext uri="{FF2B5EF4-FFF2-40B4-BE49-F238E27FC236}">
                <a16:creationId xmlns:a16="http://schemas.microsoft.com/office/drawing/2014/main" id="{57946DC8-7391-4B4D-8C52-BC0F6B9CB1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sp>
        <p:nvSpPr>
          <p:cNvPr id="13" name="Google Shape;190;p23">
            <a:extLst>
              <a:ext uri="{FF2B5EF4-FFF2-40B4-BE49-F238E27FC236}">
                <a16:creationId xmlns:a16="http://schemas.microsoft.com/office/drawing/2014/main" id="{15CC2362-4FB2-4AE7-A662-F62249502A8C}"/>
              </a:ext>
            </a:extLst>
          </p:cNvPr>
          <p:cNvSpPr/>
          <p:nvPr/>
        </p:nvSpPr>
        <p:spPr>
          <a:xfrm>
            <a:off x="9026814" y="4489597"/>
            <a:ext cx="2635597" cy="1073003"/>
          </a:xfrm>
          <a:prstGeom prst="cloudCallout">
            <a:avLst>
              <a:gd name="adj1" fmla="val -26793"/>
              <a:gd name="adj2" fmla="val -112066"/>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pPr algn="ctr"/>
            <a:r>
              <a:rPr lang="en" b="1" dirty="0">
                <a:solidFill>
                  <a:srgbClr val="002060"/>
                </a:solidFill>
                <a:latin typeface="Poppins" panose="00000500000000000000" pitchFamily="2" charset="0"/>
                <a:ea typeface="Georgia"/>
                <a:cs typeface="Poppins" panose="00000500000000000000" pitchFamily="2" charset="0"/>
                <a:sym typeface="Georgia"/>
              </a:rPr>
              <a:t>Data</a:t>
            </a:r>
            <a:r>
              <a:rPr lang="en" dirty="0">
                <a:latin typeface="Poppins" panose="00000500000000000000" pitchFamily="2" charset="0"/>
                <a:ea typeface="Georgia"/>
                <a:cs typeface="Poppins" panose="00000500000000000000" pitchFamily="2" charset="0"/>
                <a:sym typeface="Georgia"/>
              </a:rPr>
              <a:t> Dependency</a:t>
            </a:r>
            <a:endParaRPr b="1" dirty="0">
              <a:solidFill>
                <a:srgbClr val="10B312"/>
              </a:solidFill>
              <a:latin typeface="Poppins" panose="00000500000000000000" pitchFamily="2" charset="0"/>
              <a:ea typeface="Georgia"/>
              <a:cs typeface="Poppins" panose="00000500000000000000" pitchFamily="2" charset="0"/>
              <a:sym typeface="Georgia"/>
            </a:endParaRPr>
          </a:p>
        </p:txBody>
      </p:sp>
      <p:sp>
        <p:nvSpPr>
          <p:cNvPr id="14" name="Google Shape;190;p23">
            <a:extLst>
              <a:ext uri="{FF2B5EF4-FFF2-40B4-BE49-F238E27FC236}">
                <a16:creationId xmlns:a16="http://schemas.microsoft.com/office/drawing/2014/main" id="{626805CC-B3F7-495B-8C51-F0597B83A338}"/>
              </a:ext>
            </a:extLst>
          </p:cNvPr>
          <p:cNvSpPr/>
          <p:nvPr/>
        </p:nvSpPr>
        <p:spPr>
          <a:xfrm>
            <a:off x="4465928" y="1174330"/>
            <a:ext cx="1960865" cy="934818"/>
          </a:xfrm>
          <a:prstGeom prst="cloudCallout">
            <a:avLst>
              <a:gd name="adj1" fmla="val 48842"/>
              <a:gd name="adj2" fmla="val 86462"/>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pPr algn="ctr"/>
            <a:r>
              <a:rPr lang="en" sz="1200" b="1" dirty="0">
                <a:solidFill>
                  <a:srgbClr val="002060"/>
                </a:solidFill>
                <a:latin typeface="Poppins" panose="00000500000000000000" pitchFamily="2" charset="0"/>
                <a:ea typeface="Georgia"/>
                <a:cs typeface="Poppins" panose="00000500000000000000" pitchFamily="2" charset="0"/>
                <a:sym typeface="Georgia"/>
              </a:rPr>
              <a:t>Control</a:t>
            </a:r>
            <a:r>
              <a:rPr lang="en" sz="1200" dirty="0">
                <a:latin typeface="Poppins" panose="00000500000000000000" pitchFamily="2" charset="0"/>
                <a:ea typeface="Georgia"/>
                <a:cs typeface="Poppins" panose="00000500000000000000" pitchFamily="2" charset="0"/>
                <a:sym typeface="Georgia"/>
              </a:rPr>
              <a:t> Dependency</a:t>
            </a:r>
            <a:endParaRPr sz="1200" b="1" dirty="0">
              <a:solidFill>
                <a:srgbClr val="10B312"/>
              </a:solidFill>
              <a:latin typeface="Poppins" panose="00000500000000000000" pitchFamily="2" charset="0"/>
              <a:ea typeface="Georgia"/>
              <a:cs typeface="Poppins" panose="00000500000000000000" pitchFamily="2" charset="0"/>
              <a:sym typeface="Georgia"/>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600"/>
                                        <p:tgtEl>
                                          <p:spTgt spid="11"/>
                                        </p:tgtEl>
                                      </p:cBhvr>
                                    </p:animEffect>
                                  </p:childTnLst>
                                </p:cTn>
                              </p:par>
                            </p:childTnLst>
                          </p:cTn>
                        </p:par>
                        <p:par>
                          <p:cTn id="13" fill="hold">
                            <p:stCondLst>
                              <p:cond delay="600"/>
                            </p:stCondLst>
                            <p:childTnLst>
                              <p:par>
                                <p:cTn id="14" presetID="10" presetClass="entr" presetSubtype="0" fill="hold" grpId="0" nodeType="after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23" name="Picture 2">
            <a:extLst>
              <a:ext uri="{FF2B5EF4-FFF2-40B4-BE49-F238E27FC236}">
                <a16:creationId xmlns:a16="http://schemas.microsoft.com/office/drawing/2014/main" id="{5A1CF00D-4F05-4E2C-B6DD-3AC96CE93C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228;p28">
            <a:extLst>
              <a:ext uri="{FF2B5EF4-FFF2-40B4-BE49-F238E27FC236}">
                <a16:creationId xmlns:a16="http://schemas.microsoft.com/office/drawing/2014/main" id="{09A28753-F77C-442C-B096-7675A368167F}"/>
              </a:ext>
            </a:extLst>
          </p:cNvPr>
          <p:cNvSpPr txBox="1">
            <a:spLocks/>
          </p:cNvSpPr>
          <p:nvPr/>
        </p:nvSpPr>
        <p:spPr>
          <a:xfrm>
            <a:off x="251283" y="343998"/>
            <a:ext cx="11776928"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Poppins SemiBold" panose="00000700000000000000" pitchFamily="2" charset="0"/>
                <a:ea typeface="Times New Roman"/>
                <a:cs typeface="Poppins SemiBold" panose="00000700000000000000" pitchFamily="2" charset="0"/>
                <a:sym typeface="Times New Roman"/>
              </a:rPr>
              <a:t>Generating Source Code - Requirement</a:t>
            </a:r>
          </a:p>
        </p:txBody>
      </p:sp>
      <p:sp>
        <p:nvSpPr>
          <p:cNvPr id="10" name="Slide Number Placeholder 1">
            <a:extLst>
              <a:ext uri="{FF2B5EF4-FFF2-40B4-BE49-F238E27FC236}">
                <a16:creationId xmlns:a16="http://schemas.microsoft.com/office/drawing/2014/main" id="{7F83B4D0-241A-4D06-92D0-A9CEA62ABD4E}"/>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17</a:t>
            </a:fld>
            <a:endParaRPr lang="en" dirty="0"/>
          </a:p>
        </p:txBody>
      </p:sp>
      <p:sp>
        <p:nvSpPr>
          <p:cNvPr id="15" name="Google Shape;317;p32">
            <a:extLst>
              <a:ext uri="{FF2B5EF4-FFF2-40B4-BE49-F238E27FC236}">
                <a16:creationId xmlns:a16="http://schemas.microsoft.com/office/drawing/2014/main" id="{B3642273-3DB2-414E-93E2-5B0314C44654}"/>
              </a:ext>
            </a:extLst>
          </p:cNvPr>
          <p:cNvSpPr txBox="1"/>
          <p:nvPr/>
        </p:nvSpPr>
        <p:spPr>
          <a:xfrm>
            <a:off x="570992" y="1248201"/>
            <a:ext cx="10893033" cy="670913"/>
          </a:xfrm>
          <a:prstGeom prst="rect">
            <a:avLst/>
          </a:prstGeom>
          <a:noFill/>
          <a:ln>
            <a:noFill/>
          </a:ln>
        </p:spPr>
        <p:txBody>
          <a:bodyPr spcFirstLastPara="1" wrap="square" lIns="121900" tIns="121900" rIns="121900" bIns="121900" anchor="t" anchorCtr="0">
            <a:spAutoFit/>
          </a:bodyPr>
          <a:lstStyle/>
          <a:p>
            <a:pPr marL="609585" indent="-482588">
              <a:lnSpc>
                <a:spcPct val="115000"/>
              </a:lnSpc>
              <a:buSzPts val="2100"/>
              <a:buFont typeface="Georgia"/>
              <a:buAutoNum type="arabicPeriod"/>
            </a:pPr>
            <a:r>
              <a:rPr lang="en" sz="2400" dirty="0">
                <a:solidFill>
                  <a:srgbClr val="351C75"/>
                </a:solidFill>
                <a:latin typeface="Poppins" panose="00000500000000000000" pitchFamily="2" charset="0"/>
                <a:ea typeface="Georgia"/>
                <a:cs typeface="Poppins" panose="00000500000000000000" pitchFamily="2" charset="0"/>
                <a:sym typeface="Georgia"/>
              </a:rPr>
              <a:t>Syntactic</a:t>
            </a:r>
            <a:r>
              <a:rPr lang="en" sz="2400" dirty="0">
                <a:solidFill>
                  <a:schemeClr val="dk1"/>
                </a:solidFill>
                <a:latin typeface="Poppins" panose="00000500000000000000" pitchFamily="2" charset="0"/>
                <a:ea typeface="Georgia"/>
                <a:cs typeface="Poppins" panose="00000500000000000000" pitchFamily="2" charset="0"/>
                <a:sym typeface="Georgia"/>
              </a:rPr>
              <a:t> correctness.                       2. </a:t>
            </a:r>
            <a:r>
              <a:rPr lang="en" sz="2400" dirty="0">
                <a:solidFill>
                  <a:srgbClr val="741B47"/>
                </a:solidFill>
                <a:latin typeface="Poppins" panose="00000500000000000000" pitchFamily="2" charset="0"/>
                <a:ea typeface="Georgia"/>
                <a:cs typeface="Poppins" panose="00000500000000000000" pitchFamily="2" charset="0"/>
                <a:sym typeface="Georgia"/>
              </a:rPr>
              <a:t>Semantic </a:t>
            </a:r>
            <a:r>
              <a:rPr lang="en" sz="2400" dirty="0">
                <a:solidFill>
                  <a:schemeClr val="dk1"/>
                </a:solidFill>
                <a:latin typeface="Poppins" panose="00000500000000000000" pitchFamily="2" charset="0"/>
                <a:ea typeface="Georgia"/>
                <a:cs typeface="Poppins" panose="00000500000000000000" pitchFamily="2" charset="0"/>
                <a:sym typeface="Georgia"/>
              </a:rPr>
              <a:t>correctness.</a:t>
            </a:r>
            <a:endParaRPr sz="2400" dirty="0">
              <a:solidFill>
                <a:schemeClr val="dk1"/>
              </a:solidFill>
              <a:latin typeface="Poppins" panose="00000500000000000000" pitchFamily="2" charset="0"/>
              <a:ea typeface="Georgia"/>
              <a:cs typeface="Poppins" panose="00000500000000000000" pitchFamily="2" charset="0"/>
              <a:sym typeface="Georgia"/>
            </a:endParaRPr>
          </a:p>
        </p:txBody>
      </p:sp>
      <p:sp>
        <p:nvSpPr>
          <p:cNvPr id="16" name="Google Shape;318;p32">
            <a:extLst>
              <a:ext uri="{FF2B5EF4-FFF2-40B4-BE49-F238E27FC236}">
                <a16:creationId xmlns:a16="http://schemas.microsoft.com/office/drawing/2014/main" id="{36F67421-BC7A-4942-B043-FF715BB46557}"/>
              </a:ext>
            </a:extLst>
          </p:cNvPr>
          <p:cNvSpPr/>
          <p:nvPr/>
        </p:nvSpPr>
        <p:spPr>
          <a:xfrm>
            <a:off x="1070292" y="2163759"/>
            <a:ext cx="4091149" cy="420625"/>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latin typeface="Poppins" panose="00000500000000000000" pitchFamily="2" charset="0"/>
                <a:ea typeface="Courier New"/>
                <a:cs typeface="Poppins" panose="00000500000000000000" pitchFamily="2" charset="0"/>
                <a:sym typeface="Courier New"/>
              </a:rPr>
              <a:t>Syntactically Incorrect</a:t>
            </a:r>
            <a:endParaRPr sz="2400" dirty="0">
              <a:latin typeface="Poppins" panose="00000500000000000000" pitchFamily="2" charset="0"/>
              <a:ea typeface="Courier New"/>
              <a:cs typeface="Poppins" panose="00000500000000000000" pitchFamily="2" charset="0"/>
              <a:sym typeface="Courier New"/>
            </a:endParaRPr>
          </a:p>
        </p:txBody>
      </p:sp>
      <p:grpSp>
        <p:nvGrpSpPr>
          <p:cNvPr id="17" name="Google Shape;319;p32">
            <a:extLst>
              <a:ext uri="{FF2B5EF4-FFF2-40B4-BE49-F238E27FC236}">
                <a16:creationId xmlns:a16="http://schemas.microsoft.com/office/drawing/2014/main" id="{D14035AB-38EC-44D3-B6C6-EB2B14DD6365}"/>
              </a:ext>
            </a:extLst>
          </p:cNvPr>
          <p:cNvGrpSpPr/>
          <p:nvPr/>
        </p:nvGrpSpPr>
        <p:grpSpPr>
          <a:xfrm>
            <a:off x="904368" y="2726559"/>
            <a:ext cx="4995722" cy="2212328"/>
            <a:chOff x="363950" y="2932325"/>
            <a:chExt cx="4208050" cy="1926600"/>
          </a:xfrm>
        </p:grpSpPr>
        <p:sp>
          <p:nvSpPr>
            <p:cNvPr id="20" name="Google Shape;320;p32">
              <a:extLst>
                <a:ext uri="{FF2B5EF4-FFF2-40B4-BE49-F238E27FC236}">
                  <a16:creationId xmlns:a16="http://schemas.microsoft.com/office/drawing/2014/main" id="{64BD62B3-21DF-42E5-92EC-7CA912997B47}"/>
                </a:ext>
              </a:extLst>
            </p:cNvPr>
            <p:cNvSpPr/>
            <p:nvPr/>
          </p:nvSpPr>
          <p:spPr>
            <a:xfrm>
              <a:off x="363950" y="2932325"/>
              <a:ext cx="4100700" cy="1926600"/>
            </a:xfrm>
            <a:prstGeom prst="roundRect">
              <a:avLst>
                <a:gd name="adj" fmla="val 4899"/>
              </a:avLst>
            </a:prstGeom>
            <a:solidFill>
              <a:srgbClr val="E5E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pic>
          <p:nvPicPr>
            <p:cNvPr id="22" name="Google Shape;321;p32">
              <a:extLst>
                <a:ext uri="{FF2B5EF4-FFF2-40B4-BE49-F238E27FC236}">
                  <a16:creationId xmlns:a16="http://schemas.microsoft.com/office/drawing/2014/main" id="{A09C7F03-10C8-475C-A8B5-86883C29FEC4}"/>
                </a:ext>
              </a:extLst>
            </p:cNvPr>
            <p:cNvPicPr preferRelativeResize="0"/>
            <p:nvPr/>
          </p:nvPicPr>
          <p:blipFill>
            <a:blip r:embed="rId4">
              <a:alphaModFix/>
            </a:blip>
            <a:stretch>
              <a:fillRect/>
            </a:stretch>
          </p:blipFill>
          <p:spPr>
            <a:xfrm>
              <a:off x="363950" y="2940819"/>
              <a:ext cx="4208050" cy="1845956"/>
            </a:xfrm>
            <a:prstGeom prst="rect">
              <a:avLst/>
            </a:prstGeom>
            <a:noFill/>
            <a:ln>
              <a:noFill/>
            </a:ln>
          </p:spPr>
        </p:pic>
      </p:grpSp>
      <p:grpSp>
        <p:nvGrpSpPr>
          <p:cNvPr id="24" name="Google Shape;322;p32">
            <a:extLst>
              <a:ext uri="{FF2B5EF4-FFF2-40B4-BE49-F238E27FC236}">
                <a16:creationId xmlns:a16="http://schemas.microsoft.com/office/drawing/2014/main" id="{80CF495C-0D91-4AA9-BE18-5A886CE9392B}"/>
              </a:ext>
            </a:extLst>
          </p:cNvPr>
          <p:cNvGrpSpPr/>
          <p:nvPr/>
        </p:nvGrpSpPr>
        <p:grpSpPr>
          <a:xfrm>
            <a:off x="6222492" y="2726559"/>
            <a:ext cx="5203433" cy="2212328"/>
            <a:chOff x="4631150" y="2932325"/>
            <a:chExt cx="4383011" cy="1926600"/>
          </a:xfrm>
        </p:grpSpPr>
        <p:sp>
          <p:nvSpPr>
            <p:cNvPr id="25" name="Google Shape;323;p32">
              <a:extLst>
                <a:ext uri="{FF2B5EF4-FFF2-40B4-BE49-F238E27FC236}">
                  <a16:creationId xmlns:a16="http://schemas.microsoft.com/office/drawing/2014/main" id="{68D5F312-C111-409D-8BE5-AD6162EC9465}"/>
                </a:ext>
              </a:extLst>
            </p:cNvPr>
            <p:cNvSpPr/>
            <p:nvPr/>
          </p:nvSpPr>
          <p:spPr>
            <a:xfrm>
              <a:off x="4675275" y="2932325"/>
              <a:ext cx="4270800" cy="1926600"/>
            </a:xfrm>
            <a:prstGeom prst="roundRect">
              <a:avLst>
                <a:gd name="adj" fmla="val 4899"/>
              </a:avLst>
            </a:prstGeom>
            <a:solidFill>
              <a:srgbClr val="F7DED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pic>
          <p:nvPicPr>
            <p:cNvPr id="26" name="Google Shape;324;p32">
              <a:extLst>
                <a:ext uri="{FF2B5EF4-FFF2-40B4-BE49-F238E27FC236}">
                  <a16:creationId xmlns:a16="http://schemas.microsoft.com/office/drawing/2014/main" id="{97CF691B-80CE-4C02-ADF3-E4AD50787786}"/>
                </a:ext>
              </a:extLst>
            </p:cNvPr>
            <p:cNvPicPr preferRelativeResize="0"/>
            <p:nvPr/>
          </p:nvPicPr>
          <p:blipFill>
            <a:blip r:embed="rId5">
              <a:alphaModFix/>
            </a:blip>
            <a:stretch>
              <a:fillRect/>
            </a:stretch>
          </p:blipFill>
          <p:spPr>
            <a:xfrm>
              <a:off x="4631150" y="2940825"/>
              <a:ext cx="4383011" cy="1845950"/>
            </a:xfrm>
            <a:prstGeom prst="rect">
              <a:avLst/>
            </a:prstGeom>
            <a:noFill/>
            <a:ln>
              <a:noFill/>
            </a:ln>
          </p:spPr>
        </p:pic>
      </p:grpSp>
      <p:sp>
        <p:nvSpPr>
          <p:cNvPr id="27" name="Google Shape;325;p32">
            <a:extLst>
              <a:ext uri="{FF2B5EF4-FFF2-40B4-BE49-F238E27FC236}">
                <a16:creationId xmlns:a16="http://schemas.microsoft.com/office/drawing/2014/main" id="{4152570F-8B37-492E-B694-F46D5E886B02}"/>
              </a:ext>
            </a:extLst>
          </p:cNvPr>
          <p:cNvSpPr/>
          <p:nvPr/>
        </p:nvSpPr>
        <p:spPr>
          <a:xfrm>
            <a:off x="6869225" y="2162359"/>
            <a:ext cx="4091149" cy="420625"/>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latin typeface="Poppins" panose="00000500000000000000" pitchFamily="2" charset="0"/>
                <a:ea typeface="Courier New"/>
                <a:cs typeface="Poppins" panose="00000500000000000000" pitchFamily="2" charset="0"/>
                <a:sym typeface="Courier New"/>
              </a:rPr>
              <a:t>Semantically Incorrect</a:t>
            </a:r>
            <a:endParaRPr sz="2400" dirty="0">
              <a:latin typeface="Poppins" panose="00000500000000000000" pitchFamily="2" charset="0"/>
              <a:ea typeface="Courier New"/>
              <a:cs typeface="Poppins" panose="00000500000000000000" pitchFamily="2" charset="0"/>
              <a:sym typeface="Courier New"/>
            </a:endParaRPr>
          </a:p>
        </p:txBody>
      </p:sp>
      <p:sp>
        <p:nvSpPr>
          <p:cNvPr id="28" name="Google Shape;326;p32">
            <a:extLst>
              <a:ext uri="{FF2B5EF4-FFF2-40B4-BE49-F238E27FC236}">
                <a16:creationId xmlns:a16="http://schemas.microsoft.com/office/drawing/2014/main" id="{5CD4E25B-5447-4B0D-988B-759F95A40743}"/>
              </a:ext>
            </a:extLst>
          </p:cNvPr>
          <p:cNvSpPr/>
          <p:nvPr/>
        </p:nvSpPr>
        <p:spPr>
          <a:xfrm>
            <a:off x="3857808" y="3005800"/>
            <a:ext cx="322320" cy="282483"/>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29" name="Google Shape;327;p32">
            <a:extLst>
              <a:ext uri="{FF2B5EF4-FFF2-40B4-BE49-F238E27FC236}">
                <a16:creationId xmlns:a16="http://schemas.microsoft.com/office/drawing/2014/main" id="{B88832A1-C522-4340-843D-E577EB08A71E}"/>
              </a:ext>
            </a:extLst>
          </p:cNvPr>
          <p:cNvSpPr/>
          <p:nvPr/>
        </p:nvSpPr>
        <p:spPr>
          <a:xfrm>
            <a:off x="9379542" y="3267125"/>
            <a:ext cx="322320" cy="282483"/>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0" name="Google Shape;329;p32">
            <a:extLst>
              <a:ext uri="{FF2B5EF4-FFF2-40B4-BE49-F238E27FC236}">
                <a16:creationId xmlns:a16="http://schemas.microsoft.com/office/drawing/2014/main" id="{93222A83-15C8-49A6-968A-413E0F0F8C0F}"/>
              </a:ext>
            </a:extLst>
          </p:cNvPr>
          <p:cNvSpPr/>
          <p:nvPr/>
        </p:nvSpPr>
        <p:spPr>
          <a:xfrm>
            <a:off x="7861683" y="3547500"/>
            <a:ext cx="1632969" cy="282483"/>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Tree>
    <p:extLst>
      <p:ext uri="{BB962C8B-B14F-4D97-AF65-F5344CB8AC3E}">
        <p14:creationId xmlns:p14="http://schemas.microsoft.com/office/powerpoint/2010/main" val="320660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10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000"/>
                                        <p:tgtEl>
                                          <p:spTgt spid="29"/>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8213FCE4-3D19-4CEC-960E-CC67A857463B}"/>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Programming Language Processing</a:t>
            </a:r>
          </a:p>
        </p:txBody>
      </p:sp>
      <p:pic>
        <p:nvPicPr>
          <p:cNvPr id="54" name="Picture 2">
            <a:extLst>
              <a:ext uri="{FF2B5EF4-FFF2-40B4-BE49-F238E27FC236}">
                <a16:creationId xmlns:a16="http://schemas.microsoft.com/office/drawing/2014/main" id="{AA4C37C9-93AA-4641-81B6-040DF589D7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2" name="Slide Number Placeholder 1">
            <a:extLst>
              <a:ext uri="{FF2B5EF4-FFF2-40B4-BE49-F238E27FC236}">
                <a16:creationId xmlns:a16="http://schemas.microsoft.com/office/drawing/2014/main" id="{5DCF229F-7716-41BE-AD18-1C2A22FB4723}"/>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18</a:t>
            </a:fld>
            <a:endParaRPr lang="en" dirty="0"/>
          </a:p>
        </p:txBody>
      </p:sp>
      <p:grpSp>
        <p:nvGrpSpPr>
          <p:cNvPr id="3" name="Group 2">
            <a:extLst>
              <a:ext uri="{FF2B5EF4-FFF2-40B4-BE49-F238E27FC236}">
                <a16:creationId xmlns:a16="http://schemas.microsoft.com/office/drawing/2014/main" id="{22C91E05-4C82-419F-A87C-6FB77ED34BD2}"/>
              </a:ext>
            </a:extLst>
          </p:cNvPr>
          <p:cNvGrpSpPr/>
          <p:nvPr/>
        </p:nvGrpSpPr>
        <p:grpSpPr>
          <a:xfrm>
            <a:off x="2655023" y="1014387"/>
            <a:ext cx="6631822" cy="5135534"/>
            <a:chOff x="2655023" y="1014387"/>
            <a:chExt cx="6631822" cy="5135534"/>
          </a:xfrm>
        </p:grpSpPr>
        <mc:AlternateContent xmlns:mc="http://schemas.openxmlformats.org/markup-compatibility/2006">
          <mc:Choice xmlns:am3d="http://schemas.microsoft.com/office/drawing/2017/model3d" Requires="am3d">
            <p:graphicFrame>
              <p:nvGraphicFramePr>
                <p:cNvPr id="27" name="3D Model 26" descr="Gears">
                  <a:extLst>
                    <a:ext uri="{FF2B5EF4-FFF2-40B4-BE49-F238E27FC236}">
                      <a16:creationId xmlns:a16="http://schemas.microsoft.com/office/drawing/2014/main" id="{2E5D2C23-CA46-493B-80AF-DD894E24326F}"/>
                    </a:ext>
                  </a:extLst>
                </p:cNvPr>
                <p:cNvGraphicFramePr>
                  <a:graphicFrameLocks noChangeAspect="1"/>
                </p:cNvGraphicFramePr>
                <p:nvPr>
                  <p:extLst>
                    <p:ext uri="{D42A27DB-BD31-4B8C-83A1-F6EECF244321}">
                      <p14:modId xmlns:p14="http://schemas.microsoft.com/office/powerpoint/2010/main" val="1482917709"/>
                    </p:ext>
                  </p:extLst>
                </p:nvPr>
              </p:nvGraphicFramePr>
              <p:xfrm>
                <a:off x="7015333" y="2750533"/>
                <a:ext cx="2271512" cy="1663242"/>
              </p:xfrm>
              <a:graphic>
                <a:graphicData uri="http://schemas.microsoft.com/office/drawing/2017/model3d">
                  <am3d:model3d r:embed="rId4">
                    <am3d:spPr>
                      <a:xfrm>
                        <a:off x="0" y="0"/>
                        <a:ext cx="2271512" cy="1663242"/>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5"/>
                    </am3d:raster>
                    <am3d:objViewport viewportSz="287978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Gears">
                  <a:extLst>
                    <a:ext uri="{FF2B5EF4-FFF2-40B4-BE49-F238E27FC236}">
                      <a16:creationId xmlns:a16="http://schemas.microsoft.com/office/drawing/2014/main" id="{2E5D2C23-CA46-493B-80AF-DD894E24326F}"/>
                    </a:ext>
                  </a:extLst>
                </p:cNvPr>
                <p:cNvPicPr>
                  <a:picLocks noGrp="1" noRot="1" noChangeAspect="1" noMove="1" noResize="1" noEditPoints="1" noAdjustHandles="1" noChangeArrowheads="1" noChangeShapeType="1" noCrop="1"/>
                </p:cNvPicPr>
                <p:nvPr/>
              </p:nvPicPr>
              <p:blipFill>
                <a:blip r:embed="rId5"/>
                <a:stretch>
                  <a:fillRect/>
                </a:stretch>
              </p:blipFill>
              <p:spPr>
                <a:xfrm>
                  <a:off x="7015333" y="2750533"/>
                  <a:ext cx="2271512" cy="1663242"/>
                </a:xfrm>
                <a:prstGeom prst="rect">
                  <a:avLst/>
                </a:prstGeom>
              </p:spPr>
            </p:pic>
          </mc:Fallback>
        </mc:AlternateContent>
        <p:pic>
          <p:nvPicPr>
            <p:cNvPr id="34" name="Graphic 33" descr="Arrow: Straight with solid fill">
              <a:extLst>
                <a:ext uri="{FF2B5EF4-FFF2-40B4-BE49-F238E27FC236}">
                  <a16:creationId xmlns:a16="http://schemas.microsoft.com/office/drawing/2014/main" id="{D5A0837F-1EEE-4ADB-959C-6ADBFF92BF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318567" y="3124954"/>
              <a:ext cx="1275506" cy="914400"/>
            </a:xfrm>
            <a:prstGeom prst="rect">
              <a:avLst/>
            </a:prstGeom>
          </p:spPr>
        </p:pic>
        <p:grpSp>
          <p:nvGrpSpPr>
            <p:cNvPr id="32" name="Group 31">
              <a:extLst>
                <a:ext uri="{FF2B5EF4-FFF2-40B4-BE49-F238E27FC236}">
                  <a16:creationId xmlns:a16="http://schemas.microsoft.com/office/drawing/2014/main" id="{202774A5-0E6D-4BED-9ABD-156E500F9724}"/>
                </a:ext>
              </a:extLst>
            </p:cNvPr>
            <p:cNvGrpSpPr/>
            <p:nvPr/>
          </p:nvGrpSpPr>
          <p:grpSpPr>
            <a:xfrm>
              <a:off x="2655023" y="1014387"/>
              <a:ext cx="2242284" cy="5135534"/>
              <a:chOff x="2007323" y="998480"/>
              <a:chExt cx="2242284" cy="5135534"/>
            </a:xfrm>
          </p:grpSpPr>
          <p:grpSp>
            <p:nvGrpSpPr>
              <p:cNvPr id="28" name="Group 27">
                <a:extLst>
                  <a:ext uri="{FF2B5EF4-FFF2-40B4-BE49-F238E27FC236}">
                    <a16:creationId xmlns:a16="http://schemas.microsoft.com/office/drawing/2014/main" id="{708B2F88-3555-4152-8ADD-D5EAFF45B4D9}"/>
                  </a:ext>
                </a:extLst>
              </p:cNvPr>
              <p:cNvGrpSpPr/>
              <p:nvPr/>
            </p:nvGrpSpPr>
            <p:grpSpPr>
              <a:xfrm>
                <a:off x="2614364" y="998480"/>
                <a:ext cx="1024448" cy="471379"/>
                <a:chOff x="2614364" y="868940"/>
                <a:chExt cx="1024448" cy="471379"/>
              </a:xfrm>
            </p:grpSpPr>
            <p:sp>
              <p:nvSpPr>
                <p:cNvPr id="19" name="Freeform 323">
                  <a:extLst>
                    <a:ext uri="{FF2B5EF4-FFF2-40B4-BE49-F238E27FC236}">
                      <a16:creationId xmlns:a16="http://schemas.microsoft.com/office/drawing/2014/main" id="{763B2A67-5A83-8949-BE20-A0B5875E2523}"/>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Poppins" pitchFamily="2" charset="77"/>
                  </a:endParaRPr>
                </a:p>
              </p:txBody>
            </p:sp>
            <p:sp>
              <p:nvSpPr>
                <p:cNvPr id="6" name="TextBox 5">
                  <a:extLst>
                    <a:ext uri="{FF2B5EF4-FFF2-40B4-BE49-F238E27FC236}">
                      <a16:creationId xmlns:a16="http://schemas.microsoft.com/office/drawing/2014/main" id="{72A84F9D-1775-7C4A-A090-F26C2435B36C}"/>
                    </a:ext>
                  </a:extLst>
                </p:cNvPr>
                <p:cNvSpPr txBox="1"/>
                <p:nvPr/>
              </p:nvSpPr>
              <p:spPr>
                <a:xfrm>
                  <a:off x="2614364" y="868940"/>
                  <a:ext cx="1024448" cy="353943"/>
                </a:xfrm>
                <a:prstGeom prst="rect">
                  <a:avLst/>
                </a:prstGeom>
                <a:noFill/>
              </p:spPr>
              <p:txBody>
                <a:bodyPr wrap="square" rtlCol="0" anchor="b">
                  <a:spAutoFit/>
                </a:bodyPr>
                <a:lstStyle/>
                <a:p>
                  <a:pPr algn="ctr"/>
                  <a:r>
                    <a:rPr lang="en-US" sz="1700" b="1" spc="-15" dirty="0">
                      <a:solidFill>
                        <a:schemeClr val="tx2"/>
                      </a:solidFill>
                      <a:latin typeface="Poppins" panose="00000500000000000000" pitchFamily="2" charset="0"/>
                      <a:cs typeface="Poppins" panose="00000500000000000000" pitchFamily="2" charset="0"/>
                    </a:rPr>
                    <a:t>Syntax</a:t>
                  </a:r>
                </a:p>
              </p:txBody>
            </p:sp>
          </p:grpSp>
          <p:grpSp>
            <p:nvGrpSpPr>
              <p:cNvPr id="26" name="Group 25">
                <a:extLst>
                  <a:ext uri="{FF2B5EF4-FFF2-40B4-BE49-F238E27FC236}">
                    <a16:creationId xmlns:a16="http://schemas.microsoft.com/office/drawing/2014/main" id="{0E14ECDF-8518-4615-B019-E3BC2890A0A6}"/>
                  </a:ext>
                </a:extLst>
              </p:cNvPr>
              <p:cNvGrpSpPr/>
              <p:nvPr/>
            </p:nvGrpSpPr>
            <p:grpSpPr>
              <a:xfrm>
                <a:off x="2444927" y="5657086"/>
                <a:ext cx="1374410" cy="476928"/>
                <a:chOff x="2432939" y="5657086"/>
                <a:chExt cx="1374410" cy="476928"/>
              </a:xfrm>
            </p:grpSpPr>
            <p:sp>
              <p:nvSpPr>
                <p:cNvPr id="21" name="Freeform 325">
                  <a:extLst>
                    <a:ext uri="{FF2B5EF4-FFF2-40B4-BE49-F238E27FC236}">
                      <a16:creationId xmlns:a16="http://schemas.microsoft.com/office/drawing/2014/main" id="{9A5D0F4F-18E3-6E43-BDD0-2CDD86613999}"/>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Poppins" pitchFamily="2" charset="77"/>
                  </a:endParaRPr>
                </a:p>
              </p:txBody>
            </p:sp>
            <p:sp>
              <p:nvSpPr>
                <p:cNvPr id="8" name="TextBox 7">
                  <a:extLst>
                    <a:ext uri="{FF2B5EF4-FFF2-40B4-BE49-F238E27FC236}">
                      <a16:creationId xmlns:a16="http://schemas.microsoft.com/office/drawing/2014/main" id="{B00B9D36-646D-6447-8713-71EDBF6240A0}"/>
                    </a:ext>
                  </a:extLst>
                </p:cNvPr>
                <p:cNvSpPr txBox="1"/>
                <p:nvPr/>
              </p:nvSpPr>
              <p:spPr>
                <a:xfrm>
                  <a:off x="2432939" y="5780071"/>
                  <a:ext cx="1374410" cy="353943"/>
                </a:xfrm>
                <a:prstGeom prst="rect">
                  <a:avLst/>
                </a:prstGeom>
                <a:noFill/>
              </p:spPr>
              <p:txBody>
                <a:bodyPr wrap="square" rtlCol="0" anchor="b">
                  <a:spAutoFit/>
                </a:bodyPr>
                <a:lstStyle/>
                <a:p>
                  <a:pPr algn="ctr"/>
                  <a:r>
                    <a:rPr lang="en-US" sz="1700" b="1" spc="-15" dirty="0">
                      <a:solidFill>
                        <a:schemeClr val="tx2"/>
                      </a:solidFill>
                      <a:latin typeface="Poppins" panose="00000500000000000000" pitchFamily="2" charset="0"/>
                      <a:cs typeface="Poppins" panose="00000500000000000000" pitchFamily="2" charset="0"/>
                    </a:rPr>
                    <a:t>Semantics</a:t>
                  </a:r>
                </a:p>
              </p:txBody>
            </p:sp>
          </p:grpSp>
          <p:grpSp>
            <p:nvGrpSpPr>
              <p:cNvPr id="10" name="Group 9">
                <a:extLst>
                  <a:ext uri="{FF2B5EF4-FFF2-40B4-BE49-F238E27FC236}">
                    <a16:creationId xmlns:a16="http://schemas.microsoft.com/office/drawing/2014/main" id="{E728C7E3-C3B9-4035-9026-E5CEA3E1BECB}"/>
                  </a:ext>
                </a:extLst>
              </p:cNvPr>
              <p:cNvGrpSpPr/>
              <p:nvPr/>
            </p:nvGrpSpPr>
            <p:grpSpPr>
              <a:xfrm>
                <a:off x="2007323" y="1708632"/>
                <a:ext cx="2242284" cy="3669299"/>
                <a:chOff x="1521548" y="1314030"/>
                <a:chExt cx="2242284" cy="3669299"/>
              </a:xfrm>
            </p:grpSpPr>
            <p:grpSp>
              <p:nvGrpSpPr>
                <p:cNvPr id="5" name="Group 4">
                  <a:extLst>
                    <a:ext uri="{FF2B5EF4-FFF2-40B4-BE49-F238E27FC236}">
                      <a16:creationId xmlns:a16="http://schemas.microsoft.com/office/drawing/2014/main" id="{F96BAB3D-21CF-4051-AC01-A3DD765E2CDE}"/>
                    </a:ext>
                  </a:extLst>
                </p:cNvPr>
                <p:cNvGrpSpPr/>
                <p:nvPr/>
              </p:nvGrpSpPr>
              <p:grpSpPr>
                <a:xfrm>
                  <a:off x="1521548" y="1314030"/>
                  <a:ext cx="2242284" cy="2200000"/>
                  <a:chOff x="1750148" y="2909194"/>
                  <a:chExt cx="2242284" cy="2200000"/>
                </a:xfrm>
              </p:grpSpPr>
              <p:sp>
                <p:nvSpPr>
                  <p:cNvPr id="14" name="Freeform 70">
                    <a:extLst>
                      <a:ext uri="{FF2B5EF4-FFF2-40B4-BE49-F238E27FC236}">
                        <a16:creationId xmlns:a16="http://schemas.microsoft.com/office/drawing/2014/main" id="{3099F07B-CF81-F741-879B-2587C63CB2A8}"/>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dirty="0">
                      <a:latin typeface="Poppins" pitchFamily="2" charset="77"/>
                    </a:endParaRPr>
                  </a:p>
                </p:txBody>
              </p:sp>
              <p:pic>
                <p:nvPicPr>
                  <p:cNvPr id="23" name="Google Shape;188;p23">
                    <a:extLst>
                      <a:ext uri="{FF2B5EF4-FFF2-40B4-BE49-F238E27FC236}">
                        <a16:creationId xmlns:a16="http://schemas.microsoft.com/office/drawing/2014/main" id="{E8848F64-DC18-46A3-AAD3-A14D8035A25E}"/>
                      </a:ext>
                    </a:extLst>
                  </p:cNvPr>
                  <p:cNvPicPr preferRelativeResize="0"/>
                  <p:nvPr/>
                </p:nvPicPr>
                <p:blipFill>
                  <a:blip r:embed="rId8">
                    <a:alphaModFix/>
                  </a:blip>
                  <a:stretch>
                    <a:fillRect/>
                  </a:stretch>
                </p:blipFill>
                <p:spPr>
                  <a:xfrm>
                    <a:off x="1994470" y="3042544"/>
                    <a:ext cx="1742000" cy="1313090"/>
                  </a:xfrm>
                  <a:prstGeom prst="rect">
                    <a:avLst/>
                  </a:prstGeom>
                  <a:noFill/>
                  <a:ln>
                    <a:noFill/>
                  </a:ln>
                </p:spPr>
              </p:pic>
            </p:grpSp>
            <p:sp>
              <p:nvSpPr>
                <p:cNvPr id="13" name="Freeform 69">
                  <a:extLst>
                    <a:ext uri="{FF2B5EF4-FFF2-40B4-BE49-F238E27FC236}">
                      <a16:creationId xmlns:a16="http://schemas.microsoft.com/office/drawing/2014/main" id="{98455430-BE61-234C-9F97-D87EDA24C0C5}"/>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dirty="0">
                    <a:latin typeface="Poppins" pitchFamily="2" charset="77"/>
                  </a:endParaRPr>
                </a:p>
              </p:txBody>
            </p:sp>
          </p:grpSp>
          <p:cxnSp>
            <p:nvCxnSpPr>
              <p:cNvPr id="12" name="Straight Connector 11">
                <a:extLst>
                  <a:ext uri="{FF2B5EF4-FFF2-40B4-BE49-F238E27FC236}">
                    <a16:creationId xmlns:a16="http://schemas.microsoft.com/office/drawing/2014/main" id="{DD5B5B86-0F54-44BC-967D-29A53DE3F5DB}"/>
                  </a:ext>
                </a:extLst>
              </p:cNvPr>
              <p:cNvCxnSpPr>
                <a:cxnSpLocks/>
                <a:stCxn id="14" idx="6"/>
                <a:endCxn id="19"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4F0259E7-07DE-43E3-B240-8CF737EA35BA}"/>
                  </a:ext>
                </a:extLst>
              </p:cNvPr>
              <p:cNvCxnSpPr>
                <a:cxnSpLocks/>
                <a:stCxn id="21" idx="6"/>
                <a:endCxn id="13"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1" name="Group 30">
                <a:extLst>
                  <a:ext uri="{FF2B5EF4-FFF2-40B4-BE49-F238E27FC236}">
                    <a16:creationId xmlns:a16="http://schemas.microsoft.com/office/drawing/2014/main" id="{44A3E97B-F4F6-46FE-A11B-42696681FF57}"/>
                  </a:ext>
                </a:extLst>
              </p:cNvPr>
              <p:cNvGrpSpPr/>
              <p:nvPr/>
            </p:nvGrpSpPr>
            <p:grpSpPr>
              <a:xfrm>
                <a:off x="2346348" y="3908632"/>
                <a:ext cx="1711433" cy="1144706"/>
                <a:chOff x="6139747" y="1641739"/>
                <a:chExt cx="4330302" cy="3273161"/>
              </a:xfrm>
            </p:grpSpPr>
            <p:pic>
              <p:nvPicPr>
                <p:cNvPr id="38" name="Picture 37">
                  <a:extLst>
                    <a:ext uri="{FF2B5EF4-FFF2-40B4-BE49-F238E27FC236}">
                      <a16:creationId xmlns:a16="http://schemas.microsoft.com/office/drawing/2014/main" id="{6832E489-498A-49E8-8D18-9589E1CAF4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39" name="Picture 38">
                  <a:extLst>
                    <a:ext uri="{FF2B5EF4-FFF2-40B4-BE49-F238E27FC236}">
                      <a16:creationId xmlns:a16="http://schemas.microsoft.com/office/drawing/2014/main" id="{7EF8BCE9-2890-4962-BA46-26ADA66F083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2" name="TextBox 1">
              <a:extLst>
                <a:ext uri="{FF2B5EF4-FFF2-40B4-BE49-F238E27FC236}">
                  <a16:creationId xmlns:a16="http://schemas.microsoft.com/office/drawing/2014/main" id="{07539A08-8368-448A-871B-889CD8E83424}"/>
                </a:ext>
              </a:extLst>
            </p:cNvPr>
            <p:cNvSpPr txBox="1"/>
            <p:nvPr/>
          </p:nvSpPr>
          <p:spPr>
            <a:xfrm>
              <a:off x="5379309" y="3839299"/>
              <a:ext cx="1154022" cy="400110"/>
            </a:xfrm>
            <a:prstGeom prst="rect">
              <a:avLst/>
            </a:prstGeom>
            <a:noFill/>
          </p:spPr>
          <p:txBody>
            <a:bodyPr wrap="square" rtlCol="0">
              <a:spAutoFit/>
            </a:bodyPr>
            <a:lstStyle/>
            <a:p>
              <a:pPr algn="ctr"/>
              <a:r>
                <a:rPr lang="en-US" sz="2000" dirty="0"/>
                <a:t>Encoding</a:t>
              </a:r>
            </a:p>
          </p:txBody>
        </p:sp>
      </p:grpSp>
    </p:spTree>
    <p:extLst>
      <p:ext uri="{BB962C8B-B14F-4D97-AF65-F5344CB8AC3E}">
        <p14:creationId xmlns:p14="http://schemas.microsoft.com/office/powerpoint/2010/main" val="322849507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6239F30-7702-CF46-9DE4-6523BDBA1ECA}"/>
              </a:ext>
            </a:extLst>
          </p:cNvPr>
          <p:cNvGraphicFramePr/>
          <p:nvPr>
            <p:extLst>
              <p:ext uri="{D42A27DB-BD31-4B8C-83A1-F6EECF244321}">
                <p14:modId xmlns:p14="http://schemas.microsoft.com/office/powerpoint/2010/main" val="3632369680"/>
              </p:ext>
            </p:extLst>
          </p:nvPr>
        </p:nvGraphicFramePr>
        <p:xfrm>
          <a:off x="6082465" y="1521539"/>
          <a:ext cx="5625831" cy="4151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a:extLst>
              <a:ext uri="{FF2B5EF4-FFF2-40B4-BE49-F238E27FC236}">
                <a16:creationId xmlns:a16="http://schemas.microsoft.com/office/drawing/2014/main" id="{01FAB476-89D1-4FE7-A2C9-4AD26044BFE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50883C41-4DBE-4491-A6C2-5D0A9A3C3AF3}"/>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19</a:t>
            </a:fld>
            <a:endParaRPr lang="en" dirty="0"/>
          </a:p>
        </p:txBody>
      </p:sp>
      <p:grpSp>
        <p:nvGrpSpPr>
          <p:cNvPr id="7" name="Group 6">
            <a:extLst>
              <a:ext uri="{FF2B5EF4-FFF2-40B4-BE49-F238E27FC236}">
                <a16:creationId xmlns:a16="http://schemas.microsoft.com/office/drawing/2014/main" id="{E14C540A-936F-472D-B3BD-2BA19D0176AB}"/>
              </a:ext>
            </a:extLst>
          </p:cNvPr>
          <p:cNvGrpSpPr/>
          <p:nvPr/>
        </p:nvGrpSpPr>
        <p:grpSpPr>
          <a:xfrm>
            <a:off x="2655023" y="1014387"/>
            <a:ext cx="2242284" cy="5135534"/>
            <a:chOff x="2007323" y="998480"/>
            <a:chExt cx="2242284" cy="5135534"/>
          </a:xfrm>
        </p:grpSpPr>
        <p:grpSp>
          <p:nvGrpSpPr>
            <p:cNvPr id="8" name="Group 7">
              <a:extLst>
                <a:ext uri="{FF2B5EF4-FFF2-40B4-BE49-F238E27FC236}">
                  <a16:creationId xmlns:a16="http://schemas.microsoft.com/office/drawing/2014/main" id="{7C3F6BBA-0190-4000-979A-36DBAC1829D3}"/>
                </a:ext>
              </a:extLst>
            </p:cNvPr>
            <p:cNvGrpSpPr/>
            <p:nvPr/>
          </p:nvGrpSpPr>
          <p:grpSpPr>
            <a:xfrm>
              <a:off x="2614364" y="998480"/>
              <a:ext cx="1024448" cy="471379"/>
              <a:chOff x="2614364" y="868940"/>
              <a:chExt cx="1024448" cy="471379"/>
            </a:xfrm>
          </p:grpSpPr>
          <p:sp>
            <p:nvSpPr>
              <p:cNvPr id="22" name="Freeform 323">
                <a:extLst>
                  <a:ext uri="{FF2B5EF4-FFF2-40B4-BE49-F238E27FC236}">
                    <a16:creationId xmlns:a16="http://schemas.microsoft.com/office/drawing/2014/main" id="{8F5725BC-8FED-4848-BBBE-F86D9A70D012}"/>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Poppins" pitchFamily="2" charset="77"/>
                </a:endParaRPr>
              </a:p>
            </p:txBody>
          </p:sp>
          <p:sp>
            <p:nvSpPr>
              <p:cNvPr id="23" name="TextBox 22">
                <a:extLst>
                  <a:ext uri="{FF2B5EF4-FFF2-40B4-BE49-F238E27FC236}">
                    <a16:creationId xmlns:a16="http://schemas.microsoft.com/office/drawing/2014/main" id="{454E09AE-C1ED-4035-A6CC-43E255D6C764}"/>
                  </a:ext>
                </a:extLst>
              </p:cNvPr>
              <p:cNvSpPr txBox="1"/>
              <p:nvPr/>
            </p:nvSpPr>
            <p:spPr>
              <a:xfrm>
                <a:off x="2614364" y="868940"/>
                <a:ext cx="1024448" cy="353943"/>
              </a:xfrm>
              <a:prstGeom prst="rect">
                <a:avLst/>
              </a:prstGeom>
              <a:noFill/>
            </p:spPr>
            <p:txBody>
              <a:bodyPr wrap="square" rtlCol="0" anchor="b">
                <a:spAutoFit/>
              </a:bodyPr>
              <a:lstStyle/>
              <a:p>
                <a:pPr algn="ctr"/>
                <a:r>
                  <a:rPr lang="en-US" sz="1700" b="1" spc="-15" dirty="0">
                    <a:solidFill>
                      <a:schemeClr val="tx2"/>
                    </a:solidFill>
                    <a:latin typeface="Poppins" panose="00000500000000000000" pitchFamily="2" charset="0"/>
                    <a:cs typeface="Poppins" panose="00000500000000000000" pitchFamily="2" charset="0"/>
                  </a:rPr>
                  <a:t>Syntax</a:t>
                </a:r>
              </a:p>
            </p:txBody>
          </p:sp>
        </p:grpSp>
        <p:grpSp>
          <p:nvGrpSpPr>
            <p:cNvPr id="9" name="Group 8">
              <a:extLst>
                <a:ext uri="{FF2B5EF4-FFF2-40B4-BE49-F238E27FC236}">
                  <a16:creationId xmlns:a16="http://schemas.microsoft.com/office/drawing/2014/main" id="{EE9B8EDF-7C31-429D-AD72-7DCE7F874EAC}"/>
                </a:ext>
              </a:extLst>
            </p:cNvPr>
            <p:cNvGrpSpPr/>
            <p:nvPr/>
          </p:nvGrpSpPr>
          <p:grpSpPr>
            <a:xfrm>
              <a:off x="2444927" y="5657086"/>
              <a:ext cx="1374410" cy="476928"/>
              <a:chOff x="2432939" y="5657086"/>
              <a:chExt cx="1374410" cy="476928"/>
            </a:xfrm>
          </p:grpSpPr>
          <p:sp>
            <p:nvSpPr>
              <p:cNvPr id="20" name="Freeform 325">
                <a:extLst>
                  <a:ext uri="{FF2B5EF4-FFF2-40B4-BE49-F238E27FC236}">
                    <a16:creationId xmlns:a16="http://schemas.microsoft.com/office/drawing/2014/main" id="{EC8F071F-8062-4E26-A7C8-584B2A3F9BAA}"/>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latin typeface="Poppins" pitchFamily="2" charset="77"/>
                </a:endParaRPr>
              </a:p>
            </p:txBody>
          </p:sp>
          <p:sp>
            <p:nvSpPr>
              <p:cNvPr id="21" name="TextBox 20">
                <a:extLst>
                  <a:ext uri="{FF2B5EF4-FFF2-40B4-BE49-F238E27FC236}">
                    <a16:creationId xmlns:a16="http://schemas.microsoft.com/office/drawing/2014/main" id="{26C1ED43-4F62-456B-8F02-3612ED60F7A6}"/>
                  </a:ext>
                </a:extLst>
              </p:cNvPr>
              <p:cNvSpPr txBox="1"/>
              <p:nvPr/>
            </p:nvSpPr>
            <p:spPr>
              <a:xfrm>
                <a:off x="2432939" y="5780071"/>
                <a:ext cx="1374410" cy="353943"/>
              </a:xfrm>
              <a:prstGeom prst="rect">
                <a:avLst/>
              </a:prstGeom>
              <a:noFill/>
            </p:spPr>
            <p:txBody>
              <a:bodyPr wrap="square" rtlCol="0" anchor="b">
                <a:spAutoFit/>
              </a:bodyPr>
              <a:lstStyle/>
              <a:p>
                <a:pPr algn="ctr"/>
                <a:r>
                  <a:rPr lang="en-US" sz="1700" b="1" spc="-15" dirty="0">
                    <a:solidFill>
                      <a:schemeClr val="tx2"/>
                    </a:solidFill>
                    <a:latin typeface="Poppins" panose="00000500000000000000" pitchFamily="2" charset="0"/>
                    <a:cs typeface="Poppins" panose="00000500000000000000" pitchFamily="2" charset="0"/>
                  </a:rPr>
                  <a:t>Semantics</a:t>
                </a:r>
              </a:p>
            </p:txBody>
          </p:sp>
        </p:grpSp>
        <p:grpSp>
          <p:nvGrpSpPr>
            <p:cNvPr id="10" name="Group 9">
              <a:extLst>
                <a:ext uri="{FF2B5EF4-FFF2-40B4-BE49-F238E27FC236}">
                  <a16:creationId xmlns:a16="http://schemas.microsoft.com/office/drawing/2014/main" id="{9A1949D9-53D1-4DCB-B332-7F44FAAEB39D}"/>
                </a:ext>
              </a:extLst>
            </p:cNvPr>
            <p:cNvGrpSpPr/>
            <p:nvPr/>
          </p:nvGrpSpPr>
          <p:grpSpPr>
            <a:xfrm>
              <a:off x="2007323" y="1708632"/>
              <a:ext cx="2242284" cy="3669299"/>
              <a:chOff x="1521548" y="1314030"/>
              <a:chExt cx="2242284" cy="3669299"/>
            </a:xfrm>
          </p:grpSpPr>
          <p:grpSp>
            <p:nvGrpSpPr>
              <p:cNvPr id="16" name="Group 15">
                <a:extLst>
                  <a:ext uri="{FF2B5EF4-FFF2-40B4-BE49-F238E27FC236}">
                    <a16:creationId xmlns:a16="http://schemas.microsoft.com/office/drawing/2014/main" id="{03FDD5D3-54D8-41D0-9100-9421F0EF2F0A}"/>
                  </a:ext>
                </a:extLst>
              </p:cNvPr>
              <p:cNvGrpSpPr/>
              <p:nvPr/>
            </p:nvGrpSpPr>
            <p:grpSpPr>
              <a:xfrm>
                <a:off x="1521548" y="1314030"/>
                <a:ext cx="2242284" cy="2200000"/>
                <a:chOff x="1750148" y="2909194"/>
                <a:chExt cx="2242284" cy="2200000"/>
              </a:xfrm>
            </p:grpSpPr>
            <p:sp>
              <p:nvSpPr>
                <p:cNvPr id="18" name="Freeform 70">
                  <a:extLst>
                    <a:ext uri="{FF2B5EF4-FFF2-40B4-BE49-F238E27FC236}">
                      <a16:creationId xmlns:a16="http://schemas.microsoft.com/office/drawing/2014/main" id="{71AA4E24-7DB1-4709-86B3-A4FBE8605198}"/>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dirty="0">
                    <a:latin typeface="Poppins" pitchFamily="2" charset="77"/>
                  </a:endParaRPr>
                </a:p>
              </p:txBody>
            </p:sp>
            <p:pic>
              <p:nvPicPr>
                <p:cNvPr id="19" name="Google Shape;188;p23">
                  <a:extLst>
                    <a:ext uri="{FF2B5EF4-FFF2-40B4-BE49-F238E27FC236}">
                      <a16:creationId xmlns:a16="http://schemas.microsoft.com/office/drawing/2014/main" id="{FAFD1B01-21EB-4A59-96FE-2FC614BF9849}"/>
                    </a:ext>
                  </a:extLst>
                </p:cNvPr>
                <p:cNvPicPr preferRelativeResize="0"/>
                <p:nvPr/>
              </p:nvPicPr>
              <p:blipFill>
                <a:blip r:embed="rId9">
                  <a:alphaModFix/>
                </a:blip>
                <a:stretch>
                  <a:fillRect/>
                </a:stretch>
              </p:blipFill>
              <p:spPr>
                <a:xfrm>
                  <a:off x="1994470" y="3042544"/>
                  <a:ext cx="1742000" cy="1313090"/>
                </a:xfrm>
                <a:prstGeom prst="rect">
                  <a:avLst/>
                </a:prstGeom>
                <a:noFill/>
                <a:ln>
                  <a:noFill/>
                </a:ln>
              </p:spPr>
            </p:pic>
          </p:grpSp>
          <p:sp>
            <p:nvSpPr>
              <p:cNvPr id="17" name="Freeform 69">
                <a:extLst>
                  <a:ext uri="{FF2B5EF4-FFF2-40B4-BE49-F238E27FC236}">
                    <a16:creationId xmlns:a16="http://schemas.microsoft.com/office/drawing/2014/main" id="{4ACE4543-72A7-4C7B-933E-719878B3A3BC}"/>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dirty="0">
                  <a:latin typeface="Poppins" pitchFamily="2" charset="77"/>
                </a:endParaRPr>
              </a:p>
            </p:txBody>
          </p:sp>
        </p:grpSp>
        <p:cxnSp>
          <p:nvCxnSpPr>
            <p:cNvPr id="11" name="Straight Connector 10">
              <a:extLst>
                <a:ext uri="{FF2B5EF4-FFF2-40B4-BE49-F238E27FC236}">
                  <a16:creationId xmlns:a16="http://schemas.microsoft.com/office/drawing/2014/main" id="{5285AACE-771E-42C8-A352-D209883C8249}"/>
                </a:ext>
              </a:extLst>
            </p:cNvPr>
            <p:cNvCxnSpPr>
              <a:cxnSpLocks/>
              <a:stCxn id="18" idx="6"/>
              <a:endCxn id="22"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D454157-DBF9-4992-B0D3-9464CD9BD78C}"/>
                </a:ext>
              </a:extLst>
            </p:cNvPr>
            <p:cNvCxnSpPr>
              <a:cxnSpLocks/>
              <a:stCxn id="20" idx="6"/>
              <a:endCxn id="17"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07DD9150-FB95-44F3-84AD-4E6EE08D8BFD}"/>
                </a:ext>
              </a:extLst>
            </p:cNvPr>
            <p:cNvGrpSpPr/>
            <p:nvPr/>
          </p:nvGrpSpPr>
          <p:grpSpPr>
            <a:xfrm>
              <a:off x="2346348" y="3908632"/>
              <a:ext cx="1711433" cy="1144706"/>
              <a:chOff x="6139747" y="1641739"/>
              <a:chExt cx="4330302" cy="3273161"/>
            </a:xfrm>
          </p:grpSpPr>
          <p:pic>
            <p:nvPicPr>
              <p:cNvPr id="14" name="Picture 13">
                <a:extLst>
                  <a:ext uri="{FF2B5EF4-FFF2-40B4-BE49-F238E27FC236}">
                    <a16:creationId xmlns:a16="http://schemas.microsoft.com/office/drawing/2014/main" id="{BDD4D9C4-2D50-4C5E-93AA-AD78B6B546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15" name="Picture 14">
                <a:extLst>
                  <a:ext uri="{FF2B5EF4-FFF2-40B4-BE49-F238E27FC236}">
                    <a16:creationId xmlns:a16="http://schemas.microsoft.com/office/drawing/2014/main" id="{A9340350-CA01-45BA-B8C8-3496C86EAF3E}"/>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24" name="TextBox 23">
            <a:extLst>
              <a:ext uri="{FF2B5EF4-FFF2-40B4-BE49-F238E27FC236}">
                <a16:creationId xmlns:a16="http://schemas.microsoft.com/office/drawing/2014/main" id="{AC2CDCE3-AC72-429A-9C92-E2665B28461C}"/>
              </a:ext>
            </a:extLst>
          </p:cNvPr>
          <p:cNvSpPr txBox="1"/>
          <p:nvPr/>
        </p:nvSpPr>
        <p:spPr>
          <a:xfrm>
            <a:off x="5379309" y="3839299"/>
            <a:ext cx="1154022" cy="707886"/>
          </a:xfrm>
          <a:prstGeom prst="rect">
            <a:avLst/>
          </a:prstGeom>
          <a:noFill/>
        </p:spPr>
        <p:txBody>
          <a:bodyPr wrap="square" rtlCol="0">
            <a:spAutoFit/>
          </a:bodyPr>
          <a:lstStyle/>
          <a:p>
            <a:pPr algn="ctr"/>
            <a:r>
              <a:rPr lang="en-US" sz="2000" dirty="0"/>
              <a:t>Ways of Encoding</a:t>
            </a:r>
          </a:p>
        </p:txBody>
      </p:sp>
      <p:sp>
        <p:nvSpPr>
          <p:cNvPr id="25" name="TextBox 24">
            <a:extLst>
              <a:ext uri="{FF2B5EF4-FFF2-40B4-BE49-F238E27FC236}">
                <a16:creationId xmlns:a16="http://schemas.microsoft.com/office/drawing/2014/main" id="{333865CA-1413-459F-8135-6FD674D123CD}"/>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Encoding Syntax and Semantics</a:t>
            </a:r>
          </a:p>
        </p:txBody>
      </p:sp>
      <p:sp>
        <p:nvSpPr>
          <p:cNvPr id="26" name="Arrow: Right 25">
            <a:extLst>
              <a:ext uri="{FF2B5EF4-FFF2-40B4-BE49-F238E27FC236}">
                <a16:creationId xmlns:a16="http://schemas.microsoft.com/office/drawing/2014/main" id="{D3276741-B71A-443F-9B80-E60FF6289DB7}"/>
              </a:ext>
            </a:extLst>
          </p:cNvPr>
          <p:cNvSpPr/>
          <p:nvPr/>
        </p:nvSpPr>
        <p:spPr>
          <a:xfrm>
            <a:off x="5379309" y="3193838"/>
            <a:ext cx="1154022" cy="60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525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39" name="Picture 38">
            <a:extLst>
              <a:ext uri="{FF2B5EF4-FFF2-40B4-BE49-F238E27FC236}">
                <a16:creationId xmlns:a16="http://schemas.microsoft.com/office/drawing/2014/main" id="{12F16E8F-FCBC-41F9-AE29-23DC9678E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338884">
            <a:off x="1368888" y="3344679"/>
            <a:ext cx="3077393" cy="2332156"/>
          </a:xfrm>
          <a:prstGeom prst="rect">
            <a:avLst/>
          </a:prstGeom>
        </p:spPr>
      </p:pic>
      <p:pic>
        <p:nvPicPr>
          <p:cNvPr id="37" name="Google Shape;63;p14">
            <a:extLst>
              <a:ext uri="{FF2B5EF4-FFF2-40B4-BE49-F238E27FC236}">
                <a16:creationId xmlns:a16="http://schemas.microsoft.com/office/drawing/2014/main" id="{CB620CC6-2AA9-4499-9A0A-F99F2B738768}"/>
              </a:ext>
            </a:extLst>
          </p:cNvPr>
          <p:cNvPicPr preferRelativeResize="0"/>
          <p:nvPr/>
        </p:nvPicPr>
        <p:blipFill>
          <a:blip r:embed="rId4">
            <a:alphaModFix/>
          </a:blip>
          <a:stretch>
            <a:fillRect/>
          </a:stretch>
        </p:blipFill>
        <p:spPr>
          <a:xfrm rot="20338884">
            <a:off x="2331919" y="4556350"/>
            <a:ext cx="576067" cy="511449"/>
          </a:xfrm>
          <a:prstGeom prst="rect">
            <a:avLst/>
          </a:prstGeom>
          <a:noFill/>
          <a:ln>
            <a:noFill/>
          </a:ln>
        </p:spPr>
      </p:pic>
      <p:pic>
        <p:nvPicPr>
          <p:cNvPr id="38" name="Google Shape;66;p14">
            <a:extLst>
              <a:ext uri="{FF2B5EF4-FFF2-40B4-BE49-F238E27FC236}">
                <a16:creationId xmlns:a16="http://schemas.microsoft.com/office/drawing/2014/main" id="{BF2ABC16-E065-4B9C-8747-2DE96E02FF18}"/>
              </a:ext>
            </a:extLst>
          </p:cNvPr>
          <p:cNvPicPr preferRelativeResize="0"/>
          <p:nvPr/>
        </p:nvPicPr>
        <p:blipFill>
          <a:blip r:embed="rId5">
            <a:alphaModFix/>
          </a:blip>
          <a:stretch>
            <a:fillRect/>
          </a:stretch>
        </p:blipFill>
        <p:spPr>
          <a:xfrm rot="20338884">
            <a:off x="2025807" y="4301832"/>
            <a:ext cx="1101473" cy="1099143"/>
          </a:xfrm>
          <a:prstGeom prst="rect">
            <a:avLst/>
          </a:prstGeom>
          <a:noFill/>
          <a:ln>
            <a:noFill/>
          </a:ln>
        </p:spPr>
      </p:pic>
      <p:pic>
        <p:nvPicPr>
          <p:cNvPr id="7" name="Picture 6">
            <a:extLst>
              <a:ext uri="{FF2B5EF4-FFF2-40B4-BE49-F238E27FC236}">
                <a16:creationId xmlns:a16="http://schemas.microsoft.com/office/drawing/2014/main" id="{93760D84-8DD4-4D6D-81D9-8CFB1A701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61706">
            <a:off x="1435013" y="987643"/>
            <a:ext cx="3177560" cy="2408065"/>
          </a:xfrm>
          <a:prstGeom prst="rect">
            <a:avLst/>
          </a:prstGeom>
        </p:spPr>
      </p:pic>
      <p:pic>
        <p:nvPicPr>
          <p:cNvPr id="10" name="Picture 2">
            <a:extLst>
              <a:ext uri="{FF2B5EF4-FFF2-40B4-BE49-F238E27FC236}">
                <a16:creationId xmlns:a16="http://schemas.microsoft.com/office/drawing/2014/main" id="{FA9B39F4-B10D-45E5-87F2-C7CAD31937A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Diagram group">
            <a:extLst>
              <a:ext uri="{FF2B5EF4-FFF2-40B4-BE49-F238E27FC236}">
                <a16:creationId xmlns:a16="http://schemas.microsoft.com/office/drawing/2014/main" id="{D5BD89C4-7147-4BDD-A05C-48B5701CE801}"/>
              </a:ext>
            </a:extLst>
          </p:cNvPr>
          <p:cNvGrpSpPr/>
          <p:nvPr/>
        </p:nvGrpSpPr>
        <p:grpSpPr>
          <a:xfrm rot="21418722">
            <a:off x="1574213" y="1773418"/>
            <a:ext cx="2470180" cy="970513"/>
            <a:chOff x="5237809" y="2837547"/>
            <a:chExt cx="3468113" cy="3468113"/>
          </a:xfrm>
          <a:scene3d>
            <a:camera prst="perspectiveHeroicExtremeRightFacing" zoom="82000">
              <a:rot lat="21300000" lon="20400000" rev="180000"/>
            </a:camera>
            <a:lightRig rig="morning" dir="t">
              <a:rot lat="0" lon="0" rev="20400000"/>
            </a:lightRig>
          </a:scene3d>
        </p:grpSpPr>
        <p:grpSp>
          <p:nvGrpSpPr>
            <p:cNvPr id="12" name="Group 11">
              <a:extLst>
                <a:ext uri="{FF2B5EF4-FFF2-40B4-BE49-F238E27FC236}">
                  <a16:creationId xmlns:a16="http://schemas.microsoft.com/office/drawing/2014/main" id="{A3E75944-5881-4A04-AE61-D0DA5522A500}"/>
                </a:ext>
              </a:extLst>
            </p:cNvPr>
            <p:cNvGrpSpPr/>
            <p:nvPr/>
          </p:nvGrpSpPr>
          <p:grpSpPr>
            <a:xfrm>
              <a:off x="5237809" y="2837547"/>
              <a:ext cx="3468113" cy="3468113"/>
              <a:chOff x="5237809" y="2837547"/>
              <a:chExt cx="3468113" cy="3468113"/>
            </a:xfrm>
          </p:grpSpPr>
          <p:sp>
            <p:nvSpPr>
              <p:cNvPr id="14" name="Shape 13">
                <a:extLst>
                  <a:ext uri="{FF2B5EF4-FFF2-40B4-BE49-F238E27FC236}">
                    <a16:creationId xmlns:a16="http://schemas.microsoft.com/office/drawing/2014/main" id="{80FD510B-7297-47BF-A599-FEF31FE9BA57}"/>
                  </a:ext>
                </a:extLst>
              </p:cNvPr>
              <p:cNvSpPr/>
              <p:nvPr/>
            </p:nvSpPr>
            <p:spPr>
              <a:xfrm>
                <a:off x="5237809" y="2837547"/>
                <a:ext cx="3468113" cy="3468113"/>
              </a:xfrm>
              <a:prstGeom prst="gear9">
                <a:avLst/>
              </a:prstGeom>
              <a:sp3d extrusionH="190500" prstMaterial="matte">
                <a:bevelT w="120650" h="38100" prst="relaxedInset"/>
                <a:bevelB w="120650" h="57150" prst="relaxedInset"/>
                <a:contourClr>
                  <a:schemeClr val="bg1"/>
                </a:contourClr>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6" name="Shape 4">
                <a:extLst>
                  <a:ext uri="{FF2B5EF4-FFF2-40B4-BE49-F238E27FC236}">
                    <a16:creationId xmlns:a16="http://schemas.microsoft.com/office/drawing/2014/main" id="{1885E50B-1982-4B2F-9A30-D977395ED4D4}"/>
                  </a:ext>
                </a:extLst>
              </p:cNvPr>
              <p:cNvSpPr txBox="1"/>
              <p:nvPr/>
            </p:nvSpPr>
            <p:spPr>
              <a:xfrm>
                <a:off x="5935054" y="3649936"/>
                <a:ext cx="2073623" cy="178268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sz="2800" b="1" kern="1200" dirty="0">
                    <a:solidFill>
                      <a:schemeClr val="bg1"/>
                    </a:solidFill>
                    <a:latin typeface="Courier New" panose="02070309020205020404" pitchFamily="49" charset="0"/>
                    <a:cs typeface="Courier New" panose="02070309020205020404" pitchFamily="49" charset="0"/>
                  </a:rPr>
                  <a:t>Coding</a:t>
                </a:r>
                <a:endParaRPr lang="en-US" sz="2800" kern="1200" dirty="0">
                  <a:solidFill>
                    <a:schemeClr val="bg1"/>
                  </a:solidFill>
                </a:endParaRPr>
              </a:p>
            </p:txBody>
          </p:sp>
        </p:grpSp>
      </p:grpSp>
      <p:grpSp>
        <p:nvGrpSpPr>
          <p:cNvPr id="4" name="Group 3">
            <a:extLst>
              <a:ext uri="{FF2B5EF4-FFF2-40B4-BE49-F238E27FC236}">
                <a16:creationId xmlns:a16="http://schemas.microsoft.com/office/drawing/2014/main" id="{A64B220A-0215-4E1C-8BAF-642A80B1E6DD}"/>
              </a:ext>
            </a:extLst>
          </p:cNvPr>
          <p:cNvGrpSpPr/>
          <p:nvPr/>
        </p:nvGrpSpPr>
        <p:grpSpPr>
          <a:xfrm>
            <a:off x="5619855" y="424680"/>
            <a:ext cx="5666981" cy="2994787"/>
            <a:chOff x="5795346" y="923443"/>
            <a:chExt cx="5268838" cy="2674380"/>
          </a:xfrm>
        </p:grpSpPr>
        <p:pic>
          <p:nvPicPr>
            <p:cNvPr id="18" name="Graphic 17" descr="Crying face outline with solid fill">
              <a:extLst>
                <a:ext uri="{FF2B5EF4-FFF2-40B4-BE49-F238E27FC236}">
                  <a16:creationId xmlns:a16="http://schemas.microsoft.com/office/drawing/2014/main" id="{6FCA513F-73BD-4AA8-9EFE-7301461D93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0855676">
              <a:off x="10325480" y="1949692"/>
              <a:ext cx="738704" cy="813935"/>
            </a:xfrm>
            <a:prstGeom prst="rect">
              <a:avLst/>
            </a:prstGeom>
          </p:spPr>
        </p:pic>
        <p:pic>
          <p:nvPicPr>
            <p:cNvPr id="19" name="Picture 18">
              <a:extLst>
                <a:ext uri="{FF2B5EF4-FFF2-40B4-BE49-F238E27FC236}">
                  <a16:creationId xmlns:a16="http://schemas.microsoft.com/office/drawing/2014/main" id="{600D19C8-94A9-405E-AAE4-8EEE1EBBC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855676">
              <a:off x="7267960" y="1345381"/>
              <a:ext cx="2446716" cy="2043043"/>
            </a:xfrm>
            <a:prstGeom prst="rect">
              <a:avLst/>
            </a:prstGeom>
          </p:spPr>
        </p:pic>
        <p:pic>
          <p:nvPicPr>
            <p:cNvPr id="20" name="Graphic 19" descr="Database with solid fill">
              <a:extLst>
                <a:ext uri="{FF2B5EF4-FFF2-40B4-BE49-F238E27FC236}">
                  <a16:creationId xmlns:a16="http://schemas.microsoft.com/office/drawing/2014/main" id="{6763B53B-C49C-4636-B56D-22EC429148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20855676">
              <a:off x="5795346" y="2583912"/>
              <a:ext cx="920196" cy="1013911"/>
            </a:xfrm>
            <a:prstGeom prst="rect">
              <a:avLst/>
            </a:prstGeom>
          </p:spPr>
        </p:pic>
        <p:pic>
          <p:nvPicPr>
            <p:cNvPr id="21" name="Graphic 20" descr="Back with solid fill">
              <a:extLst>
                <a:ext uri="{FF2B5EF4-FFF2-40B4-BE49-F238E27FC236}">
                  <a16:creationId xmlns:a16="http://schemas.microsoft.com/office/drawing/2014/main" id="{38E6BD28-E147-4294-9E10-FD19868E31C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1490496">
              <a:off x="6613256" y="2436408"/>
              <a:ext cx="738704" cy="813935"/>
            </a:xfrm>
            <a:prstGeom prst="rect">
              <a:avLst/>
            </a:prstGeom>
          </p:spPr>
        </p:pic>
        <p:pic>
          <p:nvPicPr>
            <p:cNvPr id="22" name="Graphic 21" descr="Back with solid fill">
              <a:extLst>
                <a:ext uri="{FF2B5EF4-FFF2-40B4-BE49-F238E27FC236}">
                  <a16:creationId xmlns:a16="http://schemas.microsoft.com/office/drawing/2014/main" id="{B7F2A256-1480-49D3-8257-DBD10E93421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67263">
              <a:off x="9473276" y="1562443"/>
              <a:ext cx="666756" cy="734660"/>
            </a:xfrm>
            <a:prstGeom prst="rect">
              <a:avLst/>
            </a:prstGeom>
          </p:spPr>
        </p:pic>
        <p:pic>
          <p:nvPicPr>
            <p:cNvPr id="23" name="Graphic 22" descr="Angel face outline with solid fill">
              <a:extLst>
                <a:ext uri="{FF2B5EF4-FFF2-40B4-BE49-F238E27FC236}">
                  <a16:creationId xmlns:a16="http://schemas.microsoft.com/office/drawing/2014/main" id="{F2929307-777D-4ECA-B26E-3F175B1C89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20855676">
              <a:off x="10099743" y="923443"/>
              <a:ext cx="738704" cy="813935"/>
            </a:xfrm>
            <a:prstGeom prst="rect">
              <a:avLst/>
            </a:prstGeom>
          </p:spPr>
        </p:pic>
      </p:grpSp>
      <p:grpSp>
        <p:nvGrpSpPr>
          <p:cNvPr id="28" name="Diagram group">
            <a:extLst>
              <a:ext uri="{FF2B5EF4-FFF2-40B4-BE49-F238E27FC236}">
                <a16:creationId xmlns:a16="http://schemas.microsoft.com/office/drawing/2014/main" id="{F2ABF486-EC2A-4F84-83BB-D0741F01A259}"/>
              </a:ext>
            </a:extLst>
          </p:cNvPr>
          <p:cNvGrpSpPr/>
          <p:nvPr/>
        </p:nvGrpSpPr>
        <p:grpSpPr>
          <a:xfrm rot="21026820">
            <a:off x="7312042" y="1628090"/>
            <a:ext cx="2492505" cy="970513"/>
            <a:chOff x="5237809" y="2837547"/>
            <a:chExt cx="3468113" cy="3468113"/>
          </a:xfrm>
          <a:scene3d>
            <a:camera prst="perspectiveHeroicExtremeRightFacing" zoom="82000">
              <a:rot lat="21300000" lon="20400000" rev="180000"/>
            </a:camera>
            <a:lightRig rig="morning" dir="t">
              <a:rot lat="0" lon="0" rev="20400000"/>
            </a:lightRig>
          </a:scene3d>
        </p:grpSpPr>
        <p:grpSp>
          <p:nvGrpSpPr>
            <p:cNvPr id="29" name="Group 28">
              <a:extLst>
                <a:ext uri="{FF2B5EF4-FFF2-40B4-BE49-F238E27FC236}">
                  <a16:creationId xmlns:a16="http://schemas.microsoft.com/office/drawing/2014/main" id="{953BD72B-CC0C-4525-ABCE-39C4DDD8D20C}"/>
                </a:ext>
              </a:extLst>
            </p:cNvPr>
            <p:cNvGrpSpPr/>
            <p:nvPr/>
          </p:nvGrpSpPr>
          <p:grpSpPr>
            <a:xfrm>
              <a:off x="5237809" y="2837547"/>
              <a:ext cx="3468113" cy="3468113"/>
              <a:chOff x="5237809" y="2837547"/>
              <a:chExt cx="3468113" cy="3468113"/>
            </a:xfrm>
          </p:grpSpPr>
          <p:sp>
            <p:nvSpPr>
              <p:cNvPr id="30" name="Shape 29">
                <a:extLst>
                  <a:ext uri="{FF2B5EF4-FFF2-40B4-BE49-F238E27FC236}">
                    <a16:creationId xmlns:a16="http://schemas.microsoft.com/office/drawing/2014/main" id="{D7D77A65-A7BF-4D10-A755-E39C3DAAAE67}"/>
                  </a:ext>
                </a:extLst>
              </p:cNvPr>
              <p:cNvSpPr/>
              <p:nvPr/>
            </p:nvSpPr>
            <p:spPr>
              <a:xfrm>
                <a:off x="5237809" y="2837547"/>
                <a:ext cx="3468113" cy="3468113"/>
              </a:xfrm>
              <a:prstGeom prst="gear9">
                <a:avLst/>
              </a:prstGeom>
              <a:sp3d extrusionH="190500" prstMaterial="matte">
                <a:bevelT w="120650" h="38100" prst="relaxedInset"/>
                <a:bevelB w="120650" h="57150" prst="relaxedInset"/>
                <a:contourClr>
                  <a:schemeClr val="bg1"/>
                </a:contourClr>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Shape 4">
                <a:extLst>
                  <a:ext uri="{FF2B5EF4-FFF2-40B4-BE49-F238E27FC236}">
                    <a16:creationId xmlns:a16="http://schemas.microsoft.com/office/drawing/2014/main" id="{3B46870F-B00F-433E-9203-045BE75B3C49}"/>
                  </a:ext>
                </a:extLst>
              </p:cNvPr>
              <p:cNvSpPr txBox="1"/>
              <p:nvPr/>
            </p:nvSpPr>
            <p:spPr>
              <a:xfrm>
                <a:off x="5935054" y="3649936"/>
                <a:ext cx="2073623" cy="178268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sz="2800" b="1" kern="1200" dirty="0">
                    <a:solidFill>
                      <a:schemeClr val="bg1"/>
                    </a:solidFill>
                    <a:latin typeface="Courier New" panose="02070309020205020404" pitchFamily="49" charset="0"/>
                    <a:cs typeface="Courier New" panose="02070309020205020404" pitchFamily="49" charset="0"/>
                  </a:rPr>
                  <a:t>Test</a:t>
                </a:r>
                <a:endParaRPr lang="en-US" sz="2800" kern="1200" dirty="0">
                  <a:solidFill>
                    <a:schemeClr val="bg1"/>
                  </a:solidFill>
                </a:endParaRPr>
              </a:p>
            </p:txBody>
          </p:sp>
        </p:grpSp>
      </p:grpSp>
      <p:grpSp>
        <p:nvGrpSpPr>
          <p:cNvPr id="9" name="Group 8">
            <a:extLst>
              <a:ext uri="{FF2B5EF4-FFF2-40B4-BE49-F238E27FC236}">
                <a16:creationId xmlns:a16="http://schemas.microsoft.com/office/drawing/2014/main" id="{70555005-9A67-415B-B9BA-9D7CB6B1E4F3}"/>
              </a:ext>
            </a:extLst>
          </p:cNvPr>
          <p:cNvGrpSpPr/>
          <p:nvPr/>
        </p:nvGrpSpPr>
        <p:grpSpPr>
          <a:xfrm>
            <a:off x="1900690" y="4310864"/>
            <a:ext cx="2193267" cy="783657"/>
            <a:chOff x="1900690" y="4310864"/>
            <a:chExt cx="2193267" cy="783657"/>
          </a:xfrm>
        </p:grpSpPr>
        <p:sp>
          <p:nvSpPr>
            <p:cNvPr id="40" name="Google Shape;64;p14">
              <a:extLst>
                <a:ext uri="{FF2B5EF4-FFF2-40B4-BE49-F238E27FC236}">
                  <a16:creationId xmlns:a16="http://schemas.microsoft.com/office/drawing/2014/main" id="{D30725E8-6283-40E7-95BB-D3E65A2AA308}"/>
                </a:ext>
              </a:extLst>
            </p:cNvPr>
            <p:cNvSpPr/>
            <p:nvPr/>
          </p:nvSpPr>
          <p:spPr>
            <a:xfrm rot="20307768">
              <a:off x="1900690" y="4310864"/>
              <a:ext cx="1350242" cy="176458"/>
            </a:xfrm>
            <a:prstGeom prst="roundRect">
              <a:avLst>
                <a:gd name="adj" fmla="val 16667"/>
              </a:avLst>
            </a:prstGeom>
            <a:solidFill>
              <a:srgbClr val="E00B0B">
                <a:alpha val="167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41" name="Google Shape;64;p14">
              <a:extLst>
                <a:ext uri="{FF2B5EF4-FFF2-40B4-BE49-F238E27FC236}">
                  <a16:creationId xmlns:a16="http://schemas.microsoft.com/office/drawing/2014/main" id="{1294BF93-EBB5-4A34-AC51-CAD17BA8A30A}"/>
                </a:ext>
              </a:extLst>
            </p:cNvPr>
            <p:cNvSpPr/>
            <p:nvPr/>
          </p:nvSpPr>
          <p:spPr>
            <a:xfrm rot="20338884">
              <a:off x="2551215" y="4900477"/>
              <a:ext cx="1542742" cy="194044"/>
            </a:xfrm>
            <a:prstGeom prst="roundRect">
              <a:avLst>
                <a:gd name="adj" fmla="val 16667"/>
              </a:avLst>
            </a:prstGeom>
            <a:solidFill>
              <a:srgbClr val="FFCDCD">
                <a:alpha val="16471"/>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grpSp>
      <p:pic>
        <p:nvPicPr>
          <p:cNvPr id="47" name="Picture 46">
            <a:extLst>
              <a:ext uri="{FF2B5EF4-FFF2-40B4-BE49-F238E27FC236}">
                <a16:creationId xmlns:a16="http://schemas.microsoft.com/office/drawing/2014/main" id="{3151C04A-B88E-46B5-A1F3-C432424141E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49424" y="3649786"/>
            <a:ext cx="3035377" cy="2465146"/>
          </a:xfrm>
          <a:prstGeom prst="rect">
            <a:avLst/>
          </a:prstGeom>
        </p:spPr>
      </p:pic>
      <p:grpSp>
        <p:nvGrpSpPr>
          <p:cNvPr id="48" name="Diagram group">
            <a:extLst>
              <a:ext uri="{FF2B5EF4-FFF2-40B4-BE49-F238E27FC236}">
                <a16:creationId xmlns:a16="http://schemas.microsoft.com/office/drawing/2014/main" id="{9108CF65-2DD1-4600-9E08-04BE48D65034}"/>
              </a:ext>
            </a:extLst>
          </p:cNvPr>
          <p:cNvGrpSpPr/>
          <p:nvPr/>
        </p:nvGrpSpPr>
        <p:grpSpPr>
          <a:xfrm rot="21202730">
            <a:off x="4596868" y="4326872"/>
            <a:ext cx="2817582" cy="970513"/>
            <a:chOff x="5237809" y="2837547"/>
            <a:chExt cx="3468113" cy="3468113"/>
          </a:xfrm>
          <a:scene3d>
            <a:camera prst="perspectiveHeroicExtremeRightFacing" zoom="82000">
              <a:rot lat="21300000" lon="20400000" rev="180000"/>
            </a:camera>
            <a:lightRig rig="morning" dir="t">
              <a:rot lat="0" lon="0" rev="20400000"/>
            </a:lightRig>
          </a:scene3d>
        </p:grpSpPr>
        <p:grpSp>
          <p:nvGrpSpPr>
            <p:cNvPr id="49" name="Group 48">
              <a:extLst>
                <a:ext uri="{FF2B5EF4-FFF2-40B4-BE49-F238E27FC236}">
                  <a16:creationId xmlns:a16="http://schemas.microsoft.com/office/drawing/2014/main" id="{1D0673EF-8FAE-463B-A837-3BB538A59CD1}"/>
                </a:ext>
              </a:extLst>
            </p:cNvPr>
            <p:cNvGrpSpPr/>
            <p:nvPr/>
          </p:nvGrpSpPr>
          <p:grpSpPr>
            <a:xfrm>
              <a:off x="5237809" y="2837547"/>
              <a:ext cx="3468113" cy="3468113"/>
              <a:chOff x="5237809" y="2837547"/>
              <a:chExt cx="3468113" cy="3468113"/>
            </a:xfrm>
          </p:grpSpPr>
          <p:sp>
            <p:nvSpPr>
              <p:cNvPr id="50" name="Shape 49">
                <a:extLst>
                  <a:ext uri="{FF2B5EF4-FFF2-40B4-BE49-F238E27FC236}">
                    <a16:creationId xmlns:a16="http://schemas.microsoft.com/office/drawing/2014/main" id="{3ED42164-29E9-43F7-8D0B-C15B00228AF2}"/>
                  </a:ext>
                </a:extLst>
              </p:cNvPr>
              <p:cNvSpPr/>
              <p:nvPr/>
            </p:nvSpPr>
            <p:spPr>
              <a:xfrm>
                <a:off x="5237809" y="2837547"/>
                <a:ext cx="3468113" cy="3468113"/>
              </a:xfrm>
              <a:prstGeom prst="gear9">
                <a:avLst/>
              </a:prstGeom>
              <a:sp3d extrusionH="190500" prstMaterial="matte">
                <a:bevelT w="120650" h="38100" prst="relaxedInset"/>
                <a:bevelB w="120650" h="57150" prst="relaxedInset"/>
                <a:contourClr>
                  <a:schemeClr val="bg1"/>
                </a:contourClr>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Shape 4">
                <a:extLst>
                  <a:ext uri="{FF2B5EF4-FFF2-40B4-BE49-F238E27FC236}">
                    <a16:creationId xmlns:a16="http://schemas.microsoft.com/office/drawing/2014/main" id="{616C9440-707C-446E-8A40-44A7A920052E}"/>
                  </a:ext>
                </a:extLst>
              </p:cNvPr>
              <p:cNvSpPr txBox="1"/>
              <p:nvPr/>
            </p:nvSpPr>
            <p:spPr>
              <a:xfrm>
                <a:off x="5935054" y="3649936"/>
                <a:ext cx="2073623" cy="178268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sz="2800" b="1" kern="1200" dirty="0">
                    <a:solidFill>
                      <a:schemeClr val="bg1"/>
                    </a:solidFill>
                    <a:latin typeface="Courier New" panose="02070309020205020404" pitchFamily="49" charset="0"/>
                    <a:cs typeface="Courier New" panose="02070309020205020404" pitchFamily="49" charset="0"/>
                  </a:rPr>
                  <a:t>Bug Fix</a:t>
                </a:r>
                <a:endParaRPr lang="en-US" sz="2800" kern="1200" dirty="0">
                  <a:solidFill>
                    <a:schemeClr val="bg1"/>
                  </a:solidFill>
                </a:endParaRPr>
              </a:p>
            </p:txBody>
          </p:sp>
        </p:grpSp>
      </p:grpSp>
      <p:grpSp>
        <p:nvGrpSpPr>
          <p:cNvPr id="64" name="Group 63">
            <a:extLst>
              <a:ext uri="{FF2B5EF4-FFF2-40B4-BE49-F238E27FC236}">
                <a16:creationId xmlns:a16="http://schemas.microsoft.com/office/drawing/2014/main" id="{FEB9EB3D-745E-4582-B509-7E167450D844}"/>
              </a:ext>
            </a:extLst>
          </p:cNvPr>
          <p:cNvGrpSpPr/>
          <p:nvPr/>
        </p:nvGrpSpPr>
        <p:grpSpPr>
          <a:xfrm>
            <a:off x="4451928" y="253079"/>
            <a:ext cx="2608727" cy="1843581"/>
            <a:chOff x="2890981" y="502455"/>
            <a:chExt cx="4773213" cy="3280762"/>
          </a:xfrm>
        </p:grpSpPr>
        <p:grpSp>
          <p:nvGrpSpPr>
            <p:cNvPr id="65" name="Group 64">
              <a:extLst>
                <a:ext uri="{FF2B5EF4-FFF2-40B4-BE49-F238E27FC236}">
                  <a16:creationId xmlns:a16="http://schemas.microsoft.com/office/drawing/2014/main" id="{790DC466-9D38-416A-A445-041ED4FF767E}"/>
                </a:ext>
              </a:extLst>
            </p:cNvPr>
            <p:cNvGrpSpPr/>
            <p:nvPr/>
          </p:nvGrpSpPr>
          <p:grpSpPr>
            <a:xfrm>
              <a:off x="2890981" y="502455"/>
              <a:ext cx="2456874" cy="3280762"/>
              <a:chOff x="1357743" y="711200"/>
              <a:chExt cx="2456874" cy="3155144"/>
            </a:xfrm>
          </p:grpSpPr>
          <p:pic>
            <p:nvPicPr>
              <p:cNvPr id="69" name="Picture 2" descr="Emoji 👩‍💻 Computer Scientist / Developer / Woman with a computer / PC |  wpRock">
                <a:extLst>
                  <a:ext uri="{FF2B5EF4-FFF2-40B4-BE49-F238E27FC236}">
                    <a16:creationId xmlns:a16="http://schemas.microsoft.com/office/drawing/2014/main" id="{085C0381-A9E9-44CD-9547-4F37E73091E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6861" t="8224" r="7734"/>
              <a:stretch/>
            </p:blipFill>
            <p:spPr bwMode="auto">
              <a:xfrm>
                <a:off x="1357743" y="711200"/>
                <a:ext cx="2456874" cy="3155144"/>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DF9AAE60-1C46-4261-B050-A2F7E234DE2E}"/>
                  </a:ext>
                </a:extLst>
              </p:cNvPr>
              <p:cNvSpPr/>
              <p:nvPr/>
            </p:nvSpPr>
            <p:spPr>
              <a:xfrm>
                <a:off x="1725345" y="2426411"/>
                <a:ext cx="1689988" cy="684757"/>
              </a:xfrm>
              <a:prstGeom prst="rect">
                <a:avLst/>
              </a:prstGeom>
              <a:noFill/>
            </p:spPr>
            <p:txBody>
              <a:bodyPr wrap="square" lIns="91440" tIns="45720" rIns="91440" bIns="45720">
                <a:spAutoFit/>
              </a:bodyPr>
              <a:lstStyle/>
              <a:p>
                <a:pPr algn="ctr"/>
                <a:r>
                  <a:rPr lang="en-US" sz="2000" b="1" dirty="0">
                    <a:ln w="22225">
                      <a:solidFill>
                        <a:srgbClr val="3F15F3"/>
                      </a:solidFill>
                      <a:prstDash val="solid"/>
                    </a:ln>
                    <a:solidFill>
                      <a:srgbClr val="3F15F3"/>
                    </a:solidFill>
                    <a:latin typeface="Harrington" panose="04040505050A02020702" pitchFamily="82" charset="0"/>
                  </a:rPr>
                  <a:t>Alice</a:t>
                </a:r>
              </a:p>
            </p:txBody>
          </p:sp>
        </p:grpSp>
        <p:grpSp>
          <p:nvGrpSpPr>
            <p:cNvPr id="66" name="Group 65">
              <a:extLst>
                <a:ext uri="{FF2B5EF4-FFF2-40B4-BE49-F238E27FC236}">
                  <a16:creationId xmlns:a16="http://schemas.microsoft.com/office/drawing/2014/main" id="{DD7CFD86-496D-4DF3-BE89-FA1FD5B14594}"/>
                </a:ext>
              </a:extLst>
            </p:cNvPr>
            <p:cNvGrpSpPr/>
            <p:nvPr/>
          </p:nvGrpSpPr>
          <p:grpSpPr>
            <a:xfrm>
              <a:off x="5456704" y="502455"/>
              <a:ext cx="2207490" cy="3155144"/>
              <a:chOff x="5456704" y="502455"/>
              <a:chExt cx="2207490" cy="3155144"/>
            </a:xfrm>
          </p:grpSpPr>
          <p:pic>
            <p:nvPicPr>
              <p:cNvPr id="67" name="Picture 2" descr="male technologist | emojidex - custom emoji service and apps">
                <a:extLst>
                  <a:ext uri="{FF2B5EF4-FFF2-40B4-BE49-F238E27FC236}">
                    <a16:creationId xmlns:a16="http://schemas.microsoft.com/office/drawing/2014/main" id="{5FAED3FE-42B1-4656-AA3F-A55A0D7C7F13}"/>
                  </a:ext>
                </a:extLst>
              </p:cNvPr>
              <p:cNvPicPr>
                <a:picLocks noChangeAspect="1" noChangeArrowheads="1"/>
              </p:cNvPicPr>
              <p:nvPr/>
            </p:nvPicPr>
            <p:blipFill rotWithShape="1">
              <a:blip r:embed="rId17">
                <a:grayscl/>
                <a:extLst>
                  <a:ext uri="{28A0092B-C50C-407E-A947-70E740481C1C}">
                    <a14:useLocalDpi xmlns:a14="http://schemas.microsoft.com/office/drawing/2010/main" val="0"/>
                  </a:ext>
                </a:extLst>
              </a:blip>
              <a:srcRect l="15916" t="1939" r="16192"/>
              <a:stretch/>
            </p:blipFill>
            <p:spPr bwMode="auto">
              <a:xfrm>
                <a:off x="5456704" y="502455"/>
                <a:ext cx="2207490" cy="3155144"/>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386194FD-34B9-4C33-A51D-B647897A8202}"/>
                  </a:ext>
                </a:extLst>
              </p:cNvPr>
              <p:cNvSpPr/>
              <p:nvPr/>
            </p:nvSpPr>
            <p:spPr>
              <a:xfrm>
                <a:off x="5715454" y="2354179"/>
                <a:ext cx="1689988" cy="712019"/>
              </a:xfrm>
              <a:prstGeom prst="rect">
                <a:avLst/>
              </a:prstGeom>
              <a:noFill/>
            </p:spPr>
            <p:txBody>
              <a:bodyPr wrap="square" lIns="91440" tIns="45720" rIns="91440" bIns="45720">
                <a:spAutoFit/>
              </a:bodyPr>
              <a:lstStyle/>
              <a:p>
                <a:pPr algn="ctr"/>
                <a:r>
                  <a:rPr lang="en-US" sz="2000" b="1" dirty="0">
                    <a:ln w="22225">
                      <a:solidFill>
                        <a:srgbClr val="00FF00"/>
                      </a:solidFill>
                      <a:prstDash val="solid"/>
                    </a:ln>
                    <a:solidFill>
                      <a:srgbClr val="00FF00"/>
                    </a:solidFill>
                    <a:latin typeface="Harrington" panose="04040505050A02020702" pitchFamily="82" charset="0"/>
                  </a:rPr>
                  <a:t>Bob</a:t>
                </a:r>
              </a:p>
            </p:txBody>
          </p:sp>
        </p:grpSp>
      </p:grpSp>
      <p:grpSp>
        <p:nvGrpSpPr>
          <p:cNvPr id="43" name="Diagram group">
            <a:extLst>
              <a:ext uri="{FF2B5EF4-FFF2-40B4-BE49-F238E27FC236}">
                <a16:creationId xmlns:a16="http://schemas.microsoft.com/office/drawing/2014/main" id="{5EBA5A4D-9035-4A2B-9776-518CC40A9E3C}"/>
              </a:ext>
            </a:extLst>
          </p:cNvPr>
          <p:cNvGrpSpPr/>
          <p:nvPr/>
        </p:nvGrpSpPr>
        <p:grpSpPr>
          <a:xfrm rot="20974198">
            <a:off x="1237713" y="4183661"/>
            <a:ext cx="2939625" cy="1318061"/>
            <a:chOff x="5655655" y="-1446423"/>
            <a:chExt cx="3468113" cy="3468113"/>
          </a:xfrm>
          <a:scene3d>
            <a:camera prst="perspectiveHeroicExtremeRightFacing" zoom="82000">
              <a:rot lat="21300000" lon="20400000" rev="180000"/>
            </a:camera>
            <a:lightRig rig="morning" dir="t">
              <a:rot lat="0" lon="0" rev="20400000"/>
            </a:lightRig>
          </a:scene3d>
        </p:grpSpPr>
        <p:grpSp>
          <p:nvGrpSpPr>
            <p:cNvPr id="44" name="Group 43">
              <a:extLst>
                <a:ext uri="{FF2B5EF4-FFF2-40B4-BE49-F238E27FC236}">
                  <a16:creationId xmlns:a16="http://schemas.microsoft.com/office/drawing/2014/main" id="{1717F56A-4B46-49B2-A361-2BB84B9013A4}"/>
                </a:ext>
              </a:extLst>
            </p:cNvPr>
            <p:cNvGrpSpPr/>
            <p:nvPr/>
          </p:nvGrpSpPr>
          <p:grpSpPr>
            <a:xfrm>
              <a:off x="5655655" y="-1446423"/>
              <a:ext cx="3468113" cy="3468113"/>
              <a:chOff x="5655655" y="-1446423"/>
              <a:chExt cx="3468113" cy="3468113"/>
            </a:xfrm>
          </p:grpSpPr>
          <p:sp>
            <p:nvSpPr>
              <p:cNvPr id="45" name="Shape 44">
                <a:extLst>
                  <a:ext uri="{FF2B5EF4-FFF2-40B4-BE49-F238E27FC236}">
                    <a16:creationId xmlns:a16="http://schemas.microsoft.com/office/drawing/2014/main" id="{1FEA07F6-A830-4466-89FD-03BE54FA7297}"/>
                  </a:ext>
                </a:extLst>
              </p:cNvPr>
              <p:cNvSpPr/>
              <p:nvPr/>
            </p:nvSpPr>
            <p:spPr>
              <a:xfrm>
                <a:off x="5655655" y="-1446423"/>
                <a:ext cx="3468113" cy="3468113"/>
              </a:xfrm>
              <a:prstGeom prst="gear9">
                <a:avLst/>
              </a:prstGeom>
              <a:sp3d extrusionH="190500" prstMaterial="matte">
                <a:bevelT w="120650" h="38100" prst="relaxedInset"/>
                <a:bevelB w="120650" h="57150" prst="relaxedInset"/>
                <a:contourClr>
                  <a:schemeClr val="bg1"/>
                </a:contourClr>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6" name="Shape 4">
                <a:extLst>
                  <a:ext uri="{FF2B5EF4-FFF2-40B4-BE49-F238E27FC236}">
                    <a16:creationId xmlns:a16="http://schemas.microsoft.com/office/drawing/2014/main" id="{B272CF69-AD6E-4AEC-A8AF-F421FCD1E794}"/>
                  </a:ext>
                </a:extLst>
              </p:cNvPr>
              <p:cNvSpPr txBox="1"/>
              <p:nvPr/>
            </p:nvSpPr>
            <p:spPr>
              <a:xfrm>
                <a:off x="6350569" y="-610134"/>
                <a:ext cx="2073623" cy="178268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sz="2800" b="1" kern="1200" dirty="0">
                    <a:solidFill>
                      <a:schemeClr val="bg1"/>
                    </a:solidFill>
                    <a:latin typeface="Courier New" panose="02070309020205020404" pitchFamily="49" charset="0"/>
                    <a:cs typeface="Courier New" panose="02070309020205020404" pitchFamily="49" charset="0"/>
                  </a:rPr>
                  <a:t>Bug</a:t>
                </a:r>
              </a:p>
              <a:p>
                <a:pPr marL="0" lvl="0" indent="0" algn="ctr" defTabSz="2667000">
                  <a:lnSpc>
                    <a:spcPct val="90000"/>
                  </a:lnSpc>
                  <a:spcBef>
                    <a:spcPct val="0"/>
                  </a:spcBef>
                  <a:spcAft>
                    <a:spcPct val="35000"/>
                  </a:spcAft>
                  <a:buNone/>
                </a:pPr>
                <a:r>
                  <a:rPr lang="en-US" sz="2800" b="1" kern="1200" dirty="0">
                    <a:solidFill>
                      <a:schemeClr val="bg1"/>
                    </a:solidFill>
                    <a:latin typeface="Courier New" panose="02070309020205020404" pitchFamily="49" charset="0"/>
                    <a:cs typeface="Courier New" panose="02070309020205020404" pitchFamily="49" charset="0"/>
                  </a:rPr>
                  <a:t>Finding</a:t>
                </a:r>
                <a:endParaRPr lang="en-US" sz="2800" kern="1200" dirty="0">
                  <a:solidFill>
                    <a:schemeClr val="bg1"/>
                  </a:solidFill>
                </a:endParaRPr>
              </a:p>
            </p:txBody>
          </p:sp>
        </p:grpSp>
      </p:grpSp>
      <p:pic>
        <p:nvPicPr>
          <p:cNvPr id="71" name="Picture 70">
            <a:extLst>
              <a:ext uri="{FF2B5EF4-FFF2-40B4-BE49-F238E27FC236}">
                <a16:creationId xmlns:a16="http://schemas.microsoft.com/office/drawing/2014/main" id="{4D474E75-03F0-435A-917B-60514CF3583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rot="1635744">
            <a:off x="8060404" y="3173023"/>
            <a:ext cx="3184937" cy="3099826"/>
          </a:xfrm>
          <a:prstGeom prst="rect">
            <a:avLst/>
          </a:prstGeom>
        </p:spPr>
      </p:pic>
      <p:pic>
        <p:nvPicPr>
          <p:cNvPr id="72" name="Picture 71">
            <a:extLst>
              <a:ext uri="{FF2B5EF4-FFF2-40B4-BE49-F238E27FC236}">
                <a16:creationId xmlns:a16="http://schemas.microsoft.com/office/drawing/2014/main" id="{D585FAAB-A78D-4BB9-A81C-41A26136AF1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rot="1635744">
            <a:off x="8060404" y="3173023"/>
            <a:ext cx="3184937" cy="3099826"/>
          </a:xfrm>
          <a:prstGeom prst="rect">
            <a:avLst/>
          </a:prstGeom>
        </p:spPr>
      </p:pic>
      <p:pic>
        <p:nvPicPr>
          <p:cNvPr id="73" name="Picture 72">
            <a:extLst>
              <a:ext uri="{FF2B5EF4-FFF2-40B4-BE49-F238E27FC236}">
                <a16:creationId xmlns:a16="http://schemas.microsoft.com/office/drawing/2014/main" id="{7A471B65-8A01-4061-8884-ACC9CBD2766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rot="1635744">
            <a:off x="8060404" y="3173023"/>
            <a:ext cx="3184937" cy="3099826"/>
          </a:xfrm>
          <a:prstGeom prst="rect">
            <a:avLst/>
          </a:prstGeom>
        </p:spPr>
      </p:pic>
      <p:grpSp>
        <p:nvGrpSpPr>
          <p:cNvPr id="74" name="Diagram group">
            <a:extLst>
              <a:ext uri="{FF2B5EF4-FFF2-40B4-BE49-F238E27FC236}">
                <a16:creationId xmlns:a16="http://schemas.microsoft.com/office/drawing/2014/main" id="{0EF8DB81-1084-467E-90BB-8C530595FAA4}"/>
              </a:ext>
            </a:extLst>
          </p:cNvPr>
          <p:cNvGrpSpPr/>
          <p:nvPr/>
        </p:nvGrpSpPr>
        <p:grpSpPr>
          <a:xfrm rot="21202730">
            <a:off x="8033630" y="4126780"/>
            <a:ext cx="3106395" cy="970513"/>
            <a:chOff x="5237809" y="2837547"/>
            <a:chExt cx="3468113" cy="3468113"/>
          </a:xfrm>
          <a:scene3d>
            <a:camera prst="perspectiveHeroicExtremeRightFacing" zoom="82000">
              <a:rot lat="21300000" lon="20400000" rev="180000"/>
            </a:camera>
            <a:lightRig rig="morning" dir="t">
              <a:rot lat="0" lon="0" rev="20400000"/>
            </a:lightRig>
          </a:scene3d>
        </p:grpSpPr>
        <p:grpSp>
          <p:nvGrpSpPr>
            <p:cNvPr id="75" name="Group 74">
              <a:extLst>
                <a:ext uri="{FF2B5EF4-FFF2-40B4-BE49-F238E27FC236}">
                  <a16:creationId xmlns:a16="http://schemas.microsoft.com/office/drawing/2014/main" id="{668C478B-F68C-4B56-91F7-E88D9A96D3BE}"/>
                </a:ext>
              </a:extLst>
            </p:cNvPr>
            <p:cNvGrpSpPr/>
            <p:nvPr/>
          </p:nvGrpSpPr>
          <p:grpSpPr>
            <a:xfrm>
              <a:off x="5237809" y="2837547"/>
              <a:ext cx="3468113" cy="3468113"/>
              <a:chOff x="5237809" y="2837547"/>
              <a:chExt cx="3468113" cy="3468113"/>
            </a:xfrm>
          </p:grpSpPr>
          <p:sp>
            <p:nvSpPr>
              <p:cNvPr id="76" name="Shape 75">
                <a:extLst>
                  <a:ext uri="{FF2B5EF4-FFF2-40B4-BE49-F238E27FC236}">
                    <a16:creationId xmlns:a16="http://schemas.microsoft.com/office/drawing/2014/main" id="{8AADB5DE-8ABE-4E6B-860B-55CB51CC90B4}"/>
                  </a:ext>
                </a:extLst>
              </p:cNvPr>
              <p:cNvSpPr/>
              <p:nvPr/>
            </p:nvSpPr>
            <p:spPr>
              <a:xfrm>
                <a:off x="5237809" y="2837547"/>
                <a:ext cx="3468113" cy="3468113"/>
              </a:xfrm>
              <a:prstGeom prst="gear9">
                <a:avLst/>
              </a:prstGeom>
              <a:sp3d extrusionH="190500" prstMaterial="matte">
                <a:bevelT w="120650" h="38100" prst="relaxedInset"/>
                <a:bevelB w="120650" h="57150" prst="relaxedInset"/>
                <a:contourClr>
                  <a:schemeClr val="bg1"/>
                </a:contourClr>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7" name="Shape 4">
                <a:extLst>
                  <a:ext uri="{FF2B5EF4-FFF2-40B4-BE49-F238E27FC236}">
                    <a16:creationId xmlns:a16="http://schemas.microsoft.com/office/drawing/2014/main" id="{B21822E9-973F-48DC-89CD-AECBE6A625F7}"/>
                  </a:ext>
                </a:extLst>
              </p:cNvPr>
              <p:cNvSpPr txBox="1"/>
              <p:nvPr/>
            </p:nvSpPr>
            <p:spPr>
              <a:xfrm>
                <a:off x="5935054" y="3649936"/>
                <a:ext cx="2073623" cy="178268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2667000">
                  <a:lnSpc>
                    <a:spcPct val="90000"/>
                  </a:lnSpc>
                  <a:spcBef>
                    <a:spcPct val="0"/>
                  </a:spcBef>
                  <a:spcAft>
                    <a:spcPct val="35000"/>
                  </a:spcAft>
                  <a:buNone/>
                </a:pPr>
                <a:r>
                  <a:rPr lang="en-US" sz="2800" b="1" kern="1200" dirty="0">
                    <a:solidFill>
                      <a:schemeClr val="bg1"/>
                    </a:solidFill>
                    <a:latin typeface="Courier New" panose="02070309020205020404" pitchFamily="49" charset="0"/>
                    <a:cs typeface="Courier New" panose="02070309020205020404" pitchFamily="49" charset="0"/>
                  </a:rPr>
                  <a:t>Document</a:t>
                </a:r>
                <a:endParaRPr lang="en-US" sz="2800" kern="1200" dirty="0">
                  <a:solidFill>
                    <a:schemeClr val="bg1"/>
                  </a:solidFill>
                </a:endParaRPr>
              </a:p>
            </p:txBody>
          </p:sp>
        </p:grpSp>
      </p:grpSp>
      <p:sp>
        <p:nvSpPr>
          <p:cNvPr id="3" name="Slide Number Placeholder 2">
            <a:extLst>
              <a:ext uri="{FF2B5EF4-FFF2-40B4-BE49-F238E27FC236}">
                <a16:creationId xmlns:a16="http://schemas.microsoft.com/office/drawing/2014/main" id="{13019454-63A3-46BD-8418-D3D6412ECA61}"/>
              </a:ext>
            </a:extLst>
          </p:cNvPr>
          <p:cNvSpPr>
            <a:spLocks noGrp="1"/>
          </p:cNvSpPr>
          <p:nvPr>
            <p:ph type="sldNum" idx="12"/>
          </p:nvPr>
        </p:nvSpPr>
        <p:spPr/>
        <p:txBody>
          <a:bodyPr/>
          <a:lstStyle/>
          <a:p>
            <a:fld id="{00000000-1234-1234-1234-123412341234}" type="slidenum">
              <a:rPr lang="en" smtClean="0"/>
              <a:pPr/>
              <a:t>2</a:t>
            </a:fld>
            <a:endParaRPr lang="en"/>
          </a:p>
        </p:txBody>
      </p:sp>
      <p:sp>
        <p:nvSpPr>
          <p:cNvPr id="2" name="TextBox 1">
            <a:extLst>
              <a:ext uri="{FF2B5EF4-FFF2-40B4-BE49-F238E27FC236}">
                <a16:creationId xmlns:a16="http://schemas.microsoft.com/office/drawing/2014/main" id="{19A83548-879D-4E30-84AA-BF56DD648305}"/>
              </a:ext>
            </a:extLst>
          </p:cNvPr>
          <p:cNvSpPr txBox="1"/>
          <p:nvPr/>
        </p:nvSpPr>
        <p:spPr>
          <a:xfrm>
            <a:off x="6777631" y="6182494"/>
            <a:ext cx="5110932" cy="261610"/>
          </a:xfrm>
          <a:prstGeom prst="rect">
            <a:avLst/>
          </a:prstGeom>
          <a:noFill/>
        </p:spPr>
        <p:txBody>
          <a:bodyPr wrap="square" rtlCol="0">
            <a:spAutoFit/>
          </a:bodyPr>
          <a:lstStyle/>
          <a:p>
            <a:r>
              <a:rPr lang="en-US" sz="1100" dirty="0">
                <a:hlinkClick r:id="rId21"/>
              </a:rPr>
              <a:t>https://thenewstack.io/how-much-time-do-developers-spend-actually-writing-code/</a:t>
            </a:r>
            <a:endParaRPr lang="en-US" sz="1100" dirty="0"/>
          </a:p>
        </p:txBody>
      </p:sp>
    </p:spTree>
    <p:extLst>
      <p:ext uri="{BB962C8B-B14F-4D97-AF65-F5344CB8AC3E}">
        <p14:creationId xmlns:p14="http://schemas.microsoft.com/office/powerpoint/2010/main" val="80532293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300"/>
                                        <p:tgtEl>
                                          <p:spTgt spid="7"/>
                                        </p:tgtEl>
                                      </p:cBhvr>
                                    </p:animEffect>
                                  </p:childTnLst>
                                </p:cTn>
                              </p:par>
                            </p:childTnLst>
                          </p:cTn>
                        </p:par>
                        <p:par>
                          <p:cTn id="8" fill="hold">
                            <p:stCondLst>
                              <p:cond delay="1300"/>
                            </p:stCondLst>
                            <p:childTnLst>
                              <p:par>
                                <p:cTn id="9" presetID="14" presetClass="entr" presetSubtype="1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randombar(horizontal)">
                                      <p:cBhvr>
                                        <p:cTn id="11" dur="9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childTnLst>
                                </p:cTn>
                              </p:par>
                            </p:childTnLst>
                          </p:cTn>
                        </p:par>
                        <p:par>
                          <p:cTn id="17" fill="hold">
                            <p:stCondLst>
                              <p:cond delay="1000"/>
                            </p:stCondLst>
                            <p:childTnLst>
                              <p:par>
                                <p:cTn id="18" presetID="14" presetClass="entr" presetSubtype="10" fill="hold"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randombar(horizontal)">
                                      <p:cBhvr>
                                        <p:cTn id="20" dur="9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1000"/>
                                        <p:tgtEl>
                                          <p:spTgt spid="39"/>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par>
                          <p:cTn id="30" fill="hold">
                            <p:stCondLst>
                              <p:cond delay="1500"/>
                            </p:stCondLst>
                            <p:childTnLst>
                              <p:par>
                                <p:cTn id="31" presetID="10" presetClass="exit" presetSubtype="0" fill="hold" nodeType="afterEffect">
                                  <p:stCondLst>
                                    <p:cond delay="0"/>
                                  </p:stCondLst>
                                  <p:childTnLst>
                                    <p:animEffect transition="out" filter="fade">
                                      <p:cBhvr>
                                        <p:cTn id="32" dur="500"/>
                                        <p:tgtEl>
                                          <p:spTgt spid="37"/>
                                        </p:tgtEl>
                                      </p:cBhvr>
                                    </p:animEffect>
                                    <p:set>
                                      <p:cBhvr>
                                        <p:cTn id="33" dur="1" fill="hold">
                                          <p:stCondLst>
                                            <p:cond delay="499"/>
                                          </p:stCondLst>
                                        </p:cTn>
                                        <p:tgtEl>
                                          <p:spTgt spid="37"/>
                                        </p:tgtEl>
                                        <p:attrNameLst>
                                          <p:attrName>style.visibility</p:attrName>
                                        </p:attrNameLst>
                                      </p:cBhvr>
                                      <p:to>
                                        <p:strVal val="hidden"/>
                                      </p:to>
                                    </p:se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10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childTnLst>
                                </p:cTn>
                              </p:par>
                            </p:childTnLst>
                          </p:cTn>
                        </p:par>
                        <p:par>
                          <p:cTn id="41" fill="hold">
                            <p:stCondLst>
                              <p:cond delay="3000"/>
                            </p:stCondLst>
                            <p:childTnLst>
                              <p:par>
                                <p:cTn id="42" presetID="14" presetClass="entr" presetSubtype="10" fill="hold" nodeType="after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randombar(horizontal)">
                                      <p:cBhvr>
                                        <p:cTn id="44" dur="10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500"/>
                                        <p:tgtEl>
                                          <p:spTgt spid="47"/>
                                        </p:tgtEl>
                                      </p:cBhvr>
                                    </p:animEffect>
                                  </p:childTnLst>
                                </p:cTn>
                              </p:par>
                            </p:childTnLst>
                          </p:cTn>
                        </p:par>
                        <p:par>
                          <p:cTn id="50" fill="hold">
                            <p:stCondLst>
                              <p:cond delay="500"/>
                            </p:stCondLst>
                            <p:childTnLst>
                              <p:par>
                                <p:cTn id="51" presetID="14" presetClass="entr" presetSubtype="10" fill="hold"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randombar(horizontal)">
                                      <p:cBhvr>
                                        <p:cTn id="53" dur="9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childTnLst>
                          </p:cTn>
                        </p:par>
                        <p:par>
                          <p:cTn id="59" fill="hold">
                            <p:stCondLst>
                              <p:cond delay="500"/>
                            </p:stCondLst>
                            <p:childTnLst>
                              <p:par>
                                <p:cTn id="60" presetID="1" presetClass="exit" presetSubtype="0" fill="hold" nodeType="afterEffect">
                                  <p:stCondLst>
                                    <p:cond delay="0"/>
                                  </p:stCondLst>
                                  <p:childTnLst>
                                    <p:set>
                                      <p:cBhvr>
                                        <p:cTn id="61" dur="1" fill="hold">
                                          <p:stCondLst>
                                            <p:cond delay="0"/>
                                          </p:stCondLst>
                                        </p:cTn>
                                        <p:tgtEl>
                                          <p:spTgt spid="71"/>
                                        </p:tgtEl>
                                        <p:attrNameLst>
                                          <p:attrName>style.visibility</p:attrName>
                                        </p:attrNameLst>
                                      </p:cBhvr>
                                      <p:to>
                                        <p:strVal val="hidden"/>
                                      </p:to>
                                    </p:set>
                                  </p:childTnLst>
                                </p:cTn>
                              </p:par>
                              <p:par>
                                <p:cTn id="62" presetID="1" presetClass="entr" presetSubtype="0" fill="hold" nodeType="withEffect">
                                  <p:stCondLst>
                                    <p:cond delay="0"/>
                                  </p:stCondLst>
                                  <p:childTnLst>
                                    <p:set>
                                      <p:cBhvr>
                                        <p:cTn id="63" dur="1" fill="hold">
                                          <p:stCondLst>
                                            <p:cond delay="0"/>
                                          </p:stCondLst>
                                        </p:cTn>
                                        <p:tgtEl>
                                          <p:spTgt spid="72"/>
                                        </p:tgtEl>
                                        <p:attrNameLst>
                                          <p:attrName>style.visibility</p:attrName>
                                        </p:attrNameLst>
                                      </p:cBhvr>
                                      <p:to>
                                        <p:strVal val="visible"/>
                                      </p:to>
                                    </p:set>
                                  </p:childTnLst>
                                </p:cTn>
                              </p:par>
                            </p:childTnLst>
                          </p:cTn>
                        </p:par>
                        <p:par>
                          <p:cTn id="64" fill="hold">
                            <p:stCondLst>
                              <p:cond delay="500"/>
                            </p:stCondLst>
                            <p:childTnLst>
                              <p:par>
                                <p:cTn id="65" presetID="22" presetClass="entr" presetSubtype="1" fill="hold" nodeType="after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up)">
                                      <p:cBhvr>
                                        <p:cTn id="67" dur="1900"/>
                                        <p:tgtEl>
                                          <p:spTgt spid="73"/>
                                        </p:tgtEl>
                                      </p:cBhvr>
                                    </p:animEffect>
                                  </p:childTnLst>
                                </p:cTn>
                              </p:par>
                            </p:childTnLst>
                          </p:cTn>
                        </p:par>
                        <p:par>
                          <p:cTn id="68" fill="hold">
                            <p:stCondLst>
                              <p:cond delay="2400"/>
                            </p:stCondLst>
                            <p:childTnLst>
                              <p:par>
                                <p:cTn id="69" presetID="14" presetClass="entr" presetSubtype="10" fill="hold" nodeType="after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randombar(horizontal)">
                                      <p:cBhvr>
                                        <p:cTn id="71" dur="900"/>
                                        <p:tgtEl>
                                          <p:spTgt spid="7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
                                        </p:tgtEl>
                                        <p:attrNameLst>
                                          <p:attrName>style.visibility</p:attrName>
                                        </p:attrNameLst>
                                      </p:cBhvr>
                                      <p:to>
                                        <p:strVal val="visible"/>
                                      </p:to>
                                    </p:set>
                                    <p:animEffect transition="in" filter="fade">
                                      <p:cBhvr>
                                        <p:cTn id="7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Explicit Encoding</a:t>
            </a:r>
          </a:p>
        </p:txBody>
      </p:sp>
      <p:graphicFrame>
        <p:nvGraphicFramePr>
          <p:cNvPr id="9" name="Diagram 8">
            <a:extLst>
              <a:ext uri="{FF2B5EF4-FFF2-40B4-BE49-F238E27FC236}">
                <a16:creationId xmlns:a16="http://schemas.microsoft.com/office/drawing/2014/main" id="{9652ABF8-5314-4728-BA64-5E53E0F3F69F}"/>
              </a:ext>
            </a:extLst>
          </p:cNvPr>
          <p:cNvGraphicFramePr/>
          <p:nvPr>
            <p:extLst>
              <p:ext uri="{D42A27DB-BD31-4B8C-83A1-F6EECF244321}">
                <p14:modId xmlns:p14="http://schemas.microsoft.com/office/powerpoint/2010/main" val="4142059529"/>
              </p:ext>
            </p:extLst>
          </p:nvPr>
        </p:nvGraphicFramePr>
        <p:xfrm>
          <a:off x="207536" y="1577007"/>
          <a:ext cx="5625831" cy="4151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20</a:t>
            </a:fld>
            <a:endParaRPr lang="en" dirty="0"/>
          </a:p>
        </p:txBody>
      </p:sp>
      <p:sp>
        <p:nvSpPr>
          <p:cNvPr id="20" name="TextBox 19">
            <a:extLst>
              <a:ext uri="{FF2B5EF4-FFF2-40B4-BE49-F238E27FC236}">
                <a16:creationId xmlns:a16="http://schemas.microsoft.com/office/drawing/2014/main" id="{6C540FD9-74CA-4599-A642-1E0E04630FF0}"/>
              </a:ext>
            </a:extLst>
          </p:cNvPr>
          <p:cNvSpPr txBox="1"/>
          <p:nvPr/>
        </p:nvSpPr>
        <p:spPr>
          <a:xfrm>
            <a:off x="6752092" y="5240048"/>
            <a:ext cx="4910319" cy="1169551"/>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[8]  Learning to Represent Program as Graphs</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Allamanis</a:t>
            </a:r>
            <a:r>
              <a:rPr lang="en-US" sz="1400" dirty="0">
                <a:latin typeface="Courier New" panose="02070309020205020404" pitchFamily="49" charset="0"/>
                <a:cs typeface="Courier New" panose="02070309020205020404" pitchFamily="49" charset="0"/>
              </a:rPr>
              <a:t> et. al. 2017</a:t>
            </a:r>
          </a:p>
          <a:p>
            <a:r>
              <a:rPr lang="en-US" sz="1400" dirty="0">
                <a:latin typeface="Courier New" panose="02070309020205020404" pitchFamily="49" charset="0"/>
                <a:cs typeface="Courier New" panose="02070309020205020404" pitchFamily="49" charset="0"/>
              </a:rPr>
              <a:t>[9]  Learning to Represent Edits</a:t>
            </a:r>
          </a:p>
          <a:p>
            <a:r>
              <a:rPr lang="en-US" sz="1400" dirty="0">
                <a:latin typeface="Courier New" panose="02070309020205020404" pitchFamily="49" charset="0"/>
                <a:cs typeface="Courier New" panose="02070309020205020404" pitchFamily="49" charset="0"/>
              </a:rPr>
              <a:t>     Yin et. al. 2019</a:t>
            </a:r>
          </a:p>
          <a:p>
            <a:r>
              <a:rPr lang="en-US" sz="1400" dirty="0">
                <a:latin typeface="Courier New" panose="02070309020205020404" pitchFamily="49" charset="0"/>
                <a:cs typeface="Courier New" panose="02070309020205020404" pitchFamily="49" charset="0"/>
              </a:rPr>
              <a:t>[10] HOPPITY – </a:t>
            </a:r>
            <a:r>
              <a:rPr lang="en-US" sz="1400" dirty="0" err="1">
                <a:latin typeface="Courier New" panose="02070309020205020404" pitchFamily="49" charset="0"/>
                <a:cs typeface="Courier New" panose="02070309020205020404" pitchFamily="49" charset="0"/>
              </a:rPr>
              <a:t>Dinella</a:t>
            </a:r>
            <a:r>
              <a:rPr lang="en-US" sz="1400" dirty="0">
                <a:latin typeface="Courier New" panose="02070309020205020404" pitchFamily="49" charset="0"/>
                <a:cs typeface="Courier New" panose="02070309020205020404" pitchFamily="49" charset="0"/>
              </a:rPr>
              <a:t> et. al. 2020</a:t>
            </a:r>
          </a:p>
        </p:txBody>
      </p:sp>
      <p:grpSp>
        <p:nvGrpSpPr>
          <p:cNvPr id="27" name="Group 26">
            <a:extLst>
              <a:ext uri="{FF2B5EF4-FFF2-40B4-BE49-F238E27FC236}">
                <a16:creationId xmlns:a16="http://schemas.microsoft.com/office/drawing/2014/main" id="{03D4924D-5BD2-4D80-B40E-C9D7911298A5}"/>
              </a:ext>
            </a:extLst>
          </p:cNvPr>
          <p:cNvGrpSpPr/>
          <p:nvPr/>
        </p:nvGrpSpPr>
        <p:grpSpPr>
          <a:xfrm>
            <a:off x="5655841" y="1649573"/>
            <a:ext cx="5362649" cy="2890021"/>
            <a:chOff x="5655841" y="1649573"/>
            <a:chExt cx="5362649" cy="2890021"/>
          </a:xfrm>
        </p:grpSpPr>
        <p:pic>
          <p:nvPicPr>
            <p:cNvPr id="22" name="Google Shape;318;p34">
              <a:extLst>
                <a:ext uri="{FF2B5EF4-FFF2-40B4-BE49-F238E27FC236}">
                  <a16:creationId xmlns:a16="http://schemas.microsoft.com/office/drawing/2014/main" id="{91A69396-890A-4601-87F8-A27152958A05}"/>
                </a:ext>
              </a:extLst>
            </p:cNvPr>
            <p:cNvPicPr preferRelativeResize="0"/>
            <p:nvPr/>
          </p:nvPicPr>
          <p:blipFill rotWithShape="1">
            <a:blip r:embed="rId8">
              <a:alphaModFix/>
            </a:blip>
            <a:srcRect l="10193" t="10169" r="11575" b="44398"/>
            <a:stretch/>
          </p:blipFill>
          <p:spPr>
            <a:xfrm>
              <a:off x="5655841" y="1649573"/>
              <a:ext cx="1756155" cy="1537437"/>
            </a:xfrm>
            <a:prstGeom prst="rect">
              <a:avLst/>
            </a:prstGeom>
            <a:noFill/>
            <a:ln>
              <a:noFill/>
            </a:ln>
          </p:spPr>
        </p:pic>
        <mc:AlternateContent xmlns:mc="http://schemas.openxmlformats.org/markup-compatibility/2006">
          <mc:Choice xmlns:am3d="http://schemas.microsoft.com/office/drawing/2017/model3d" Requires="am3d">
            <p:graphicFrame>
              <p:nvGraphicFramePr>
                <p:cNvPr id="23" name="3D Model 22" descr="Gears">
                  <a:extLst>
                    <a:ext uri="{FF2B5EF4-FFF2-40B4-BE49-F238E27FC236}">
                      <a16:creationId xmlns:a16="http://schemas.microsoft.com/office/drawing/2014/main" id="{B4284166-C15C-4935-A41E-4AF424A393EE}"/>
                    </a:ext>
                  </a:extLst>
                </p:cNvPr>
                <p:cNvGraphicFramePr>
                  <a:graphicFrameLocks noChangeAspect="1"/>
                </p:cNvGraphicFramePr>
                <p:nvPr>
                  <p:extLst>
                    <p:ext uri="{D42A27DB-BD31-4B8C-83A1-F6EECF244321}">
                      <p14:modId xmlns:p14="http://schemas.microsoft.com/office/powerpoint/2010/main" val="1270484824"/>
                    </p:ext>
                  </p:extLst>
                </p:nvPr>
              </p:nvGraphicFramePr>
              <p:xfrm>
                <a:off x="8627164" y="2323568"/>
                <a:ext cx="2391326" cy="1750972"/>
              </p:xfrm>
              <a:graphic>
                <a:graphicData uri="http://schemas.microsoft.com/office/drawing/2017/model3d">
                  <am3d:model3d r:embed="rId9">
                    <am3d:spPr>
                      <a:xfrm>
                        <a:off x="0" y="0"/>
                        <a:ext cx="2391326" cy="1750972"/>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0"/>
                    </am3d:raster>
                    <am3d:objViewport viewportSz="29897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Gears">
                  <a:extLst>
                    <a:ext uri="{FF2B5EF4-FFF2-40B4-BE49-F238E27FC236}">
                      <a16:creationId xmlns:a16="http://schemas.microsoft.com/office/drawing/2014/main" id="{B4284166-C15C-4935-A41E-4AF424A393EE}"/>
                    </a:ext>
                  </a:extLst>
                </p:cNvPr>
                <p:cNvPicPr>
                  <a:picLocks noGrp="1" noRot="1" noChangeAspect="1" noMove="1" noResize="1" noEditPoints="1" noAdjustHandles="1" noChangeArrowheads="1" noChangeShapeType="1" noCrop="1"/>
                </p:cNvPicPr>
                <p:nvPr/>
              </p:nvPicPr>
              <p:blipFill>
                <a:blip r:embed="rId10"/>
                <a:stretch>
                  <a:fillRect/>
                </a:stretch>
              </p:blipFill>
              <p:spPr>
                <a:xfrm>
                  <a:off x="8627164" y="2323568"/>
                  <a:ext cx="2391326" cy="1750972"/>
                </a:xfrm>
                <a:prstGeom prst="rect">
                  <a:avLst/>
                </a:prstGeom>
              </p:spPr>
            </p:pic>
          </mc:Fallback>
        </mc:AlternateContent>
        <p:sp>
          <p:nvSpPr>
            <p:cNvPr id="24" name="Arrow: Right 23">
              <a:extLst>
                <a:ext uri="{FF2B5EF4-FFF2-40B4-BE49-F238E27FC236}">
                  <a16:creationId xmlns:a16="http://schemas.microsoft.com/office/drawing/2014/main" id="{717819EC-6BFA-4629-AB2D-CD0F1A1C9BEA}"/>
                </a:ext>
              </a:extLst>
            </p:cNvPr>
            <p:cNvSpPr/>
            <p:nvPr/>
          </p:nvSpPr>
          <p:spPr>
            <a:xfrm>
              <a:off x="7924130" y="3016479"/>
              <a:ext cx="663275" cy="341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oogle Shape;188;p23">
              <a:extLst>
                <a:ext uri="{FF2B5EF4-FFF2-40B4-BE49-F238E27FC236}">
                  <a16:creationId xmlns:a16="http://schemas.microsoft.com/office/drawing/2014/main" id="{8B7DADBA-C54F-433E-90A2-ED355956007F}"/>
                </a:ext>
              </a:extLst>
            </p:cNvPr>
            <p:cNvPicPr preferRelativeResize="0"/>
            <p:nvPr/>
          </p:nvPicPr>
          <p:blipFill>
            <a:blip r:embed="rId11">
              <a:alphaModFix/>
            </a:blip>
            <a:stretch>
              <a:fillRect/>
            </a:stretch>
          </p:blipFill>
          <p:spPr>
            <a:xfrm>
              <a:off x="5716621" y="3187010"/>
              <a:ext cx="1675671" cy="1352584"/>
            </a:xfrm>
            <a:prstGeom prst="rect">
              <a:avLst/>
            </a:prstGeom>
            <a:noFill/>
            <a:ln>
              <a:noFill/>
            </a:ln>
          </p:spPr>
        </p:pic>
      </p:grpSp>
      <p:pic>
        <p:nvPicPr>
          <p:cNvPr id="26" name="Picture 2">
            <a:extLst>
              <a:ext uri="{FF2B5EF4-FFF2-40B4-BE49-F238E27FC236}">
                <a16:creationId xmlns:a16="http://schemas.microsoft.com/office/drawing/2014/main" id="{48E43C72-6E95-4522-A7C0-0C70335D15A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42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3A64-B61C-43F5-A629-D2401C7885B5}"/>
              </a:ext>
            </a:extLst>
          </p:cNvPr>
          <p:cNvSpPr>
            <a:spLocks noGrp="1"/>
          </p:cNvSpPr>
          <p:nvPr>
            <p:ph type="title"/>
          </p:nvPr>
        </p:nvSpPr>
        <p:spPr>
          <a:xfrm>
            <a:off x="497819" y="1613486"/>
            <a:ext cx="11196361" cy="2852737"/>
          </a:xfrm>
        </p:spPr>
        <p:txBody>
          <a:bodyPr>
            <a:normAutofit/>
          </a:bodyPr>
          <a:lstStyle/>
          <a:p>
            <a:r>
              <a:rPr lang="en-US" sz="3200" dirty="0">
                <a:solidFill>
                  <a:schemeClr val="bg1"/>
                </a:solidFill>
                <a:latin typeface="Poppins SemiBold" panose="00000700000000000000" pitchFamily="2" charset="0"/>
                <a:cs typeface="Poppins SemiBold" panose="00000700000000000000" pitchFamily="2" charset="0"/>
              </a:rPr>
              <a:t>CODIT: Code Editing with Tree Based Neural Models (TSE’20)</a:t>
            </a:r>
            <a:br>
              <a:rPr lang="en-US" sz="3200" dirty="0">
                <a:solidFill>
                  <a:schemeClr val="bg1"/>
                </a:solidFill>
                <a:latin typeface="Poppins SemiBold" panose="00000700000000000000" pitchFamily="2" charset="0"/>
                <a:cs typeface="Poppins SemiBold" panose="00000700000000000000" pitchFamily="2" charset="0"/>
              </a:rPr>
            </a:br>
            <a:br>
              <a:rPr lang="en-US" sz="3200" dirty="0">
                <a:solidFill>
                  <a:schemeClr val="bg1"/>
                </a:solidFill>
                <a:latin typeface="Poppins SemiBold" panose="00000700000000000000" pitchFamily="2" charset="0"/>
                <a:cs typeface="Poppins SemiBold" panose="00000700000000000000" pitchFamily="2" charset="0"/>
              </a:rPr>
            </a:br>
            <a:r>
              <a:rPr lang="en-US" sz="3200" dirty="0">
                <a:solidFill>
                  <a:schemeClr val="bg1"/>
                </a:solidFill>
                <a:latin typeface="Poppins SemiBold" panose="00000700000000000000" pitchFamily="2" charset="0"/>
                <a:cs typeface="Poppins SemiBold" panose="00000700000000000000" pitchFamily="2" charset="0"/>
              </a:rPr>
              <a:t>Explicit Encoding of Code Structure for Code Edit</a:t>
            </a:r>
          </a:p>
        </p:txBody>
      </p:sp>
      <p:sp>
        <p:nvSpPr>
          <p:cNvPr id="5" name="Slide Number Placeholder 1">
            <a:extLst>
              <a:ext uri="{FF2B5EF4-FFF2-40B4-BE49-F238E27FC236}">
                <a16:creationId xmlns:a16="http://schemas.microsoft.com/office/drawing/2014/main" id="{A4623DEF-A3A5-4A94-881A-86C45188A497}"/>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solidFill>
                  <a:schemeClr val="bg1"/>
                </a:solidFill>
              </a:rPr>
              <a:pPr/>
              <a:t>21</a:t>
            </a:fld>
            <a:endParaRPr lang="en" dirty="0">
              <a:solidFill>
                <a:schemeClr val="bg1"/>
              </a:solidFill>
            </a:endParaRPr>
          </a:p>
        </p:txBody>
      </p:sp>
      <p:pic>
        <p:nvPicPr>
          <p:cNvPr id="4" name="Picture 2">
            <a:extLst>
              <a:ext uri="{FF2B5EF4-FFF2-40B4-BE49-F238E27FC236}">
                <a16:creationId xmlns:a16="http://schemas.microsoft.com/office/drawing/2014/main" id="{9AAF1F90-C2CB-4BF3-89EC-C28FD65B5D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403683" y="63313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95663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p:nvPr/>
        </p:nvSpPr>
        <p:spPr>
          <a:xfrm>
            <a:off x="618600" y="440808"/>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3300" dirty="0">
                <a:latin typeface="Poppins SemiBold" panose="00000700000000000000" pitchFamily="2" charset="0"/>
                <a:ea typeface="Georgia"/>
                <a:cs typeface="Poppins SemiBold" panose="00000700000000000000" pitchFamily="2" charset="0"/>
                <a:sym typeface="Georgia"/>
              </a:rPr>
              <a:t>Automated Code Editing</a:t>
            </a:r>
            <a:endParaRPr sz="3300" dirty="0">
              <a:latin typeface="Poppins SemiBold" panose="00000700000000000000" pitchFamily="2" charset="0"/>
              <a:ea typeface="Georgia"/>
              <a:cs typeface="Poppins SemiBold" panose="00000700000000000000" pitchFamily="2" charset="0"/>
              <a:sym typeface="Georgia"/>
            </a:endParaRPr>
          </a:p>
        </p:txBody>
      </p:sp>
      <p:pic>
        <p:nvPicPr>
          <p:cNvPr id="261" name="Google Shape;261;p29"/>
          <p:cNvPicPr preferRelativeResize="0"/>
          <p:nvPr/>
        </p:nvPicPr>
        <p:blipFill>
          <a:blip r:embed="rId3">
            <a:alphaModFix/>
          </a:blip>
          <a:stretch>
            <a:fillRect/>
          </a:stretch>
        </p:blipFill>
        <p:spPr>
          <a:xfrm>
            <a:off x="690349" y="2204878"/>
            <a:ext cx="10954785" cy="3092113"/>
          </a:xfrm>
          <a:prstGeom prst="rect">
            <a:avLst/>
          </a:prstGeom>
          <a:noFill/>
          <a:ln>
            <a:noFill/>
          </a:ln>
        </p:spPr>
      </p:pic>
      <p:pic>
        <p:nvPicPr>
          <p:cNvPr id="262" name="Google Shape;262;p29"/>
          <p:cNvPicPr preferRelativeResize="0"/>
          <p:nvPr/>
        </p:nvPicPr>
        <p:blipFill>
          <a:blip r:embed="rId4">
            <a:alphaModFix/>
          </a:blip>
          <a:stretch>
            <a:fillRect/>
          </a:stretch>
        </p:blipFill>
        <p:spPr>
          <a:xfrm>
            <a:off x="690334" y="2204876"/>
            <a:ext cx="6614372" cy="3092113"/>
          </a:xfrm>
          <a:prstGeom prst="rect">
            <a:avLst/>
          </a:prstGeom>
          <a:noFill/>
          <a:ln>
            <a:noFill/>
          </a:ln>
        </p:spPr>
      </p:pic>
      <p:pic>
        <p:nvPicPr>
          <p:cNvPr id="263" name="Google Shape;263;p29"/>
          <p:cNvPicPr preferRelativeResize="0"/>
          <p:nvPr/>
        </p:nvPicPr>
        <p:blipFill>
          <a:blip r:embed="rId5">
            <a:alphaModFix/>
          </a:blip>
          <a:stretch>
            <a:fillRect/>
          </a:stretch>
        </p:blipFill>
        <p:spPr>
          <a:xfrm>
            <a:off x="5691107" y="2204878"/>
            <a:ext cx="1613477" cy="3092113"/>
          </a:xfrm>
          <a:prstGeom prst="rect">
            <a:avLst/>
          </a:prstGeom>
          <a:noFill/>
          <a:ln>
            <a:noFill/>
          </a:ln>
        </p:spPr>
      </p:pic>
      <p:sp>
        <p:nvSpPr>
          <p:cNvPr id="264" name="Google Shape;264;p29"/>
          <p:cNvSpPr/>
          <p:nvPr/>
        </p:nvSpPr>
        <p:spPr>
          <a:xfrm>
            <a:off x="4854973" y="1561009"/>
            <a:ext cx="3285744" cy="4668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latin typeface="Poppins" panose="00000500000000000000" pitchFamily="2" charset="0"/>
                <a:ea typeface="Georgia"/>
                <a:cs typeface="Poppins" panose="00000500000000000000" pitchFamily="2" charset="0"/>
                <a:sym typeface="Georgia"/>
              </a:rPr>
              <a:t>Example Code Edits</a:t>
            </a:r>
            <a:endParaRPr sz="2400" dirty="0">
              <a:latin typeface="Poppins" panose="00000500000000000000" pitchFamily="2" charset="0"/>
              <a:ea typeface="Georgia"/>
              <a:cs typeface="Poppins" panose="00000500000000000000" pitchFamily="2" charset="0"/>
              <a:sym typeface="Georgia"/>
            </a:endParaRPr>
          </a:p>
        </p:txBody>
      </p:sp>
      <p:sp>
        <p:nvSpPr>
          <p:cNvPr id="265" name="Google Shape;265;p29"/>
          <p:cNvSpPr/>
          <p:nvPr/>
        </p:nvSpPr>
        <p:spPr>
          <a:xfrm>
            <a:off x="1432562" y="5063590"/>
            <a:ext cx="2902460" cy="4668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latin typeface="Poppins" panose="00000500000000000000" pitchFamily="2" charset="0"/>
                <a:ea typeface="Georgia"/>
                <a:cs typeface="Poppins" panose="00000500000000000000" pitchFamily="2" charset="0"/>
                <a:sym typeface="Georgia"/>
              </a:rPr>
              <a:t>Code Before Edit</a:t>
            </a:r>
            <a:endParaRPr sz="2400" dirty="0">
              <a:latin typeface="Poppins" panose="00000500000000000000" pitchFamily="2" charset="0"/>
              <a:ea typeface="Georgia"/>
              <a:cs typeface="Poppins" panose="00000500000000000000" pitchFamily="2" charset="0"/>
              <a:sym typeface="Georgia"/>
            </a:endParaRPr>
          </a:p>
        </p:txBody>
      </p:sp>
      <p:sp>
        <p:nvSpPr>
          <p:cNvPr id="266" name="Google Shape;266;p29"/>
          <p:cNvSpPr/>
          <p:nvPr/>
        </p:nvSpPr>
        <p:spPr>
          <a:xfrm>
            <a:off x="8140718" y="5083619"/>
            <a:ext cx="2618722" cy="4668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latin typeface="Poppins" panose="00000500000000000000" pitchFamily="2" charset="0"/>
                <a:ea typeface="Georgia"/>
                <a:cs typeface="Poppins" panose="00000500000000000000" pitchFamily="2" charset="0"/>
                <a:sym typeface="Georgia"/>
              </a:rPr>
              <a:t>Code After Edit</a:t>
            </a:r>
            <a:endParaRPr sz="2400" dirty="0">
              <a:latin typeface="Poppins" panose="00000500000000000000" pitchFamily="2" charset="0"/>
              <a:ea typeface="Georgia"/>
              <a:cs typeface="Poppins" panose="00000500000000000000" pitchFamily="2" charset="0"/>
              <a:sym typeface="Georgia"/>
            </a:endParaRPr>
          </a:p>
        </p:txBody>
      </p:sp>
      <p:sp>
        <p:nvSpPr>
          <p:cNvPr id="10" name="Slide Number Placeholder 1">
            <a:extLst>
              <a:ext uri="{FF2B5EF4-FFF2-40B4-BE49-F238E27FC236}">
                <a16:creationId xmlns:a16="http://schemas.microsoft.com/office/drawing/2014/main" id="{A16551CB-E819-4356-BDE0-063A953B46A2}"/>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22</a:t>
            </a:fld>
            <a:endParaRPr lang="en" dirty="0"/>
          </a:p>
        </p:txBody>
      </p:sp>
      <p:pic>
        <p:nvPicPr>
          <p:cNvPr id="11" name="Picture 2">
            <a:extLst>
              <a:ext uri="{FF2B5EF4-FFF2-40B4-BE49-F238E27FC236}">
                <a16:creationId xmlns:a16="http://schemas.microsoft.com/office/drawing/2014/main" id="{7AAC7B20-6462-4416-947A-5A6FD96D12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6410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62"/>
                                        </p:tgtEl>
                                        <p:attrNameLst>
                                          <p:attrName>style.visibility</p:attrName>
                                        </p:attrNameLst>
                                      </p:cBhvr>
                                      <p:to>
                                        <p:strVal val="visible"/>
                                      </p:to>
                                    </p:set>
                                    <p:animEffect transition="in" filter="fade">
                                      <p:cBhvr>
                                        <p:cTn id="13" dur="1000"/>
                                        <p:tgtEl>
                                          <p:spTgt spid="262"/>
                                        </p:tgtEl>
                                      </p:cBhvr>
                                    </p:animEffect>
                                  </p:childTnLst>
                                </p:cTn>
                              </p:par>
                              <p:par>
                                <p:cTn id="14" presetID="10" presetClass="entr" presetSubtype="0" fill="hold" nodeType="withEffect">
                                  <p:stCondLst>
                                    <p:cond delay="0"/>
                                  </p:stCondLst>
                                  <p:childTnLst>
                                    <p:set>
                                      <p:cBhvr>
                                        <p:cTn id="15" dur="1" fill="hold">
                                          <p:stCondLst>
                                            <p:cond delay="0"/>
                                          </p:stCondLst>
                                        </p:cTn>
                                        <p:tgtEl>
                                          <p:spTgt spid="265"/>
                                        </p:tgtEl>
                                        <p:attrNameLst>
                                          <p:attrName>style.visibility</p:attrName>
                                        </p:attrNameLst>
                                      </p:cBhvr>
                                      <p:to>
                                        <p:strVal val="visible"/>
                                      </p:to>
                                    </p:set>
                                    <p:animEffect transition="in" filter="fade">
                                      <p:cBhvr>
                                        <p:cTn id="16" dur="1000"/>
                                        <p:tgtEl>
                                          <p:spTgt spid="26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61"/>
                                        </p:tgtEl>
                                        <p:attrNameLst>
                                          <p:attrName>style.visibility</p:attrName>
                                        </p:attrNameLst>
                                      </p:cBhvr>
                                      <p:to>
                                        <p:strVal val="visible"/>
                                      </p:to>
                                    </p:set>
                                    <p:animEffect transition="in" filter="fade">
                                      <p:cBhvr>
                                        <p:cTn id="21" dur="1000"/>
                                        <p:tgtEl>
                                          <p:spTgt spid="261"/>
                                        </p:tgtEl>
                                      </p:cBhvr>
                                    </p:animEffect>
                                  </p:childTnLst>
                                </p:cTn>
                              </p:par>
                              <p:par>
                                <p:cTn id="22" presetID="10" presetClass="entr" presetSubtype="0" fill="hold" nodeType="withEffect">
                                  <p:stCondLst>
                                    <p:cond delay="0"/>
                                  </p:stCondLst>
                                  <p:childTnLst>
                                    <p:set>
                                      <p:cBhvr>
                                        <p:cTn id="23" dur="1" fill="hold">
                                          <p:stCondLst>
                                            <p:cond delay="0"/>
                                          </p:stCondLst>
                                        </p:cTn>
                                        <p:tgtEl>
                                          <p:spTgt spid="266"/>
                                        </p:tgtEl>
                                        <p:attrNameLst>
                                          <p:attrName>style.visibility</p:attrName>
                                        </p:attrNameLst>
                                      </p:cBhvr>
                                      <p:to>
                                        <p:strVal val="visible"/>
                                      </p:to>
                                    </p:set>
                                    <p:animEffect transition="in" filter="fade">
                                      <p:cBhvr>
                                        <p:cTn id="24" dur="100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p:nvPr/>
        </p:nvSpPr>
        <p:spPr>
          <a:xfrm>
            <a:off x="628200" y="2737065"/>
            <a:ext cx="10935600" cy="3323200"/>
          </a:xfrm>
          <a:prstGeom prst="roundRect">
            <a:avLst>
              <a:gd name="adj" fmla="val 5157"/>
            </a:avLst>
          </a:prstGeom>
          <a:noFill/>
          <a:ln w="19050" cap="flat" cmpd="sng">
            <a:solidFill>
              <a:srgbClr val="351C75"/>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86" name="Google Shape;286;p31"/>
          <p:cNvPicPr preferRelativeResize="0"/>
          <p:nvPr/>
        </p:nvPicPr>
        <p:blipFill rotWithShape="1">
          <a:blip r:embed="rId3">
            <a:alphaModFix/>
          </a:blip>
          <a:srcRect l="10937" t="3670" r="55201" b="89010"/>
          <a:stretch/>
        </p:blipFill>
        <p:spPr>
          <a:xfrm>
            <a:off x="1542661" y="1776776"/>
            <a:ext cx="4152123" cy="346293"/>
          </a:xfrm>
          <a:prstGeom prst="rect">
            <a:avLst/>
          </a:prstGeom>
          <a:noFill/>
          <a:ln>
            <a:noFill/>
          </a:ln>
        </p:spPr>
      </p:pic>
      <p:sp>
        <p:nvSpPr>
          <p:cNvPr id="287" name="Google Shape;287;p31"/>
          <p:cNvSpPr txBox="1"/>
          <p:nvPr/>
        </p:nvSpPr>
        <p:spPr>
          <a:xfrm>
            <a:off x="1464653" y="1283086"/>
            <a:ext cx="3642586" cy="615513"/>
          </a:xfrm>
          <a:prstGeom prst="rect">
            <a:avLst/>
          </a:prstGeom>
          <a:noFill/>
          <a:ln>
            <a:noFill/>
          </a:ln>
        </p:spPr>
        <p:txBody>
          <a:bodyPr spcFirstLastPara="1" wrap="square" lIns="121900" tIns="121900" rIns="121900" bIns="121900" anchor="t" anchorCtr="0">
            <a:spAutoFit/>
          </a:bodyPr>
          <a:lstStyle/>
          <a:p>
            <a:pPr algn="ctr"/>
            <a:r>
              <a:rPr lang="en" sz="2400" b="1" dirty="0">
                <a:solidFill>
                  <a:srgbClr val="FF0000"/>
                </a:solidFill>
                <a:latin typeface="Courier New"/>
                <a:ea typeface="Courier New"/>
                <a:cs typeface="Courier New"/>
                <a:sym typeface="Courier New"/>
              </a:rPr>
              <a:t>Code Before Edit</a:t>
            </a:r>
            <a:endParaRPr sz="2400" b="1" dirty="0">
              <a:solidFill>
                <a:srgbClr val="FF0000"/>
              </a:solidFill>
              <a:latin typeface="Courier New"/>
              <a:ea typeface="Courier New"/>
              <a:cs typeface="Courier New"/>
              <a:sym typeface="Courier New"/>
            </a:endParaRPr>
          </a:p>
        </p:txBody>
      </p:sp>
      <p:pic>
        <p:nvPicPr>
          <p:cNvPr id="288" name="Google Shape;288;p31"/>
          <p:cNvPicPr preferRelativeResize="0"/>
          <p:nvPr/>
        </p:nvPicPr>
        <p:blipFill rotWithShape="1">
          <a:blip r:embed="rId3">
            <a:alphaModFix/>
          </a:blip>
          <a:srcRect t="15282" r="51171"/>
          <a:stretch/>
        </p:blipFill>
        <p:spPr>
          <a:xfrm>
            <a:off x="1222163" y="2773700"/>
            <a:ext cx="4734405" cy="3169267"/>
          </a:xfrm>
          <a:prstGeom prst="rect">
            <a:avLst/>
          </a:prstGeom>
          <a:noFill/>
          <a:ln>
            <a:noFill/>
          </a:ln>
        </p:spPr>
      </p:pic>
      <p:sp>
        <p:nvSpPr>
          <p:cNvPr id="289" name="Google Shape;289;p31"/>
          <p:cNvSpPr/>
          <p:nvPr/>
        </p:nvSpPr>
        <p:spPr>
          <a:xfrm>
            <a:off x="3540771" y="2228019"/>
            <a:ext cx="239200" cy="435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 name="Google Shape;290;p31"/>
          <p:cNvSpPr/>
          <p:nvPr/>
        </p:nvSpPr>
        <p:spPr>
          <a:xfrm>
            <a:off x="6179624" y="3917587"/>
            <a:ext cx="586400" cy="346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91" name="Google Shape;291;p31"/>
          <p:cNvPicPr preferRelativeResize="0"/>
          <p:nvPr/>
        </p:nvPicPr>
        <p:blipFill rotWithShape="1">
          <a:blip r:embed="rId3">
            <a:alphaModFix/>
          </a:blip>
          <a:srcRect l="59510" t="14588"/>
          <a:stretch/>
        </p:blipFill>
        <p:spPr>
          <a:xfrm>
            <a:off x="6886701" y="2708002"/>
            <a:ext cx="4083135" cy="3323164"/>
          </a:xfrm>
          <a:prstGeom prst="rect">
            <a:avLst/>
          </a:prstGeom>
          <a:noFill/>
          <a:ln>
            <a:noFill/>
          </a:ln>
        </p:spPr>
      </p:pic>
      <p:sp>
        <p:nvSpPr>
          <p:cNvPr id="292" name="Google Shape;292;p31"/>
          <p:cNvSpPr/>
          <p:nvPr/>
        </p:nvSpPr>
        <p:spPr>
          <a:xfrm rot="10800000">
            <a:off x="8808577" y="2227987"/>
            <a:ext cx="239200" cy="435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93" name="Google Shape;293;p31"/>
          <p:cNvPicPr preferRelativeResize="0"/>
          <p:nvPr/>
        </p:nvPicPr>
        <p:blipFill rotWithShape="1">
          <a:blip r:embed="rId3">
            <a:alphaModFix/>
          </a:blip>
          <a:srcRect l="68175" t="3435" r="5015" b="88235"/>
          <a:stretch/>
        </p:blipFill>
        <p:spPr>
          <a:xfrm>
            <a:off x="8081083" y="1776776"/>
            <a:ext cx="2888752" cy="346293"/>
          </a:xfrm>
          <a:prstGeom prst="rect">
            <a:avLst/>
          </a:prstGeom>
          <a:noFill/>
          <a:ln>
            <a:noFill/>
          </a:ln>
        </p:spPr>
      </p:pic>
      <p:sp>
        <p:nvSpPr>
          <p:cNvPr id="294" name="Google Shape;294;p31"/>
          <p:cNvSpPr txBox="1"/>
          <p:nvPr/>
        </p:nvSpPr>
        <p:spPr>
          <a:xfrm>
            <a:off x="7758544" y="1283086"/>
            <a:ext cx="3264363" cy="615513"/>
          </a:xfrm>
          <a:prstGeom prst="rect">
            <a:avLst/>
          </a:prstGeom>
          <a:noFill/>
          <a:ln>
            <a:noFill/>
          </a:ln>
        </p:spPr>
        <p:txBody>
          <a:bodyPr spcFirstLastPara="1" wrap="square" lIns="121900" tIns="121900" rIns="121900" bIns="121900" anchor="t" anchorCtr="0">
            <a:spAutoFit/>
          </a:bodyPr>
          <a:lstStyle/>
          <a:p>
            <a:pPr algn="ctr"/>
            <a:r>
              <a:rPr lang="en" sz="2400" b="1" dirty="0">
                <a:solidFill>
                  <a:srgbClr val="274E13"/>
                </a:solidFill>
                <a:latin typeface="Courier New"/>
                <a:ea typeface="Courier New"/>
                <a:cs typeface="Courier New"/>
                <a:sym typeface="Courier New"/>
              </a:rPr>
              <a:t>Code After Edit</a:t>
            </a:r>
            <a:endParaRPr sz="2400" b="1" dirty="0">
              <a:solidFill>
                <a:srgbClr val="274E13"/>
              </a:solidFill>
              <a:latin typeface="Courier New"/>
              <a:ea typeface="Courier New"/>
              <a:cs typeface="Courier New"/>
              <a:sym typeface="Courier New"/>
            </a:endParaRPr>
          </a:p>
        </p:txBody>
      </p:sp>
      <p:sp>
        <p:nvSpPr>
          <p:cNvPr id="295" name="Google Shape;295;p31"/>
          <p:cNvSpPr/>
          <p:nvPr/>
        </p:nvSpPr>
        <p:spPr>
          <a:xfrm>
            <a:off x="6947933" y="1772300"/>
            <a:ext cx="4392800" cy="4322400"/>
          </a:xfrm>
          <a:prstGeom prst="roundRect">
            <a:avLst>
              <a:gd name="adj" fmla="val 5217"/>
            </a:avLst>
          </a:prstGeom>
          <a:noFill/>
          <a:ln w="1905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6" name="Google Shape;296;p31"/>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3300" dirty="0">
                <a:latin typeface="Poppins SemiBold" panose="00000700000000000000" pitchFamily="2" charset="0"/>
                <a:ea typeface="Georgia"/>
                <a:cs typeface="Poppins SemiBold" panose="00000700000000000000" pitchFamily="2" charset="0"/>
                <a:sym typeface="Georgia"/>
              </a:rPr>
              <a:t>CODIT: Code Editing With Tree Based Models</a:t>
            </a:r>
            <a:endParaRPr sz="3300" dirty="0">
              <a:latin typeface="Poppins SemiBold" panose="00000700000000000000" pitchFamily="2" charset="0"/>
              <a:ea typeface="Georgia"/>
              <a:cs typeface="Poppins SemiBold" panose="00000700000000000000" pitchFamily="2" charset="0"/>
              <a:sym typeface="Georgia"/>
            </a:endParaRPr>
          </a:p>
        </p:txBody>
      </p:sp>
      <p:sp>
        <p:nvSpPr>
          <p:cNvPr id="15" name="Slide Number Placeholder 1">
            <a:extLst>
              <a:ext uri="{FF2B5EF4-FFF2-40B4-BE49-F238E27FC236}">
                <a16:creationId xmlns:a16="http://schemas.microsoft.com/office/drawing/2014/main" id="{E7B785F1-94B0-453D-A2C6-07B3E1CD512B}"/>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23</a:t>
            </a:fld>
            <a:endParaRPr lang="en" dirty="0"/>
          </a:p>
        </p:txBody>
      </p:sp>
      <p:pic>
        <p:nvPicPr>
          <p:cNvPr id="16" name="Picture 2">
            <a:extLst>
              <a:ext uri="{FF2B5EF4-FFF2-40B4-BE49-F238E27FC236}">
                <a16:creationId xmlns:a16="http://schemas.microsoft.com/office/drawing/2014/main" id="{52065C65-14CF-4CD3-8551-FBE19D8C16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52112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9"/>
                                        </p:tgtEl>
                                        <p:attrNameLst>
                                          <p:attrName>style.visibility</p:attrName>
                                        </p:attrNameLst>
                                      </p:cBhvr>
                                      <p:to>
                                        <p:strVal val="visible"/>
                                      </p:to>
                                    </p:set>
                                    <p:animEffect transition="in" filter="fade">
                                      <p:cBhvr>
                                        <p:cTn id="13" dur="1000"/>
                                        <p:tgtEl>
                                          <p:spTgt spid="289"/>
                                        </p:tgtEl>
                                      </p:cBhvr>
                                    </p:animEffect>
                                  </p:childTnLst>
                                </p:cTn>
                              </p:par>
                              <p:par>
                                <p:cTn id="14" presetID="10" presetClass="entr" presetSubtype="0" fill="hold" nodeType="withEffect">
                                  <p:stCondLst>
                                    <p:cond delay="0"/>
                                  </p:stCondLst>
                                  <p:childTnLst>
                                    <p:set>
                                      <p:cBhvr>
                                        <p:cTn id="15" dur="1" fill="hold">
                                          <p:stCondLst>
                                            <p:cond delay="0"/>
                                          </p:stCondLst>
                                        </p:cTn>
                                        <p:tgtEl>
                                          <p:spTgt spid="288"/>
                                        </p:tgtEl>
                                        <p:attrNameLst>
                                          <p:attrName>style.visibility</p:attrName>
                                        </p:attrNameLst>
                                      </p:cBhvr>
                                      <p:to>
                                        <p:strVal val="visible"/>
                                      </p:to>
                                    </p:set>
                                    <p:animEffect transition="in" filter="fade">
                                      <p:cBhvr>
                                        <p:cTn id="16" dur="1000"/>
                                        <p:tgtEl>
                                          <p:spTgt spid="2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0"/>
                                        </p:tgtEl>
                                        <p:attrNameLst>
                                          <p:attrName>style.visibility</p:attrName>
                                        </p:attrNameLst>
                                      </p:cBhvr>
                                      <p:to>
                                        <p:strVal val="visible"/>
                                      </p:to>
                                    </p:set>
                                    <p:animEffect transition="in" filter="fade">
                                      <p:cBhvr>
                                        <p:cTn id="21" dur="1000"/>
                                        <p:tgtEl>
                                          <p:spTgt spid="290"/>
                                        </p:tgtEl>
                                      </p:cBhvr>
                                    </p:animEffect>
                                  </p:childTnLst>
                                </p:cTn>
                              </p:par>
                              <p:par>
                                <p:cTn id="22" presetID="10" presetClass="entr" presetSubtype="0" fill="hold" nodeType="withEffect">
                                  <p:stCondLst>
                                    <p:cond delay="0"/>
                                  </p:stCondLst>
                                  <p:childTnLst>
                                    <p:set>
                                      <p:cBhvr>
                                        <p:cTn id="23" dur="1" fill="hold">
                                          <p:stCondLst>
                                            <p:cond delay="0"/>
                                          </p:stCondLst>
                                        </p:cTn>
                                        <p:tgtEl>
                                          <p:spTgt spid="291"/>
                                        </p:tgtEl>
                                        <p:attrNameLst>
                                          <p:attrName>style.visibility</p:attrName>
                                        </p:attrNameLst>
                                      </p:cBhvr>
                                      <p:to>
                                        <p:strVal val="visible"/>
                                      </p:to>
                                    </p:set>
                                    <p:animEffect transition="in" filter="fade">
                                      <p:cBhvr>
                                        <p:cTn id="24" dur="1000"/>
                                        <p:tgtEl>
                                          <p:spTgt spid="2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2"/>
                                        </p:tgtEl>
                                        <p:attrNameLst>
                                          <p:attrName>style.visibility</p:attrName>
                                        </p:attrNameLst>
                                      </p:cBhvr>
                                      <p:to>
                                        <p:strVal val="visible"/>
                                      </p:to>
                                    </p:set>
                                    <p:animEffect transition="in" filter="fade">
                                      <p:cBhvr>
                                        <p:cTn id="29" dur="1000"/>
                                        <p:tgtEl>
                                          <p:spTgt spid="292"/>
                                        </p:tgtEl>
                                      </p:cBhvr>
                                    </p:animEffect>
                                  </p:childTnLst>
                                </p:cTn>
                              </p:par>
                              <p:par>
                                <p:cTn id="30" presetID="10" presetClass="entr" presetSubtype="0" fill="hold" nodeType="withEffect">
                                  <p:stCondLst>
                                    <p:cond delay="0"/>
                                  </p:stCondLst>
                                  <p:childTnLst>
                                    <p:set>
                                      <p:cBhvr>
                                        <p:cTn id="31" dur="1" fill="hold">
                                          <p:stCondLst>
                                            <p:cond delay="0"/>
                                          </p:stCondLst>
                                        </p:cTn>
                                        <p:tgtEl>
                                          <p:spTgt spid="293"/>
                                        </p:tgtEl>
                                        <p:attrNameLst>
                                          <p:attrName>style.visibility</p:attrName>
                                        </p:attrNameLst>
                                      </p:cBhvr>
                                      <p:to>
                                        <p:strVal val="visible"/>
                                      </p:to>
                                    </p:set>
                                    <p:animEffect transition="in" filter="fade">
                                      <p:cBhvr>
                                        <p:cTn id="32" dur="1000"/>
                                        <p:tgtEl>
                                          <p:spTgt spid="293"/>
                                        </p:tgtEl>
                                      </p:cBhvr>
                                    </p:animEffect>
                                  </p:childTnLst>
                                </p:cTn>
                              </p:par>
                              <p:par>
                                <p:cTn id="33" presetID="10" presetClass="entr" presetSubtype="0" fill="hold" nodeType="with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fade">
                                      <p:cBhvr>
                                        <p:cTn id="35" dur="1000"/>
                                        <p:tgtEl>
                                          <p:spTgt spid="29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5"/>
                                        </p:tgtEl>
                                        <p:attrNameLst>
                                          <p:attrName>style.visibility</p:attrName>
                                        </p:attrNameLst>
                                      </p:cBhvr>
                                      <p:to>
                                        <p:strVal val="visible"/>
                                      </p:to>
                                    </p:set>
                                    <p:animEffect transition="in" filter="fade">
                                      <p:cBhvr>
                                        <p:cTn id="40" dur="1000"/>
                                        <p:tgtEl>
                                          <p:spTgt spid="2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285"/>
                                        </p:tgtEl>
                                      </p:cBhvr>
                                    </p:animEffect>
                                    <p:set>
                                      <p:cBhvr>
                                        <p:cTn id="45" dur="1" fill="hold">
                                          <p:stCondLst>
                                            <p:cond delay="1000"/>
                                          </p:stCondLst>
                                        </p:cTn>
                                        <p:tgtEl>
                                          <p:spTgt spid="28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95"/>
                                        </p:tgtEl>
                                        <p:attrNameLst>
                                          <p:attrName>style.visibility</p:attrName>
                                        </p:attrNameLst>
                                      </p:cBhvr>
                                      <p:to>
                                        <p:strVal val="visible"/>
                                      </p:to>
                                    </p:set>
                                    <p:animEffect transition="in" filter="fade">
                                      <p:cBhvr>
                                        <p:cTn id="48"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822519" y="2088070"/>
            <a:ext cx="10546961" cy="3032570"/>
          </a:xfrm>
          <a:prstGeom prst="rect">
            <a:avLst/>
          </a:prstGeom>
          <a:noFill/>
          <a:ln>
            <a:noFill/>
          </a:ln>
        </p:spPr>
      </p:pic>
      <p:sp>
        <p:nvSpPr>
          <p:cNvPr id="7" name="Google Shape;296;p31">
            <a:extLst>
              <a:ext uri="{FF2B5EF4-FFF2-40B4-BE49-F238E27FC236}">
                <a16:creationId xmlns:a16="http://schemas.microsoft.com/office/drawing/2014/main" id="{7B10A8E0-0A92-41B8-88DB-AEBBF1AABEA2}"/>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3300" dirty="0">
                <a:latin typeface="Poppins SemiBold" panose="00000700000000000000" pitchFamily="2" charset="0"/>
                <a:ea typeface="Georgia"/>
                <a:cs typeface="Poppins SemiBold" panose="00000700000000000000" pitchFamily="2" charset="0"/>
                <a:sym typeface="Georgia"/>
              </a:rPr>
              <a:t>CODIT Step 1 : Tree Translation</a:t>
            </a:r>
            <a:endParaRPr sz="3300" dirty="0">
              <a:latin typeface="Poppins SemiBold" panose="00000700000000000000" pitchFamily="2" charset="0"/>
              <a:ea typeface="Georgia"/>
              <a:cs typeface="Poppins SemiBold" panose="00000700000000000000" pitchFamily="2" charset="0"/>
              <a:sym typeface="Georgia"/>
            </a:endParaRPr>
          </a:p>
        </p:txBody>
      </p:sp>
      <p:sp>
        <p:nvSpPr>
          <p:cNvPr id="5" name="Slide Number Placeholder 1">
            <a:extLst>
              <a:ext uri="{FF2B5EF4-FFF2-40B4-BE49-F238E27FC236}">
                <a16:creationId xmlns:a16="http://schemas.microsoft.com/office/drawing/2014/main" id="{CE5A36C1-8973-4F60-BA7A-13AA0988A517}"/>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24</a:t>
            </a:fld>
            <a:endParaRPr lang="en" dirty="0"/>
          </a:p>
        </p:txBody>
      </p:sp>
      <p:pic>
        <p:nvPicPr>
          <p:cNvPr id="6" name="Picture 2">
            <a:extLst>
              <a:ext uri="{FF2B5EF4-FFF2-40B4-BE49-F238E27FC236}">
                <a16:creationId xmlns:a16="http://schemas.microsoft.com/office/drawing/2014/main" id="{6C890D12-BB3D-427F-89A7-5122A671B4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4163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3" name="Google Shape;303;p32"/>
          <p:cNvPicPr preferRelativeResize="0"/>
          <p:nvPr/>
        </p:nvPicPr>
        <p:blipFill>
          <a:blip r:embed="rId3">
            <a:alphaModFix/>
          </a:blip>
          <a:stretch>
            <a:fillRect/>
          </a:stretch>
        </p:blipFill>
        <p:spPr>
          <a:xfrm>
            <a:off x="203200" y="1560167"/>
            <a:ext cx="11785597" cy="4711267"/>
          </a:xfrm>
          <a:prstGeom prst="rect">
            <a:avLst/>
          </a:prstGeom>
          <a:noFill/>
          <a:ln>
            <a:noFill/>
          </a:ln>
        </p:spPr>
      </p:pic>
      <p:pic>
        <p:nvPicPr>
          <p:cNvPr id="304" name="Google Shape;304;p32"/>
          <p:cNvPicPr preferRelativeResize="0"/>
          <p:nvPr/>
        </p:nvPicPr>
        <p:blipFill>
          <a:blip r:embed="rId4">
            <a:alphaModFix/>
          </a:blip>
          <a:stretch>
            <a:fillRect/>
          </a:stretch>
        </p:blipFill>
        <p:spPr>
          <a:xfrm>
            <a:off x="203200" y="1560167"/>
            <a:ext cx="11785597" cy="4711267"/>
          </a:xfrm>
          <a:prstGeom prst="rect">
            <a:avLst/>
          </a:prstGeom>
          <a:noFill/>
          <a:ln>
            <a:noFill/>
          </a:ln>
        </p:spPr>
      </p:pic>
      <p:pic>
        <p:nvPicPr>
          <p:cNvPr id="305" name="Google Shape;305;p32"/>
          <p:cNvPicPr preferRelativeResize="0"/>
          <p:nvPr/>
        </p:nvPicPr>
        <p:blipFill>
          <a:blip r:embed="rId5">
            <a:alphaModFix/>
          </a:blip>
          <a:stretch>
            <a:fillRect/>
          </a:stretch>
        </p:blipFill>
        <p:spPr>
          <a:xfrm>
            <a:off x="193793" y="1560167"/>
            <a:ext cx="11785601" cy="4705335"/>
          </a:xfrm>
          <a:prstGeom prst="rect">
            <a:avLst/>
          </a:prstGeom>
          <a:noFill/>
          <a:ln>
            <a:noFill/>
          </a:ln>
        </p:spPr>
      </p:pic>
      <p:pic>
        <p:nvPicPr>
          <p:cNvPr id="306" name="Google Shape;306;p32"/>
          <p:cNvPicPr preferRelativeResize="0"/>
          <p:nvPr/>
        </p:nvPicPr>
        <p:blipFill>
          <a:blip r:embed="rId6">
            <a:alphaModFix/>
          </a:blip>
          <a:stretch>
            <a:fillRect/>
          </a:stretch>
        </p:blipFill>
        <p:spPr>
          <a:xfrm>
            <a:off x="206725" y="1550740"/>
            <a:ext cx="11770748" cy="4705332"/>
          </a:xfrm>
          <a:prstGeom prst="rect">
            <a:avLst/>
          </a:prstGeom>
          <a:noFill/>
          <a:ln>
            <a:noFill/>
          </a:ln>
        </p:spPr>
      </p:pic>
      <p:sp>
        <p:nvSpPr>
          <p:cNvPr id="8" name="Google Shape;296;p31">
            <a:extLst>
              <a:ext uri="{FF2B5EF4-FFF2-40B4-BE49-F238E27FC236}">
                <a16:creationId xmlns:a16="http://schemas.microsoft.com/office/drawing/2014/main" id="{0229BEE3-DB2E-494B-96A9-462669D930E9}"/>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US" sz="3300" dirty="0">
                <a:latin typeface="Poppins SemiBold" panose="00000700000000000000" pitchFamily="2" charset="0"/>
                <a:ea typeface="Georgia"/>
                <a:cs typeface="Poppins SemiBold" panose="00000700000000000000" pitchFamily="2" charset="0"/>
                <a:sym typeface="Georgia"/>
              </a:rPr>
              <a:t>CODIT Step 1 :Tree Translation</a:t>
            </a:r>
          </a:p>
        </p:txBody>
      </p:sp>
      <p:sp>
        <p:nvSpPr>
          <p:cNvPr id="9" name="Slide Number Placeholder 1">
            <a:extLst>
              <a:ext uri="{FF2B5EF4-FFF2-40B4-BE49-F238E27FC236}">
                <a16:creationId xmlns:a16="http://schemas.microsoft.com/office/drawing/2014/main" id="{993960C7-07D1-4B9A-A66D-2B37D3440390}"/>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25</a:t>
            </a:fld>
            <a:endParaRPr lang="en" dirty="0"/>
          </a:p>
        </p:txBody>
      </p:sp>
      <p:pic>
        <p:nvPicPr>
          <p:cNvPr id="10" name="Picture 2">
            <a:extLst>
              <a:ext uri="{FF2B5EF4-FFF2-40B4-BE49-F238E27FC236}">
                <a16:creationId xmlns:a16="http://schemas.microsoft.com/office/drawing/2014/main" id="{36D9B12F-9818-48F5-85C7-0885D15035D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50368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03"/>
                                        </p:tgtEl>
                                      </p:cBhvr>
                                    </p:animEffect>
                                    <p:set>
                                      <p:cBhvr>
                                        <p:cTn id="7" dur="1" fill="hold">
                                          <p:stCondLst>
                                            <p:cond delay="1000"/>
                                          </p:stCondLst>
                                        </p:cTn>
                                        <p:tgtEl>
                                          <p:spTgt spid="30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04"/>
                                        </p:tgtEl>
                                      </p:cBhvr>
                                    </p:animEffect>
                                    <p:set>
                                      <p:cBhvr>
                                        <p:cTn id="15" dur="1" fill="hold">
                                          <p:stCondLst>
                                            <p:cond delay="1000"/>
                                          </p:stCondLst>
                                        </p:cTn>
                                        <p:tgtEl>
                                          <p:spTgt spid="30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05"/>
                                        </p:tgtEl>
                                        <p:attrNameLst>
                                          <p:attrName>style.visibility</p:attrName>
                                        </p:attrNameLst>
                                      </p:cBhvr>
                                      <p:to>
                                        <p:strVal val="visible"/>
                                      </p:to>
                                    </p:set>
                                    <p:animEffect transition="in" filter="fade">
                                      <p:cBhvr>
                                        <p:cTn id="18" dur="1000"/>
                                        <p:tgtEl>
                                          <p:spTgt spid="3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05"/>
                                        </p:tgtEl>
                                      </p:cBhvr>
                                    </p:animEffect>
                                    <p:set>
                                      <p:cBhvr>
                                        <p:cTn id="23" dur="1" fill="hold">
                                          <p:stCondLst>
                                            <p:cond delay="1000"/>
                                          </p:stCondLst>
                                        </p:cTn>
                                        <p:tgtEl>
                                          <p:spTgt spid="30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06"/>
                                        </p:tgtEl>
                                        <p:attrNameLst>
                                          <p:attrName>style.visibility</p:attrName>
                                        </p:attrNameLst>
                                      </p:cBhvr>
                                      <p:to>
                                        <p:strVal val="visible"/>
                                      </p:to>
                                    </p:set>
                                    <p:animEffect transition="in" filter="fade">
                                      <p:cBhvr>
                                        <p:cTn id="26"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3" name="Google Shape;313;p33"/>
          <p:cNvPicPr preferRelativeResize="0"/>
          <p:nvPr/>
        </p:nvPicPr>
        <p:blipFill>
          <a:blip r:embed="rId3">
            <a:alphaModFix/>
          </a:blip>
          <a:stretch>
            <a:fillRect/>
          </a:stretch>
        </p:blipFill>
        <p:spPr>
          <a:xfrm>
            <a:off x="690333" y="3192367"/>
            <a:ext cx="11062368" cy="2254067"/>
          </a:xfrm>
          <a:prstGeom prst="rect">
            <a:avLst/>
          </a:prstGeom>
          <a:noFill/>
          <a:ln>
            <a:noFill/>
          </a:ln>
        </p:spPr>
      </p:pic>
      <p:sp>
        <p:nvSpPr>
          <p:cNvPr id="314" name="Google Shape;314;p33"/>
          <p:cNvSpPr/>
          <p:nvPr/>
        </p:nvSpPr>
        <p:spPr>
          <a:xfrm>
            <a:off x="690333" y="2275900"/>
            <a:ext cx="4660000" cy="7468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dirty="0">
                <a:latin typeface="Courier New"/>
                <a:ea typeface="Courier New"/>
                <a:cs typeface="Courier New"/>
                <a:sym typeface="Courier New"/>
              </a:rPr>
              <a:t>Rules sequence of</a:t>
            </a:r>
            <a:endParaRPr sz="2133" dirty="0">
              <a:latin typeface="Courier New"/>
              <a:ea typeface="Courier New"/>
              <a:cs typeface="Courier New"/>
              <a:sym typeface="Courier New"/>
            </a:endParaRPr>
          </a:p>
          <a:p>
            <a:pPr algn="ctr"/>
            <a:r>
              <a:rPr lang="en" sz="2133" dirty="0">
                <a:latin typeface="Courier New"/>
                <a:ea typeface="Courier New"/>
                <a:cs typeface="Courier New"/>
                <a:sym typeface="Courier New"/>
              </a:rPr>
              <a:t>Syntax Tree before edit</a:t>
            </a:r>
            <a:endParaRPr sz="2133" dirty="0">
              <a:latin typeface="Courier New"/>
              <a:ea typeface="Courier New"/>
              <a:cs typeface="Courier New"/>
              <a:sym typeface="Courier New"/>
            </a:endParaRPr>
          </a:p>
        </p:txBody>
      </p:sp>
      <p:sp>
        <p:nvSpPr>
          <p:cNvPr id="315" name="Google Shape;315;p33"/>
          <p:cNvSpPr/>
          <p:nvPr/>
        </p:nvSpPr>
        <p:spPr>
          <a:xfrm>
            <a:off x="6989533" y="2275900"/>
            <a:ext cx="4660000" cy="7468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133">
                <a:latin typeface="Courier New"/>
                <a:ea typeface="Courier New"/>
                <a:cs typeface="Courier New"/>
                <a:sym typeface="Courier New"/>
              </a:rPr>
              <a:t>Rules sequence of</a:t>
            </a:r>
            <a:endParaRPr sz="2133">
              <a:latin typeface="Courier New"/>
              <a:ea typeface="Courier New"/>
              <a:cs typeface="Courier New"/>
              <a:sym typeface="Courier New"/>
            </a:endParaRPr>
          </a:p>
          <a:p>
            <a:pPr algn="ctr"/>
            <a:r>
              <a:rPr lang="en" sz="2133">
                <a:latin typeface="Courier New"/>
                <a:ea typeface="Courier New"/>
                <a:cs typeface="Courier New"/>
                <a:sym typeface="Courier New"/>
              </a:rPr>
              <a:t>Syntax Tree after edit</a:t>
            </a:r>
            <a:endParaRPr sz="2133">
              <a:latin typeface="Courier New"/>
              <a:ea typeface="Courier New"/>
              <a:cs typeface="Courier New"/>
              <a:sym typeface="Courier New"/>
            </a:endParaRPr>
          </a:p>
        </p:txBody>
      </p:sp>
      <p:sp>
        <p:nvSpPr>
          <p:cNvPr id="7" name="Google Shape;296;p31">
            <a:extLst>
              <a:ext uri="{FF2B5EF4-FFF2-40B4-BE49-F238E27FC236}">
                <a16:creationId xmlns:a16="http://schemas.microsoft.com/office/drawing/2014/main" id="{5D0C48E5-7D9A-40DD-B725-1D3C3E8B91DA}"/>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US" sz="3300" dirty="0">
                <a:latin typeface="Poppins SemiBold" panose="00000700000000000000" pitchFamily="2" charset="0"/>
                <a:ea typeface="Georgia"/>
                <a:cs typeface="Poppins SemiBold" panose="00000700000000000000" pitchFamily="2" charset="0"/>
                <a:sym typeface="Georgia"/>
              </a:rPr>
              <a:t>CODIT Step 1 :Tree Translation</a:t>
            </a:r>
          </a:p>
        </p:txBody>
      </p:sp>
      <p:sp>
        <p:nvSpPr>
          <p:cNvPr id="8" name="Slide Number Placeholder 1">
            <a:extLst>
              <a:ext uri="{FF2B5EF4-FFF2-40B4-BE49-F238E27FC236}">
                <a16:creationId xmlns:a16="http://schemas.microsoft.com/office/drawing/2014/main" id="{260DE480-031F-46DD-BDF0-30256BD55BF7}"/>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26</a:t>
            </a:fld>
            <a:endParaRPr lang="en" dirty="0"/>
          </a:p>
        </p:txBody>
      </p:sp>
      <p:pic>
        <p:nvPicPr>
          <p:cNvPr id="9" name="Picture 2">
            <a:extLst>
              <a:ext uri="{FF2B5EF4-FFF2-40B4-BE49-F238E27FC236}">
                <a16:creationId xmlns:a16="http://schemas.microsoft.com/office/drawing/2014/main" id="{A0F48DC7-4E28-4FC1-8F2E-2A4173FB04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3150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Google Shape;322;p34"/>
          <p:cNvPicPr preferRelativeResize="0"/>
          <p:nvPr/>
        </p:nvPicPr>
        <p:blipFill>
          <a:blip r:embed="rId3">
            <a:alphaModFix/>
          </a:blip>
          <a:stretch>
            <a:fillRect/>
          </a:stretch>
        </p:blipFill>
        <p:spPr>
          <a:xfrm>
            <a:off x="690333" y="1658489"/>
            <a:ext cx="10954800" cy="4553328"/>
          </a:xfrm>
          <a:prstGeom prst="rect">
            <a:avLst/>
          </a:prstGeom>
          <a:noFill/>
          <a:ln>
            <a:noFill/>
          </a:ln>
        </p:spPr>
      </p:pic>
      <p:pic>
        <p:nvPicPr>
          <p:cNvPr id="323" name="Google Shape;323;p34"/>
          <p:cNvPicPr preferRelativeResize="0"/>
          <p:nvPr/>
        </p:nvPicPr>
        <p:blipFill>
          <a:blip r:embed="rId4">
            <a:alphaModFix/>
          </a:blip>
          <a:stretch>
            <a:fillRect/>
          </a:stretch>
        </p:blipFill>
        <p:spPr>
          <a:xfrm>
            <a:off x="690333" y="1657601"/>
            <a:ext cx="10954744" cy="4553321"/>
          </a:xfrm>
          <a:prstGeom prst="rect">
            <a:avLst/>
          </a:prstGeom>
          <a:noFill/>
          <a:ln>
            <a:noFill/>
          </a:ln>
        </p:spPr>
      </p:pic>
      <p:pic>
        <p:nvPicPr>
          <p:cNvPr id="324" name="Google Shape;324;p34"/>
          <p:cNvPicPr preferRelativeResize="0"/>
          <p:nvPr/>
        </p:nvPicPr>
        <p:blipFill>
          <a:blip r:embed="rId5">
            <a:alphaModFix/>
          </a:blip>
          <a:stretch>
            <a:fillRect/>
          </a:stretch>
        </p:blipFill>
        <p:spPr>
          <a:xfrm>
            <a:off x="690334" y="1657609"/>
            <a:ext cx="10954732" cy="4553316"/>
          </a:xfrm>
          <a:prstGeom prst="rect">
            <a:avLst/>
          </a:prstGeom>
          <a:noFill/>
          <a:ln>
            <a:noFill/>
          </a:ln>
        </p:spPr>
      </p:pic>
      <p:pic>
        <p:nvPicPr>
          <p:cNvPr id="325" name="Google Shape;325;p34"/>
          <p:cNvPicPr preferRelativeResize="0"/>
          <p:nvPr/>
        </p:nvPicPr>
        <p:blipFill>
          <a:blip r:embed="rId6">
            <a:alphaModFix/>
          </a:blip>
          <a:stretch>
            <a:fillRect/>
          </a:stretch>
        </p:blipFill>
        <p:spPr>
          <a:xfrm>
            <a:off x="699077" y="1659744"/>
            <a:ext cx="10933851" cy="4553323"/>
          </a:xfrm>
          <a:prstGeom prst="rect">
            <a:avLst/>
          </a:prstGeom>
          <a:noFill/>
          <a:ln>
            <a:noFill/>
          </a:ln>
        </p:spPr>
      </p:pic>
      <p:pic>
        <p:nvPicPr>
          <p:cNvPr id="326" name="Google Shape;326;p34"/>
          <p:cNvPicPr preferRelativeResize="0"/>
          <p:nvPr/>
        </p:nvPicPr>
        <p:blipFill>
          <a:blip r:embed="rId7">
            <a:alphaModFix/>
          </a:blip>
          <a:stretch>
            <a:fillRect/>
          </a:stretch>
        </p:blipFill>
        <p:spPr>
          <a:xfrm>
            <a:off x="690334" y="1657601"/>
            <a:ext cx="10954748" cy="4553321"/>
          </a:xfrm>
          <a:prstGeom prst="rect">
            <a:avLst/>
          </a:prstGeom>
          <a:noFill/>
          <a:ln>
            <a:noFill/>
          </a:ln>
        </p:spPr>
      </p:pic>
      <p:sp>
        <p:nvSpPr>
          <p:cNvPr id="9" name="Google Shape;296;p31">
            <a:extLst>
              <a:ext uri="{FF2B5EF4-FFF2-40B4-BE49-F238E27FC236}">
                <a16:creationId xmlns:a16="http://schemas.microsoft.com/office/drawing/2014/main" id="{4CDB6572-95F0-43C1-883C-DB5138357734}"/>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US" sz="3300" dirty="0">
                <a:latin typeface="Poppins SemiBold" panose="00000700000000000000" pitchFamily="2" charset="0"/>
                <a:ea typeface="Georgia"/>
                <a:cs typeface="Poppins SemiBold" panose="00000700000000000000" pitchFamily="2" charset="0"/>
                <a:sym typeface="Georgia"/>
              </a:rPr>
              <a:t>CODIT Step 1 :Tree Translation</a:t>
            </a:r>
          </a:p>
        </p:txBody>
      </p:sp>
      <p:sp>
        <p:nvSpPr>
          <p:cNvPr id="10" name="Slide Number Placeholder 1">
            <a:extLst>
              <a:ext uri="{FF2B5EF4-FFF2-40B4-BE49-F238E27FC236}">
                <a16:creationId xmlns:a16="http://schemas.microsoft.com/office/drawing/2014/main" id="{0BB78316-4425-478C-A373-DBF8D2179F8B}"/>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27</a:t>
            </a:fld>
            <a:endParaRPr lang="en" dirty="0"/>
          </a:p>
        </p:txBody>
      </p:sp>
      <p:pic>
        <p:nvPicPr>
          <p:cNvPr id="11" name="Picture 2">
            <a:extLst>
              <a:ext uri="{FF2B5EF4-FFF2-40B4-BE49-F238E27FC236}">
                <a16:creationId xmlns:a16="http://schemas.microsoft.com/office/drawing/2014/main" id="{8147D1E5-A994-4761-8223-E806AAB6FE4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68979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22"/>
                                        </p:tgtEl>
                                      </p:cBhvr>
                                    </p:animEffect>
                                    <p:set>
                                      <p:cBhvr>
                                        <p:cTn id="7" dur="1" fill="hold">
                                          <p:stCondLst>
                                            <p:cond delay="1000"/>
                                          </p:stCondLst>
                                        </p:cTn>
                                        <p:tgtEl>
                                          <p:spTgt spid="3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1000"/>
                                        <p:tgtEl>
                                          <p:spTgt spid="3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23"/>
                                        </p:tgtEl>
                                      </p:cBhvr>
                                    </p:animEffect>
                                    <p:set>
                                      <p:cBhvr>
                                        <p:cTn id="15" dur="1" fill="hold">
                                          <p:stCondLst>
                                            <p:cond delay="1000"/>
                                          </p:stCondLst>
                                        </p:cTn>
                                        <p:tgtEl>
                                          <p:spTgt spid="3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24"/>
                                        </p:tgtEl>
                                        <p:attrNameLst>
                                          <p:attrName>style.visibility</p:attrName>
                                        </p:attrNameLst>
                                      </p:cBhvr>
                                      <p:to>
                                        <p:strVal val="visible"/>
                                      </p:to>
                                    </p:set>
                                    <p:animEffect transition="in" filter="fade">
                                      <p:cBhvr>
                                        <p:cTn id="18" dur="1000"/>
                                        <p:tgtEl>
                                          <p:spTgt spid="3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24"/>
                                        </p:tgtEl>
                                      </p:cBhvr>
                                    </p:animEffect>
                                    <p:set>
                                      <p:cBhvr>
                                        <p:cTn id="23" dur="1" fill="hold">
                                          <p:stCondLst>
                                            <p:cond delay="1000"/>
                                          </p:stCondLst>
                                        </p:cTn>
                                        <p:tgtEl>
                                          <p:spTgt spid="32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25"/>
                                        </p:tgtEl>
                                        <p:attrNameLst>
                                          <p:attrName>style.visibility</p:attrName>
                                        </p:attrNameLst>
                                      </p:cBhvr>
                                      <p:to>
                                        <p:strVal val="visible"/>
                                      </p:to>
                                    </p:set>
                                    <p:animEffect transition="in" filter="fade">
                                      <p:cBhvr>
                                        <p:cTn id="26" dur="1000"/>
                                        <p:tgtEl>
                                          <p:spTgt spid="3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325"/>
                                        </p:tgtEl>
                                      </p:cBhvr>
                                    </p:animEffect>
                                    <p:set>
                                      <p:cBhvr>
                                        <p:cTn id="31" dur="1" fill="hold">
                                          <p:stCondLst>
                                            <p:cond delay="1000"/>
                                          </p:stCondLst>
                                        </p:cTn>
                                        <p:tgtEl>
                                          <p:spTgt spid="32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26"/>
                                        </p:tgtEl>
                                        <p:attrNameLst>
                                          <p:attrName>style.visibility</p:attrName>
                                        </p:attrNameLst>
                                      </p:cBhvr>
                                      <p:to>
                                        <p:strVal val="visible"/>
                                      </p:to>
                                    </p:set>
                                    <p:animEffect transition="in" filter="fade">
                                      <p:cBhvr>
                                        <p:cTn id="34"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832167" y="3506767"/>
            <a:ext cx="10373669" cy="2908800"/>
          </a:xfrm>
          <a:prstGeom prst="rect">
            <a:avLst/>
          </a:prstGeom>
          <a:noFill/>
          <a:ln>
            <a:noFill/>
          </a:ln>
        </p:spPr>
      </p:pic>
      <p:pic>
        <p:nvPicPr>
          <p:cNvPr id="333" name="Google Shape;333;p35"/>
          <p:cNvPicPr preferRelativeResize="0"/>
          <p:nvPr/>
        </p:nvPicPr>
        <p:blipFill>
          <a:blip r:embed="rId4">
            <a:alphaModFix/>
          </a:blip>
          <a:stretch>
            <a:fillRect/>
          </a:stretch>
        </p:blipFill>
        <p:spPr>
          <a:xfrm>
            <a:off x="1919134" y="1540300"/>
            <a:ext cx="9311001" cy="1897200"/>
          </a:xfrm>
          <a:prstGeom prst="rect">
            <a:avLst/>
          </a:prstGeom>
          <a:noFill/>
          <a:ln>
            <a:noFill/>
          </a:ln>
        </p:spPr>
      </p:pic>
      <p:sp>
        <p:nvSpPr>
          <p:cNvPr id="335" name="Google Shape;335;p3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28</a:t>
            </a:fld>
            <a:endParaRPr/>
          </a:p>
        </p:txBody>
      </p:sp>
      <p:sp>
        <p:nvSpPr>
          <p:cNvPr id="7" name="Google Shape;296;p31">
            <a:extLst>
              <a:ext uri="{FF2B5EF4-FFF2-40B4-BE49-F238E27FC236}">
                <a16:creationId xmlns:a16="http://schemas.microsoft.com/office/drawing/2014/main" id="{7B10A8E0-0A92-41B8-88DB-AEBBF1AABEA2}"/>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US" sz="3300" dirty="0">
                <a:latin typeface="Poppins SemiBold" panose="00000700000000000000" pitchFamily="2" charset="0"/>
                <a:ea typeface="Georgia"/>
                <a:cs typeface="Poppins SemiBold" panose="00000700000000000000" pitchFamily="2" charset="0"/>
                <a:sym typeface="Georgia"/>
              </a:rPr>
              <a:t>CODIT Step 1 :Tree Translation</a:t>
            </a:r>
          </a:p>
        </p:txBody>
      </p:sp>
      <p:pic>
        <p:nvPicPr>
          <p:cNvPr id="6" name="Picture 2">
            <a:extLst>
              <a:ext uri="{FF2B5EF4-FFF2-40B4-BE49-F238E27FC236}">
                <a16:creationId xmlns:a16="http://schemas.microsoft.com/office/drawing/2014/main" id="{C9ADDA0C-44F0-4B07-8B84-45CB203796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5281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p:nvPr/>
        </p:nvSpPr>
        <p:spPr>
          <a:xfrm>
            <a:off x="592667" y="3885233"/>
            <a:ext cx="11157200" cy="2564867"/>
          </a:xfrm>
          <a:prstGeom prst="roundRect">
            <a:avLst>
              <a:gd name="adj" fmla="val 6574"/>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41" name="Google Shape;341;p36"/>
          <p:cNvPicPr preferRelativeResize="0"/>
          <p:nvPr/>
        </p:nvPicPr>
        <p:blipFill>
          <a:blip r:embed="rId3">
            <a:alphaModFix/>
          </a:blip>
          <a:stretch>
            <a:fillRect/>
          </a:stretch>
        </p:blipFill>
        <p:spPr>
          <a:xfrm>
            <a:off x="1725768" y="1268134"/>
            <a:ext cx="9017497" cy="2528533"/>
          </a:xfrm>
          <a:prstGeom prst="rect">
            <a:avLst/>
          </a:prstGeom>
          <a:noFill/>
          <a:ln>
            <a:noFill/>
          </a:ln>
        </p:spPr>
      </p:pic>
      <p:pic>
        <p:nvPicPr>
          <p:cNvPr id="342" name="Google Shape;342;p36"/>
          <p:cNvPicPr preferRelativeResize="0"/>
          <p:nvPr/>
        </p:nvPicPr>
        <p:blipFill rotWithShape="1">
          <a:blip r:embed="rId4">
            <a:alphaModFix/>
          </a:blip>
          <a:srcRect r="47807"/>
          <a:stretch/>
        </p:blipFill>
        <p:spPr>
          <a:xfrm>
            <a:off x="729800" y="4005200"/>
            <a:ext cx="7810859" cy="1064800"/>
          </a:xfrm>
          <a:prstGeom prst="rect">
            <a:avLst/>
          </a:prstGeom>
          <a:noFill/>
          <a:ln>
            <a:noFill/>
          </a:ln>
        </p:spPr>
      </p:pic>
      <p:sp>
        <p:nvSpPr>
          <p:cNvPr id="343" name="Google Shape;343;p36"/>
          <p:cNvSpPr txBox="1"/>
          <p:nvPr/>
        </p:nvSpPr>
        <p:spPr>
          <a:xfrm>
            <a:off x="1647567" y="5345901"/>
            <a:ext cx="3252400" cy="595059"/>
          </a:xfrm>
          <a:prstGeom prst="rect">
            <a:avLst/>
          </a:prstGeom>
          <a:noFill/>
          <a:ln>
            <a:noFill/>
          </a:ln>
        </p:spPr>
        <p:txBody>
          <a:bodyPr spcFirstLastPara="1" wrap="square" lIns="121900" tIns="121900" rIns="121900" bIns="121900" anchor="t" anchorCtr="0">
            <a:spAutoFit/>
          </a:bodyPr>
          <a:lstStyle/>
          <a:p>
            <a:pPr algn="ctr"/>
            <a:r>
              <a:rPr lang="en" sz="2267">
                <a:latin typeface="Courier New"/>
                <a:ea typeface="Courier New"/>
                <a:cs typeface="Courier New"/>
                <a:sym typeface="Courier New"/>
              </a:rPr>
              <a:t>Token Translation</a:t>
            </a:r>
            <a:endParaRPr sz="2267">
              <a:latin typeface="Courier New"/>
              <a:ea typeface="Courier New"/>
              <a:cs typeface="Courier New"/>
              <a:sym typeface="Courier New"/>
            </a:endParaRPr>
          </a:p>
        </p:txBody>
      </p:sp>
      <p:sp>
        <p:nvSpPr>
          <p:cNvPr id="345" name="Google Shape;345;p36"/>
          <p:cNvSpPr/>
          <p:nvPr/>
        </p:nvSpPr>
        <p:spPr>
          <a:xfrm>
            <a:off x="8167533" y="5167833"/>
            <a:ext cx="819600" cy="1240400"/>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46" name="Google Shape;346;p36"/>
          <p:cNvPicPr preferRelativeResize="0"/>
          <p:nvPr/>
        </p:nvPicPr>
        <p:blipFill rotWithShape="1">
          <a:blip r:embed="rId4">
            <a:alphaModFix/>
          </a:blip>
          <a:srcRect l="59618"/>
          <a:stretch/>
        </p:blipFill>
        <p:spPr>
          <a:xfrm>
            <a:off x="5606601" y="5224400"/>
            <a:ext cx="6043268" cy="1064800"/>
          </a:xfrm>
          <a:prstGeom prst="rect">
            <a:avLst/>
          </a:prstGeom>
          <a:noFill/>
          <a:ln>
            <a:noFill/>
          </a:ln>
        </p:spPr>
      </p:pic>
      <p:sp>
        <p:nvSpPr>
          <p:cNvPr id="347" name="Google Shape;347;p36"/>
          <p:cNvSpPr/>
          <p:nvPr/>
        </p:nvSpPr>
        <p:spPr>
          <a:xfrm rot="10800000" flipH="1">
            <a:off x="5003500" y="5279267"/>
            <a:ext cx="434000" cy="5588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8" name="Google Shape;348;p3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29</a:t>
            </a:fld>
            <a:endParaRPr/>
          </a:p>
        </p:txBody>
      </p:sp>
      <p:sp>
        <p:nvSpPr>
          <p:cNvPr id="12" name="Google Shape;296;p31">
            <a:extLst>
              <a:ext uri="{FF2B5EF4-FFF2-40B4-BE49-F238E27FC236}">
                <a16:creationId xmlns:a16="http://schemas.microsoft.com/office/drawing/2014/main" id="{9A70D43A-3BCC-4763-9F6D-C64ADF36FBC2}"/>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US" sz="3300" dirty="0">
                <a:latin typeface="Poppins SemiBold" panose="00000700000000000000" pitchFamily="2" charset="0"/>
                <a:ea typeface="Georgia"/>
                <a:cs typeface="Poppins SemiBold" panose="00000700000000000000" pitchFamily="2" charset="0"/>
                <a:sym typeface="Georgia"/>
              </a:rPr>
              <a:t>CODIT Step 2 : Token Translation</a:t>
            </a:r>
          </a:p>
        </p:txBody>
      </p:sp>
      <p:pic>
        <p:nvPicPr>
          <p:cNvPr id="11" name="Picture 2">
            <a:extLst>
              <a:ext uri="{FF2B5EF4-FFF2-40B4-BE49-F238E27FC236}">
                <a16:creationId xmlns:a16="http://schemas.microsoft.com/office/drawing/2014/main" id="{D5D4FC06-0C17-4AF4-9314-63D79E5AC6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22844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par>
                                <p:cTn id="8" presetID="10" presetClass="entr" presetSubtype="0" fill="hold" nodeType="withEffect">
                                  <p:stCondLst>
                                    <p:cond delay="0"/>
                                  </p:stCondLst>
                                  <p:childTnLst>
                                    <p:set>
                                      <p:cBhvr>
                                        <p:cTn id="9" dur="1" fill="hold">
                                          <p:stCondLst>
                                            <p:cond delay="0"/>
                                          </p:stCondLst>
                                        </p:cTn>
                                        <p:tgtEl>
                                          <p:spTgt spid="343"/>
                                        </p:tgtEl>
                                        <p:attrNameLst>
                                          <p:attrName>style.visibility</p:attrName>
                                        </p:attrNameLst>
                                      </p:cBhvr>
                                      <p:to>
                                        <p:strVal val="visible"/>
                                      </p:to>
                                    </p:set>
                                    <p:animEffect transition="in" filter="fade">
                                      <p:cBhvr>
                                        <p:cTn id="10" dur="1000"/>
                                        <p:tgtEl>
                                          <p:spTgt spid="343"/>
                                        </p:tgtEl>
                                      </p:cBhvr>
                                    </p:animEffect>
                                  </p:childTnLst>
                                </p:cTn>
                              </p:par>
                              <p:par>
                                <p:cTn id="11" presetID="10" presetClass="entr" presetSubtype="0" fill="hold" nodeType="withEffect">
                                  <p:stCondLst>
                                    <p:cond delay="0"/>
                                  </p:stCondLst>
                                  <p:childTnLst>
                                    <p:set>
                                      <p:cBhvr>
                                        <p:cTn id="12" dur="1" fill="hold">
                                          <p:stCondLst>
                                            <p:cond delay="0"/>
                                          </p:stCondLst>
                                        </p:cTn>
                                        <p:tgtEl>
                                          <p:spTgt spid="346"/>
                                        </p:tgtEl>
                                        <p:attrNameLst>
                                          <p:attrName>style.visibility</p:attrName>
                                        </p:attrNameLst>
                                      </p:cBhvr>
                                      <p:to>
                                        <p:strVal val="visible"/>
                                      </p:to>
                                    </p:set>
                                    <p:animEffect transition="in" filter="fade">
                                      <p:cBhvr>
                                        <p:cTn id="13" dur="1000"/>
                                        <p:tgtEl>
                                          <p:spTgt spid="346"/>
                                        </p:tgtEl>
                                      </p:cBhvr>
                                    </p:animEffect>
                                  </p:childTnLst>
                                </p:cTn>
                              </p:par>
                              <p:par>
                                <p:cTn id="14" presetID="10" presetClass="entr" presetSubtype="0" fill="hold" nodeType="withEffect">
                                  <p:stCondLst>
                                    <p:cond delay="0"/>
                                  </p:stCondLst>
                                  <p:childTnLst>
                                    <p:set>
                                      <p:cBhvr>
                                        <p:cTn id="15" dur="1" fill="hold">
                                          <p:stCondLst>
                                            <p:cond delay="0"/>
                                          </p:stCondLst>
                                        </p:cTn>
                                        <p:tgtEl>
                                          <p:spTgt spid="347"/>
                                        </p:tgtEl>
                                        <p:attrNameLst>
                                          <p:attrName>style.visibility</p:attrName>
                                        </p:attrNameLst>
                                      </p:cBhvr>
                                      <p:to>
                                        <p:strVal val="visible"/>
                                      </p:to>
                                    </p:set>
                                    <p:animEffect transition="in" filter="fade">
                                      <p:cBhvr>
                                        <p:cTn id="16" dur="1000"/>
                                        <p:tgtEl>
                                          <p:spTgt spid="347"/>
                                        </p:tgtEl>
                                      </p:cBhvr>
                                    </p:animEffect>
                                  </p:childTnLst>
                                </p:cTn>
                              </p:par>
                              <p:par>
                                <p:cTn id="17" presetID="10" presetClass="entr" presetSubtype="0" fill="hold" nodeType="withEffect">
                                  <p:stCondLst>
                                    <p:cond delay="0"/>
                                  </p:stCondLst>
                                  <p:childTnLst>
                                    <p:set>
                                      <p:cBhvr>
                                        <p:cTn id="18" dur="1" fill="hold">
                                          <p:stCondLst>
                                            <p:cond delay="0"/>
                                          </p:stCondLst>
                                        </p:cTn>
                                        <p:tgtEl>
                                          <p:spTgt spid="340"/>
                                        </p:tgtEl>
                                        <p:attrNameLst>
                                          <p:attrName>style.visibility</p:attrName>
                                        </p:attrNameLst>
                                      </p:cBhvr>
                                      <p:to>
                                        <p:strVal val="visible"/>
                                      </p:to>
                                    </p:set>
                                    <p:animEffect transition="in" filter="fade">
                                      <p:cBhvr>
                                        <p:cTn id="19" dur="1000"/>
                                        <p:tgtEl>
                                          <p:spTgt spid="3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5"/>
                                        </p:tgtEl>
                                        <p:attrNameLst>
                                          <p:attrName>style.visibility</p:attrName>
                                        </p:attrNameLst>
                                      </p:cBhvr>
                                      <p:to>
                                        <p:strVal val="visible"/>
                                      </p:to>
                                    </p:set>
                                    <p:animEffect transition="in" filter="fade">
                                      <p:cBhvr>
                                        <p:cTn id="24"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030CDEA-9899-417E-9004-F12E5024FFF0}"/>
              </a:ext>
            </a:extLst>
          </p:cNvPr>
          <p:cNvGrpSpPr/>
          <p:nvPr/>
        </p:nvGrpSpPr>
        <p:grpSpPr>
          <a:xfrm>
            <a:off x="5910596" y="4207045"/>
            <a:ext cx="4546908" cy="1597400"/>
            <a:chOff x="5928884" y="3978445"/>
            <a:chExt cx="4546908" cy="1597400"/>
          </a:xfrm>
        </p:grpSpPr>
        <p:sp>
          <p:nvSpPr>
            <p:cNvPr id="14" name="Freeform 13">
              <a:extLst>
                <a:ext uri="{FF2B5EF4-FFF2-40B4-BE49-F238E27FC236}">
                  <a16:creationId xmlns:a16="http://schemas.microsoft.com/office/drawing/2014/main" id="{945C7F8B-B52B-9243-9C12-B18812C9C0C5}"/>
                </a:ext>
              </a:extLst>
            </p:cNvPr>
            <p:cNvSpPr/>
            <p:nvPr/>
          </p:nvSpPr>
          <p:spPr>
            <a:xfrm>
              <a:off x="5928884" y="3978445"/>
              <a:ext cx="1589210" cy="1597400"/>
            </a:xfrm>
            <a:custGeom>
              <a:avLst/>
              <a:gdLst>
                <a:gd name="connsiteX0" fmla="*/ 1726990 w 3458181"/>
                <a:gd name="connsiteY0" fmla="*/ 0 h 3476003"/>
                <a:gd name="connsiteX1" fmla="*/ 3458181 w 3458181"/>
                <a:gd name="connsiteY1" fmla="*/ 999504 h 3476003"/>
                <a:gd name="connsiteX2" fmla="*/ 2584206 w 3458181"/>
                <a:gd name="connsiteY2" fmla="*/ 3476003 h 3476003"/>
                <a:gd name="connsiteX3" fmla="*/ 0 w 3458181"/>
                <a:gd name="connsiteY3" fmla="*/ 2994085 h 3476003"/>
                <a:gd name="connsiteX4" fmla="*/ 0 w 3458181"/>
                <a:gd name="connsiteY4" fmla="*/ 995794 h 3476003"/>
                <a:gd name="connsiteX5" fmla="*/ 117768 w 3458181"/>
                <a:gd name="connsiteY5" fmla="*/ 989847 h 3476003"/>
                <a:gd name="connsiteX6" fmla="*/ 1702797 w 3458181"/>
                <a:gd name="connsiteY6" fmla="*/ 39822 h 3476003"/>
                <a:gd name="connsiteX7" fmla="*/ 1726990 w 3458181"/>
                <a:gd name="connsiteY7" fmla="*/ 0 h 347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8181" h="3476003">
                  <a:moveTo>
                    <a:pt x="1726990" y="0"/>
                  </a:moveTo>
                  <a:lnTo>
                    <a:pt x="3458181" y="999504"/>
                  </a:lnTo>
                  <a:lnTo>
                    <a:pt x="2584206" y="3476003"/>
                  </a:lnTo>
                  <a:lnTo>
                    <a:pt x="0" y="2994085"/>
                  </a:lnTo>
                  <a:lnTo>
                    <a:pt x="0" y="995794"/>
                  </a:lnTo>
                  <a:lnTo>
                    <a:pt x="117768" y="989847"/>
                  </a:lnTo>
                  <a:cubicBezTo>
                    <a:pt x="777431" y="922855"/>
                    <a:pt x="1350160" y="561794"/>
                    <a:pt x="1702797" y="39822"/>
                  </a:cubicBezTo>
                  <a:lnTo>
                    <a:pt x="172699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36" name="Freeform 944">
              <a:extLst>
                <a:ext uri="{FF2B5EF4-FFF2-40B4-BE49-F238E27FC236}">
                  <a16:creationId xmlns:a16="http://schemas.microsoft.com/office/drawing/2014/main" id="{97D9C325-1696-3F40-BD2C-314613D2E930}"/>
                </a:ext>
              </a:extLst>
            </p:cNvPr>
            <p:cNvSpPr>
              <a:spLocks noChangeAspect="1" noChangeArrowheads="1"/>
            </p:cNvSpPr>
            <p:nvPr/>
          </p:nvSpPr>
          <p:spPr bwMode="auto">
            <a:xfrm>
              <a:off x="6392972" y="4663645"/>
              <a:ext cx="510189" cy="427702"/>
            </a:xfrm>
            <a:custGeom>
              <a:avLst/>
              <a:gdLst>
                <a:gd name="T0" fmla="*/ 5221671 w 291740"/>
                <a:gd name="T1" fmla="*/ 4829975 h 244094"/>
                <a:gd name="T2" fmla="*/ 602082 w 291740"/>
                <a:gd name="T3" fmla="*/ 4829975 h 244094"/>
                <a:gd name="T4" fmla="*/ 4650797 w 291740"/>
                <a:gd name="T5" fmla="*/ 3857464 h 244094"/>
                <a:gd name="T6" fmla="*/ 4559552 w 291740"/>
                <a:gd name="T7" fmla="*/ 3777411 h 244094"/>
                <a:gd name="T8" fmla="*/ 4080666 w 291740"/>
                <a:gd name="T9" fmla="*/ 3930800 h 244094"/>
                <a:gd name="T10" fmla="*/ 3628488 w 291740"/>
                <a:gd name="T11" fmla="*/ 3777411 h 244094"/>
                <a:gd name="T12" fmla="*/ 3549249 w 291740"/>
                <a:gd name="T13" fmla="*/ 3857464 h 244094"/>
                <a:gd name="T14" fmla="*/ 3256769 w 291740"/>
                <a:gd name="T15" fmla="*/ 3857464 h 244094"/>
                <a:gd name="T16" fmla="*/ 3168980 w 291740"/>
                <a:gd name="T17" fmla="*/ 3777411 h 244094"/>
                <a:gd name="T18" fmla="*/ 2689819 w 291740"/>
                <a:gd name="T19" fmla="*/ 3930800 h 244094"/>
                <a:gd name="T20" fmla="*/ 2210988 w 291740"/>
                <a:gd name="T21" fmla="*/ 3777411 h 244094"/>
                <a:gd name="T22" fmla="*/ 2123230 w 291740"/>
                <a:gd name="T23" fmla="*/ 3857464 h 244094"/>
                <a:gd name="T24" fmla="*/ 1862408 w 291740"/>
                <a:gd name="T25" fmla="*/ 3857464 h 244094"/>
                <a:gd name="T26" fmla="*/ 1767334 w 291740"/>
                <a:gd name="T27" fmla="*/ 3777411 h 244094"/>
                <a:gd name="T28" fmla="*/ 1299278 w 291740"/>
                <a:gd name="T29" fmla="*/ 3930800 h 244094"/>
                <a:gd name="T30" fmla="*/ 4626730 w 291740"/>
                <a:gd name="T31" fmla="*/ 3297224 h 244094"/>
                <a:gd name="T32" fmla="*/ 4531650 w 291740"/>
                <a:gd name="T33" fmla="*/ 3389419 h 244094"/>
                <a:gd name="T34" fmla="*/ 4238828 w 291740"/>
                <a:gd name="T35" fmla="*/ 3389419 h 244094"/>
                <a:gd name="T36" fmla="*/ 4147561 w 291740"/>
                <a:gd name="T37" fmla="*/ 3297224 h 244094"/>
                <a:gd name="T38" fmla="*/ 3672216 w 291740"/>
                <a:gd name="T39" fmla="*/ 3481610 h 244094"/>
                <a:gd name="T40" fmla="*/ 3161671 w 291740"/>
                <a:gd name="T41" fmla="*/ 3297224 h 244094"/>
                <a:gd name="T42" fmla="*/ 3073913 w 291740"/>
                <a:gd name="T43" fmla="*/ 3389419 h 244094"/>
                <a:gd name="T44" fmla="*/ 2781099 w 291740"/>
                <a:gd name="T45" fmla="*/ 3389419 h 244094"/>
                <a:gd name="T46" fmla="*/ 2689819 w 291740"/>
                <a:gd name="T47" fmla="*/ 3297224 h 244094"/>
                <a:gd name="T48" fmla="*/ 2186583 w 291740"/>
                <a:gd name="T49" fmla="*/ 3481610 h 244094"/>
                <a:gd name="T50" fmla="*/ 1707474 w 291740"/>
                <a:gd name="T51" fmla="*/ 3297224 h 244094"/>
                <a:gd name="T52" fmla="*/ 1616188 w 291740"/>
                <a:gd name="T53" fmla="*/ 3389419 h 244094"/>
                <a:gd name="T54" fmla="*/ 1323365 w 291740"/>
                <a:gd name="T55" fmla="*/ 3389419 h 244094"/>
                <a:gd name="T56" fmla="*/ 1232094 w 291740"/>
                <a:gd name="T57" fmla="*/ 3297224 h 244094"/>
                <a:gd name="T58" fmla="*/ 5435001 w 291740"/>
                <a:gd name="T59" fmla="*/ 2014665 h 244094"/>
                <a:gd name="T60" fmla="*/ 381573 w 291740"/>
                <a:gd name="T61" fmla="*/ 1601592 h 244094"/>
                <a:gd name="T62" fmla="*/ 590310 w 291740"/>
                <a:gd name="T63" fmla="*/ 1811733 h 244094"/>
                <a:gd name="T64" fmla="*/ 1799675 w 291740"/>
                <a:gd name="T65" fmla="*/ 768201 h 244094"/>
                <a:gd name="T66" fmla="*/ 1446949 w 291740"/>
                <a:gd name="T67" fmla="*/ 2652414 h 244094"/>
                <a:gd name="T68" fmla="*/ 979061 w 291740"/>
                <a:gd name="T69" fmla="*/ 4268454 h 244094"/>
                <a:gd name="T70" fmla="*/ 5183047 w 291740"/>
                <a:gd name="T71" fmla="*/ 2094368 h 244094"/>
                <a:gd name="T72" fmla="*/ 4232827 w 291740"/>
                <a:gd name="T73" fmla="*/ 2587196 h 244094"/>
                <a:gd name="T74" fmla="*/ 2980225 w 291740"/>
                <a:gd name="T75" fmla="*/ 2152363 h 244094"/>
                <a:gd name="T76" fmla="*/ 4067255 w 291740"/>
                <a:gd name="T77" fmla="*/ 181166 h 244094"/>
                <a:gd name="T78" fmla="*/ 4276021 w 291740"/>
                <a:gd name="T79" fmla="*/ 391315 h 244094"/>
                <a:gd name="T80" fmla="*/ 1547721 w 291740"/>
                <a:gd name="T81" fmla="*/ 391315 h 244094"/>
                <a:gd name="T82" fmla="*/ 1749290 w 291740"/>
                <a:gd name="T83" fmla="*/ 181166 h 244094"/>
                <a:gd name="T84" fmla="*/ 2037232 w 291740"/>
                <a:gd name="T85" fmla="*/ 644963 h 244094"/>
                <a:gd name="T86" fmla="*/ 3685713 w 291740"/>
                <a:gd name="T87" fmla="*/ 391315 h 244094"/>
                <a:gd name="T88" fmla="*/ 4196818 w 291740"/>
                <a:gd name="T89" fmla="*/ 746451 h 244094"/>
                <a:gd name="T90" fmla="*/ 5060675 w 291740"/>
                <a:gd name="T91" fmla="*/ 1811733 h 244094"/>
                <a:gd name="T92" fmla="*/ 5449404 w 291740"/>
                <a:gd name="T93" fmla="*/ 2195815 h 244094"/>
                <a:gd name="T94" fmla="*/ 907002 w 291740"/>
                <a:gd name="T95" fmla="*/ 4442418 h 244094"/>
                <a:gd name="T96" fmla="*/ 0 w 291740"/>
                <a:gd name="T97" fmla="*/ 1811733 h 244094"/>
                <a:gd name="T98" fmla="*/ 741455 w 291740"/>
                <a:gd name="T99" fmla="*/ 1949433 h 244094"/>
                <a:gd name="T100" fmla="*/ 1367769 w 291740"/>
                <a:gd name="T101" fmla="*/ 391315 h 24409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91740" h="244094">
                  <a:moveTo>
                    <a:pt x="34468" y="234950"/>
                  </a:moveTo>
                  <a:lnTo>
                    <a:pt x="257274" y="234950"/>
                  </a:lnTo>
                  <a:cubicBezTo>
                    <a:pt x="259785" y="234950"/>
                    <a:pt x="261579" y="237236"/>
                    <a:pt x="261579" y="239522"/>
                  </a:cubicBezTo>
                  <a:cubicBezTo>
                    <a:pt x="261579" y="242189"/>
                    <a:pt x="259785" y="244094"/>
                    <a:pt x="257274" y="244094"/>
                  </a:cubicBezTo>
                  <a:lnTo>
                    <a:pt x="34468" y="244094"/>
                  </a:lnTo>
                  <a:cubicBezTo>
                    <a:pt x="31957" y="244094"/>
                    <a:pt x="30163" y="242189"/>
                    <a:pt x="30163" y="239522"/>
                  </a:cubicBezTo>
                  <a:cubicBezTo>
                    <a:pt x="30163" y="237236"/>
                    <a:pt x="31957" y="234950"/>
                    <a:pt x="34468" y="234950"/>
                  </a:cubicBezTo>
                  <a:close/>
                  <a:moveTo>
                    <a:pt x="228410" y="187325"/>
                  </a:moveTo>
                  <a:cubicBezTo>
                    <a:pt x="231077" y="187325"/>
                    <a:pt x="232982" y="188979"/>
                    <a:pt x="232982" y="191294"/>
                  </a:cubicBezTo>
                  <a:cubicBezTo>
                    <a:pt x="232982" y="193278"/>
                    <a:pt x="231077" y="194931"/>
                    <a:pt x="228410" y="194931"/>
                  </a:cubicBezTo>
                  <a:cubicBezTo>
                    <a:pt x="225743" y="194931"/>
                    <a:pt x="223838" y="193278"/>
                    <a:pt x="223838" y="191294"/>
                  </a:cubicBezTo>
                  <a:cubicBezTo>
                    <a:pt x="223838" y="188979"/>
                    <a:pt x="225743" y="187325"/>
                    <a:pt x="228410" y="187325"/>
                  </a:cubicBezTo>
                  <a:close/>
                  <a:moveTo>
                    <a:pt x="204421" y="187325"/>
                  </a:moveTo>
                  <a:cubicBezTo>
                    <a:pt x="206986" y="187325"/>
                    <a:pt x="209184" y="188979"/>
                    <a:pt x="209184" y="191294"/>
                  </a:cubicBezTo>
                  <a:cubicBezTo>
                    <a:pt x="209184" y="193278"/>
                    <a:pt x="206986" y="194931"/>
                    <a:pt x="204421" y="194931"/>
                  </a:cubicBezTo>
                  <a:cubicBezTo>
                    <a:pt x="201857" y="194931"/>
                    <a:pt x="200025" y="193278"/>
                    <a:pt x="200025" y="191294"/>
                  </a:cubicBezTo>
                  <a:cubicBezTo>
                    <a:pt x="200025" y="188979"/>
                    <a:pt x="201857" y="187325"/>
                    <a:pt x="204421" y="187325"/>
                  </a:cubicBezTo>
                  <a:close/>
                  <a:moveTo>
                    <a:pt x="181769" y="187325"/>
                  </a:moveTo>
                  <a:cubicBezTo>
                    <a:pt x="183754" y="187325"/>
                    <a:pt x="185407" y="188979"/>
                    <a:pt x="185407" y="191294"/>
                  </a:cubicBezTo>
                  <a:cubicBezTo>
                    <a:pt x="185407" y="193278"/>
                    <a:pt x="183754" y="194931"/>
                    <a:pt x="181769" y="194931"/>
                  </a:cubicBezTo>
                  <a:cubicBezTo>
                    <a:pt x="179454" y="194931"/>
                    <a:pt x="177800" y="193278"/>
                    <a:pt x="177800" y="191294"/>
                  </a:cubicBezTo>
                  <a:cubicBezTo>
                    <a:pt x="177800" y="188979"/>
                    <a:pt x="179454" y="187325"/>
                    <a:pt x="181769" y="187325"/>
                  </a:cubicBezTo>
                  <a:close/>
                  <a:moveTo>
                    <a:pt x="158750" y="187325"/>
                  </a:moveTo>
                  <a:cubicBezTo>
                    <a:pt x="161315" y="187325"/>
                    <a:pt x="163147" y="188979"/>
                    <a:pt x="163147" y="191294"/>
                  </a:cubicBezTo>
                  <a:cubicBezTo>
                    <a:pt x="163147" y="193278"/>
                    <a:pt x="161315" y="194931"/>
                    <a:pt x="158750" y="194931"/>
                  </a:cubicBezTo>
                  <a:cubicBezTo>
                    <a:pt x="156186" y="194931"/>
                    <a:pt x="153988" y="193278"/>
                    <a:pt x="153988" y="191294"/>
                  </a:cubicBezTo>
                  <a:cubicBezTo>
                    <a:pt x="153988" y="188979"/>
                    <a:pt x="156186" y="187325"/>
                    <a:pt x="158750" y="187325"/>
                  </a:cubicBezTo>
                  <a:close/>
                  <a:moveTo>
                    <a:pt x="134747" y="187325"/>
                  </a:moveTo>
                  <a:cubicBezTo>
                    <a:pt x="137033" y="187325"/>
                    <a:pt x="139319" y="188979"/>
                    <a:pt x="139319" y="191294"/>
                  </a:cubicBezTo>
                  <a:cubicBezTo>
                    <a:pt x="139319" y="193278"/>
                    <a:pt x="137033" y="194931"/>
                    <a:pt x="134747" y="194931"/>
                  </a:cubicBezTo>
                  <a:cubicBezTo>
                    <a:pt x="132461" y="194931"/>
                    <a:pt x="130175" y="193278"/>
                    <a:pt x="130175" y="191294"/>
                  </a:cubicBezTo>
                  <a:cubicBezTo>
                    <a:pt x="130175" y="188979"/>
                    <a:pt x="132461" y="187325"/>
                    <a:pt x="134747" y="187325"/>
                  </a:cubicBezTo>
                  <a:close/>
                  <a:moveTo>
                    <a:pt x="110759" y="187325"/>
                  </a:moveTo>
                  <a:cubicBezTo>
                    <a:pt x="113323" y="187325"/>
                    <a:pt x="115522" y="188979"/>
                    <a:pt x="115522" y="191294"/>
                  </a:cubicBezTo>
                  <a:cubicBezTo>
                    <a:pt x="115522" y="193278"/>
                    <a:pt x="113323" y="194931"/>
                    <a:pt x="110759" y="194931"/>
                  </a:cubicBezTo>
                  <a:cubicBezTo>
                    <a:pt x="108195" y="194931"/>
                    <a:pt x="106363" y="193278"/>
                    <a:pt x="106363" y="191294"/>
                  </a:cubicBezTo>
                  <a:cubicBezTo>
                    <a:pt x="106363" y="188979"/>
                    <a:pt x="108195" y="187325"/>
                    <a:pt x="110759" y="187325"/>
                  </a:cubicBezTo>
                  <a:close/>
                  <a:moveTo>
                    <a:pt x="88534" y="187325"/>
                  </a:moveTo>
                  <a:cubicBezTo>
                    <a:pt x="91098" y="187325"/>
                    <a:pt x="93297" y="188979"/>
                    <a:pt x="93297" y="191294"/>
                  </a:cubicBezTo>
                  <a:cubicBezTo>
                    <a:pt x="93297" y="193278"/>
                    <a:pt x="91098" y="194931"/>
                    <a:pt x="88534" y="194931"/>
                  </a:cubicBezTo>
                  <a:cubicBezTo>
                    <a:pt x="86336" y="194931"/>
                    <a:pt x="84138" y="193278"/>
                    <a:pt x="84138" y="191294"/>
                  </a:cubicBezTo>
                  <a:cubicBezTo>
                    <a:pt x="84138" y="188979"/>
                    <a:pt x="86336" y="187325"/>
                    <a:pt x="88534" y="187325"/>
                  </a:cubicBezTo>
                  <a:close/>
                  <a:moveTo>
                    <a:pt x="65087" y="187325"/>
                  </a:moveTo>
                  <a:cubicBezTo>
                    <a:pt x="67652" y="187325"/>
                    <a:pt x="69484" y="188979"/>
                    <a:pt x="69484" y="191294"/>
                  </a:cubicBezTo>
                  <a:cubicBezTo>
                    <a:pt x="69484" y="193278"/>
                    <a:pt x="67652" y="194931"/>
                    <a:pt x="65087" y="194931"/>
                  </a:cubicBezTo>
                  <a:cubicBezTo>
                    <a:pt x="62523" y="194931"/>
                    <a:pt x="60325" y="193278"/>
                    <a:pt x="60325" y="191294"/>
                  </a:cubicBezTo>
                  <a:cubicBezTo>
                    <a:pt x="60325" y="188979"/>
                    <a:pt x="62523" y="187325"/>
                    <a:pt x="65087" y="187325"/>
                  </a:cubicBezTo>
                  <a:close/>
                  <a:moveTo>
                    <a:pt x="231776" y="163512"/>
                  </a:moveTo>
                  <a:cubicBezTo>
                    <a:pt x="234340" y="163512"/>
                    <a:pt x="236172" y="165798"/>
                    <a:pt x="236172" y="168084"/>
                  </a:cubicBezTo>
                  <a:cubicBezTo>
                    <a:pt x="236172" y="170751"/>
                    <a:pt x="234340" y="172656"/>
                    <a:pt x="231776" y="172656"/>
                  </a:cubicBezTo>
                  <a:cubicBezTo>
                    <a:pt x="229211" y="172656"/>
                    <a:pt x="227013" y="170751"/>
                    <a:pt x="227013" y="168084"/>
                  </a:cubicBezTo>
                  <a:cubicBezTo>
                    <a:pt x="227013" y="165798"/>
                    <a:pt x="229211" y="163512"/>
                    <a:pt x="231776" y="163512"/>
                  </a:cubicBezTo>
                  <a:close/>
                  <a:moveTo>
                    <a:pt x="207772" y="163512"/>
                  </a:moveTo>
                  <a:cubicBezTo>
                    <a:pt x="210439" y="163512"/>
                    <a:pt x="212344" y="165798"/>
                    <a:pt x="212344" y="168084"/>
                  </a:cubicBezTo>
                  <a:cubicBezTo>
                    <a:pt x="212344" y="170751"/>
                    <a:pt x="210439" y="172656"/>
                    <a:pt x="207772" y="172656"/>
                  </a:cubicBezTo>
                  <a:cubicBezTo>
                    <a:pt x="205105" y="172656"/>
                    <a:pt x="203200" y="170751"/>
                    <a:pt x="203200" y="168084"/>
                  </a:cubicBezTo>
                  <a:cubicBezTo>
                    <a:pt x="203200" y="165798"/>
                    <a:pt x="205105" y="163512"/>
                    <a:pt x="207772" y="163512"/>
                  </a:cubicBezTo>
                  <a:close/>
                  <a:moveTo>
                    <a:pt x="183960" y="163512"/>
                  </a:moveTo>
                  <a:cubicBezTo>
                    <a:pt x="186627" y="163512"/>
                    <a:pt x="188532" y="165798"/>
                    <a:pt x="188532" y="168084"/>
                  </a:cubicBezTo>
                  <a:cubicBezTo>
                    <a:pt x="188532" y="170751"/>
                    <a:pt x="186627" y="172656"/>
                    <a:pt x="183960" y="172656"/>
                  </a:cubicBezTo>
                  <a:cubicBezTo>
                    <a:pt x="181674" y="172656"/>
                    <a:pt x="179388" y="170751"/>
                    <a:pt x="179388" y="168084"/>
                  </a:cubicBezTo>
                  <a:cubicBezTo>
                    <a:pt x="179388" y="165798"/>
                    <a:pt x="181674" y="163512"/>
                    <a:pt x="183960" y="163512"/>
                  </a:cubicBezTo>
                  <a:close/>
                  <a:moveTo>
                    <a:pt x="158384" y="163512"/>
                  </a:moveTo>
                  <a:cubicBezTo>
                    <a:pt x="160948" y="163512"/>
                    <a:pt x="163147" y="165798"/>
                    <a:pt x="163147" y="168084"/>
                  </a:cubicBezTo>
                  <a:cubicBezTo>
                    <a:pt x="163147" y="170751"/>
                    <a:pt x="160948" y="172656"/>
                    <a:pt x="158384" y="172656"/>
                  </a:cubicBezTo>
                  <a:cubicBezTo>
                    <a:pt x="155820" y="172656"/>
                    <a:pt x="153988" y="170751"/>
                    <a:pt x="153988" y="168084"/>
                  </a:cubicBezTo>
                  <a:cubicBezTo>
                    <a:pt x="153988" y="165798"/>
                    <a:pt x="155820" y="163512"/>
                    <a:pt x="158384" y="163512"/>
                  </a:cubicBezTo>
                  <a:close/>
                  <a:moveTo>
                    <a:pt x="134747" y="163512"/>
                  </a:moveTo>
                  <a:cubicBezTo>
                    <a:pt x="137033" y="163512"/>
                    <a:pt x="139319" y="165798"/>
                    <a:pt x="139319" y="168084"/>
                  </a:cubicBezTo>
                  <a:cubicBezTo>
                    <a:pt x="139319" y="170751"/>
                    <a:pt x="137033" y="172656"/>
                    <a:pt x="134747" y="172656"/>
                  </a:cubicBezTo>
                  <a:cubicBezTo>
                    <a:pt x="132080" y="172656"/>
                    <a:pt x="130175" y="170751"/>
                    <a:pt x="130175" y="168084"/>
                  </a:cubicBezTo>
                  <a:cubicBezTo>
                    <a:pt x="130175" y="165798"/>
                    <a:pt x="132080" y="163512"/>
                    <a:pt x="134747" y="163512"/>
                  </a:cubicBezTo>
                  <a:close/>
                  <a:moveTo>
                    <a:pt x="109537" y="163512"/>
                  </a:moveTo>
                  <a:cubicBezTo>
                    <a:pt x="111735" y="163512"/>
                    <a:pt x="113934" y="165798"/>
                    <a:pt x="113934" y="168084"/>
                  </a:cubicBezTo>
                  <a:cubicBezTo>
                    <a:pt x="113934" y="170751"/>
                    <a:pt x="111735" y="172656"/>
                    <a:pt x="109537" y="172656"/>
                  </a:cubicBezTo>
                  <a:cubicBezTo>
                    <a:pt x="106973" y="172656"/>
                    <a:pt x="104775" y="170751"/>
                    <a:pt x="104775" y="168084"/>
                  </a:cubicBezTo>
                  <a:cubicBezTo>
                    <a:pt x="104775" y="165798"/>
                    <a:pt x="106973" y="163512"/>
                    <a:pt x="109537" y="163512"/>
                  </a:cubicBezTo>
                  <a:close/>
                  <a:moveTo>
                    <a:pt x="85535" y="163512"/>
                  </a:moveTo>
                  <a:cubicBezTo>
                    <a:pt x="88202" y="163512"/>
                    <a:pt x="90107" y="165798"/>
                    <a:pt x="90107" y="168084"/>
                  </a:cubicBezTo>
                  <a:cubicBezTo>
                    <a:pt x="90107" y="170751"/>
                    <a:pt x="88202" y="172656"/>
                    <a:pt x="85535" y="172656"/>
                  </a:cubicBezTo>
                  <a:cubicBezTo>
                    <a:pt x="82868" y="172656"/>
                    <a:pt x="80963" y="170751"/>
                    <a:pt x="80963" y="168084"/>
                  </a:cubicBezTo>
                  <a:cubicBezTo>
                    <a:pt x="80963" y="165798"/>
                    <a:pt x="82868" y="163512"/>
                    <a:pt x="85535" y="163512"/>
                  </a:cubicBezTo>
                  <a:close/>
                  <a:moveTo>
                    <a:pt x="61722" y="163512"/>
                  </a:moveTo>
                  <a:cubicBezTo>
                    <a:pt x="64389" y="163512"/>
                    <a:pt x="66294" y="165798"/>
                    <a:pt x="66294" y="168084"/>
                  </a:cubicBezTo>
                  <a:cubicBezTo>
                    <a:pt x="66294" y="170751"/>
                    <a:pt x="64389" y="172656"/>
                    <a:pt x="61722" y="172656"/>
                  </a:cubicBezTo>
                  <a:cubicBezTo>
                    <a:pt x="59055" y="172656"/>
                    <a:pt x="57150" y="170751"/>
                    <a:pt x="57150" y="168084"/>
                  </a:cubicBezTo>
                  <a:cubicBezTo>
                    <a:pt x="57150" y="165798"/>
                    <a:pt x="59055" y="163512"/>
                    <a:pt x="61722" y="163512"/>
                  </a:cubicBezTo>
                  <a:close/>
                  <a:moveTo>
                    <a:pt x="272266" y="79424"/>
                  </a:moveTo>
                  <a:cubicBezTo>
                    <a:pt x="266857" y="79424"/>
                    <a:pt x="262169" y="84096"/>
                    <a:pt x="262169" y="89846"/>
                  </a:cubicBezTo>
                  <a:cubicBezTo>
                    <a:pt x="262169" y="95237"/>
                    <a:pt x="266857" y="99909"/>
                    <a:pt x="272266" y="99909"/>
                  </a:cubicBezTo>
                  <a:cubicBezTo>
                    <a:pt x="278397" y="99909"/>
                    <a:pt x="282724" y="95237"/>
                    <a:pt x="282724" y="89846"/>
                  </a:cubicBezTo>
                  <a:cubicBezTo>
                    <a:pt x="282724" y="84096"/>
                    <a:pt x="278397" y="79424"/>
                    <a:pt x="272266" y="79424"/>
                  </a:cubicBezTo>
                  <a:close/>
                  <a:moveTo>
                    <a:pt x="19113" y="79424"/>
                  </a:moveTo>
                  <a:cubicBezTo>
                    <a:pt x="13343" y="79424"/>
                    <a:pt x="8655" y="84096"/>
                    <a:pt x="8655" y="89846"/>
                  </a:cubicBezTo>
                  <a:cubicBezTo>
                    <a:pt x="8655" y="95237"/>
                    <a:pt x="13343" y="99909"/>
                    <a:pt x="19113" y="99909"/>
                  </a:cubicBezTo>
                  <a:cubicBezTo>
                    <a:pt x="24882" y="99909"/>
                    <a:pt x="29570" y="95237"/>
                    <a:pt x="29570" y="89846"/>
                  </a:cubicBezTo>
                  <a:cubicBezTo>
                    <a:pt x="29570" y="84096"/>
                    <a:pt x="24882" y="79424"/>
                    <a:pt x="19113" y="79424"/>
                  </a:cubicBezTo>
                  <a:close/>
                  <a:moveTo>
                    <a:pt x="94482" y="37017"/>
                  </a:moveTo>
                  <a:cubicBezTo>
                    <a:pt x="93039" y="37735"/>
                    <a:pt x="91597" y="37735"/>
                    <a:pt x="90154" y="38095"/>
                  </a:cubicBezTo>
                  <a:lnTo>
                    <a:pt x="79336" y="128300"/>
                  </a:lnTo>
                  <a:cubicBezTo>
                    <a:pt x="79336" y="129738"/>
                    <a:pt x="78614" y="131175"/>
                    <a:pt x="77172" y="131894"/>
                  </a:cubicBezTo>
                  <a:cubicBezTo>
                    <a:pt x="75369" y="132253"/>
                    <a:pt x="73926" y="132253"/>
                    <a:pt x="72484" y="131535"/>
                  </a:cubicBezTo>
                  <a:lnTo>
                    <a:pt x="32095" y="103862"/>
                  </a:lnTo>
                  <a:cubicBezTo>
                    <a:pt x="30652" y="104940"/>
                    <a:pt x="29210" y="106018"/>
                    <a:pt x="27046" y="106737"/>
                  </a:cubicBezTo>
                  <a:lnTo>
                    <a:pt x="49044" y="211677"/>
                  </a:lnTo>
                  <a:lnTo>
                    <a:pt x="242335" y="211677"/>
                  </a:lnTo>
                  <a:lnTo>
                    <a:pt x="264333" y="106737"/>
                  </a:lnTo>
                  <a:cubicBezTo>
                    <a:pt x="262890" y="106018"/>
                    <a:pt x="261087" y="104940"/>
                    <a:pt x="259645" y="103862"/>
                  </a:cubicBezTo>
                  <a:lnTo>
                    <a:pt x="219255" y="131535"/>
                  </a:lnTo>
                  <a:cubicBezTo>
                    <a:pt x="217813" y="132253"/>
                    <a:pt x="216010" y="132613"/>
                    <a:pt x="214567" y="131894"/>
                  </a:cubicBezTo>
                  <a:cubicBezTo>
                    <a:pt x="213486" y="131175"/>
                    <a:pt x="212404" y="129738"/>
                    <a:pt x="212043" y="128300"/>
                  </a:cubicBezTo>
                  <a:lnTo>
                    <a:pt x="201585" y="38095"/>
                  </a:lnTo>
                  <a:cubicBezTo>
                    <a:pt x="200143" y="37735"/>
                    <a:pt x="198700" y="37735"/>
                    <a:pt x="196897" y="37017"/>
                  </a:cubicBezTo>
                  <a:lnTo>
                    <a:pt x="149295" y="106737"/>
                  </a:lnTo>
                  <a:cubicBezTo>
                    <a:pt x="147853" y="109253"/>
                    <a:pt x="143886" y="109253"/>
                    <a:pt x="142083" y="106737"/>
                  </a:cubicBezTo>
                  <a:lnTo>
                    <a:pt x="94482" y="37017"/>
                  </a:lnTo>
                  <a:close/>
                  <a:moveTo>
                    <a:pt x="203749" y="8985"/>
                  </a:moveTo>
                  <a:cubicBezTo>
                    <a:pt x="197979" y="8985"/>
                    <a:pt x="193652" y="13657"/>
                    <a:pt x="193652" y="19407"/>
                  </a:cubicBezTo>
                  <a:cubicBezTo>
                    <a:pt x="193652" y="24797"/>
                    <a:pt x="197979" y="29469"/>
                    <a:pt x="203749" y="29469"/>
                  </a:cubicBezTo>
                  <a:cubicBezTo>
                    <a:pt x="209519" y="29469"/>
                    <a:pt x="214207" y="24797"/>
                    <a:pt x="214207" y="19407"/>
                  </a:cubicBezTo>
                  <a:cubicBezTo>
                    <a:pt x="214207" y="13657"/>
                    <a:pt x="209519" y="8985"/>
                    <a:pt x="203749" y="8985"/>
                  </a:cubicBezTo>
                  <a:close/>
                  <a:moveTo>
                    <a:pt x="87630" y="8985"/>
                  </a:moveTo>
                  <a:cubicBezTo>
                    <a:pt x="82221" y="8985"/>
                    <a:pt x="77533" y="13657"/>
                    <a:pt x="77533" y="19407"/>
                  </a:cubicBezTo>
                  <a:cubicBezTo>
                    <a:pt x="77533" y="24797"/>
                    <a:pt x="82221" y="29469"/>
                    <a:pt x="87630" y="29469"/>
                  </a:cubicBezTo>
                  <a:cubicBezTo>
                    <a:pt x="93400" y="29469"/>
                    <a:pt x="98088" y="24797"/>
                    <a:pt x="98088" y="19407"/>
                  </a:cubicBezTo>
                  <a:cubicBezTo>
                    <a:pt x="98088" y="13657"/>
                    <a:pt x="93400" y="8985"/>
                    <a:pt x="87630" y="8985"/>
                  </a:cubicBezTo>
                  <a:close/>
                  <a:moveTo>
                    <a:pt x="87630" y="0"/>
                  </a:moveTo>
                  <a:cubicBezTo>
                    <a:pt x="98448" y="0"/>
                    <a:pt x="106743" y="8625"/>
                    <a:pt x="106743" y="19407"/>
                  </a:cubicBezTo>
                  <a:cubicBezTo>
                    <a:pt x="106743" y="24079"/>
                    <a:pt x="104940" y="28391"/>
                    <a:pt x="102055" y="31985"/>
                  </a:cubicBezTo>
                  <a:lnTo>
                    <a:pt x="145689" y="96674"/>
                  </a:lnTo>
                  <a:lnTo>
                    <a:pt x="190045" y="31985"/>
                  </a:lnTo>
                  <a:cubicBezTo>
                    <a:pt x="186800" y="28391"/>
                    <a:pt x="184636" y="24079"/>
                    <a:pt x="184636" y="19407"/>
                  </a:cubicBezTo>
                  <a:cubicBezTo>
                    <a:pt x="184636" y="8625"/>
                    <a:pt x="193291" y="0"/>
                    <a:pt x="203749" y="0"/>
                  </a:cubicBezTo>
                  <a:cubicBezTo>
                    <a:pt x="214567" y="0"/>
                    <a:pt x="223222" y="8625"/>
                    <a:pt x="223222" y="19407"/>
                  </a:cubicBezTo>
                  <a:cubicBezTo>
                    <a:pt x="223222" y="27673"/>
                    <a:pt x="217813" y="34501"/>
                    <a:pt x="210240" y="37017"/>
                  </a:cubicBezTo>
                  <a:lnTo>
                    <a:pt x="220337" y="120034"/>
                  </a:lnTo>
                  <a:lnTo>
                    <a:pt x="254596" y="96674"/>
                  </a:lnTo>
                  <a:cubicBezTo>
                    <a:pt x="253875" y="94518"/>
                    <a:pt x="253514" y="92002"/>
                    <a:pt x="253514" y="89846"/>
                  </a:cubicBezTo>
                  <a:cubicBezTo>
                    <a:pt x="253514" y="79065"/>
                    <a:pt x="261808" y="70439"/>
                    <a:pt x="272266" y="70439"/>
                  </a:cubicBezTo>
                  <a:cubicBezTo>
                    <a:pt x="283085" y="70439"/>
                    <a:pt x="291740" y="79065"/>
                    <a:pt x="291740" y="89846"/>
                  </a:cubicBezTo>
                  <a:cubicBezTo>
                    <a:pt x="291740" y="100268"/>
                    <a:pt x="283085" y="108175"/>
                    <a:pt x="272987" y="108893"/>
                  </a:cubicBezTo>
                  <a:lnTo>
                    <a:pt x="250269" y="216709"/>
                  </a:lnTo>
                  <a:cubicBezTo>
                    <a:pt x="249908" y="218865"/>
                    <a:pt x="248105" y="220303"/>
                    <a:pt x="245941" y="220303"/>
                  </a:cubicBezTo>
                  <a:lnTo>
                    <a:pt x="45438" y="220303"/>
                  </a:lnTo>
                  <a:cubicBezTo>
                    <a:pt x="43635" y="220303"/>
                    <a:pt x="41831" y="218865"/>
                    <a:pt x="41471" y="216709"/>
                  </a:cubicBezTo>
                  <a:lnTo>
                    <a:pt x="18752" y="108893"/>
                  </a:lnTo>
                  <a:cubicBezTo>
                    <a:pt x="8294" y="108175"/>
                    <a:pt x="0" y="100268"/>
                    <a:pt x="0" y="89846"/>
                  </a:cubicBezTo>
                  <a:cubicBezTo>
                    <a:pt x="0" y="79065"/>
                    <a:pt x="8655" y="70439"/>
                    <a:pt x="19113" y="70439"/>
                  </a:cubicBezTo>
                  <a:cubicBezTo>
                    <a:pt x="29931" y="70439"/>
                    <a:pt x="38225" y="79065"/>
                    <a:pt x="38225" y="89846"/>
                  </a:cubicBezTo>
                  <a:cubicBezTo>
                    <a:pt x="38225" y="92002"/>
                    <a:pt x="37865" y="94518"/>
                    <a:pt x="37143" y="96674"/>
                  </a:cubicBezTo>
                  <a:lnTo>
                    <a:pt x="71763" y="120034"/>
                  </a:lnTo>
                  <a:lnTo>
                    <a:pt x="81139" y="37017"/>
                  </a:lnTo>
                  <a:cubicBezTo>
                    <a:pt x="73926" y="34501"/>
                    <a:pt x="68517" y="27673"/>
                    <a:pt x="68517" y="19407"/>
                  </a:cubicBezTo>
                  <a:cubicBezTo>
                    <a:pt x="68517" y="8625"/>
                    <a:pt x="77172" y="0"/>
                    <a:pt x="87630" y="0"/>
                  </a:cubicBezTo>
                  <a:close/>
                </a:path>
              </a:pathLst>
            </a:custGeom>
            <a:solidFill>
              <a:schemeClr val="bg1"/>
            </a:solidFill>
            <a:ln>
              <a:noFill/>
            </a:ln>
            <a:effectLst/>
          </p:spPr>
          <p:txBody>
            <a:bodyPr anchor="ctr"/>
            <a:lstStyle/>
            <a:p>
              <a:endParaRPr lang="en-US" sz="900" dirty="0"/>
            </a:p>
          </p:txBody>
        </p:sp>
        <p:sp>
          <p:nvSpPr>
            <p:cNvPr id="48" name="TextBox 47">
              <a:extLst>
                <a:ext uri="{FF2B5EF4-FFF2-40B4-BE49-F238E27FC236}">
                  <a16:creationId xmlns:a16="http://schemas.microsoft.com/office/drawing/2014/main" id="{415312D5-D25A-5246-844D-ED3A83476F46}"/>
                </a:ext>
              </a:extLst>
            </p:cNvPr>
            <p:cNvSpPr txBox="1"/>
            <p:nvPr/>
          </p:nvSpPr>
          <p:spPr>
            <a:xfrm>
              <a:off x="7367249" y="5025662"/>
              <a:ext cx="3108543"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Other Source Code Analysis</a:t>
              </a:r>
            </a:p>
          </p:txBody>
        </p:sp>
      </p:grpSp>
      <p:grpSp>
        <p:nvGrpSpPr>
          <p:cNvPr id="9" name="Group 8">
            <a:extLst>
              <a:ext uri="{FF2B5EF4-FFF2-40B4-BE49-F238E27FC236}">
                <a16:creationId xmlns:a16="http://schemas.microsoft.com/office/drawing/2014/main" id="{C4BC5BCA-3E82-4387-9EA2-8C1C6CD52213}"/>
              </a:ext>
            </a:extLst>
          </p:cNvPr>
          <p:cNvGrpSpPr/>
          <p:nvPr/>
        </p:nvGrpSpPr>
        <p:grpSpPr>
          <a:xfrm>
            <a:off x="6752627" y="2747682"/>
            <a:ext cx="3103640" cy="1834909"/>
            <a:chOff x="6770915" y="2519082"/>
            <a:chExt cx="3103640" cy="1834909"/>
          </a:xfrm>
        </p:grpSpPr>
        <p:sp>
          <p:nvSpPr>
            <p:cNvPr id="17" name="Freeform 16">
              <a:extLst>
                <a:ext uri="{FF2B5EF4-FFF2-40B4-BE49-F238E27FC236}">
                  <a16:creationId xmlns:a16="http://schemas.microsoft.com/office/drawing/2014/main" id="{35690C4B-E755-3347-8E87-45DB5B8DC1F6}"/>
                </a:ext>
              </a:extLst>
            </p:cNvPr>
            <p:cNvSpPr/>
            <p:nvPr/>
          </p:nvSpPr>
          <p:spPr>
            <a:xfrm>
              <a:off x="6770915" y="2519082"/>
              <a:ext cx="1580969" cy="1834909"/>
            </a:xfrm>
            <a:custGeom>
              <a:avLst/>
              <a:gdLst>
                <a:gd name="connsiteX0" fmla="*/ 1730758 w 3440250"/>
                <a:gd name="connsiteY0" fmla="*/ 0 h 3992832"/>
                <a:gd name="connsiteX1" fmla="*/ 3440250 w 3440250"/>
                <a:gd name="connsiteY1" fmla="*/ 1996416 h 3992832"/>
                <a:gd name="connsiteX2" fmla="*/ 1730758 w 3440250"/>
                <a:gd name="connsiteY2" fmla="*/ 3992832 h 3992832"/>
                <a:gd name="connsiteX3" fmla="*/ 0 w 3440250"/>
                <a:gd name="connsiteY3" fmla="*/ 2993578 h 3992832"/>
                <a:gd name="connsiteX4" fmla="*/ 71529 w 3440250"/>
                <a:gd name="connsiteY4" fmla="*/ 2845094 h 3992832"/>
                <a:gd name="connsiteX5" fmla="*/ 242869 w 3440250"/>
                <a:gd name="connsiteY5" fmla="*/ 1996416 h 3992832"/>
                <a:gd name="connsiteX6" fmla="*/ 71529 w 3440250"/>
                <a:gd name="connsiteY6" fmla="*/ 1147738 h 3992832"/>
                <a:gd name="connsiteX7" fmla="*/ 0 w 3440250"/>
                <a:gd name="connsiteY7" fmla="*/ 999253 h 3992832"/>
                <a:gd name="connsiteX8" fmla="*/ 1730758 w 3440250"/>
                <a:gd name="connsiteY8" fmla="*/ 0 h 399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0250" h="3992832">
                  <a:moveTo>
                    <a:pt x="1730758" y="0"/>
                  </a:moveTo>
                  <a:lnTo>
                    <a:pt x="3440250" y="1996416"/>
                  </a:lnTo>
                  <a:lnTo>
                    <a:pt x="1730758" y="3992832"/>
                  </a:lnTo>
                  <a:lnTo>
                    <a:pt x="0" y="2993578"/>
                  </a:lnTo>
                  <a:lnTo>
                    <a:pt x="71529" y="2845094"/>
                  </a:lnTo>
                  <a:cubicBezTo>
                    <a:pt x="181859" y="2584244"/>
                    <a:pt x="242869" y="2297455"/>
                    <a:pt x="242869" y="1996416"/>
                  </a:cubicBezTo>
                  <a:cubicBezTo>
                    <a:pt x="242869" y="1695377"/>
                    <a:pt x="181859" y="1408588"/>
                    <a:pt x="71529" y="1147738"/>
                  </a:cubicBezTo>
                  <a:lnTo>
                    <a:pt x="0" y="999253"/>
                  </a:lnTo>
                  <a:lnTo>
                    <a:pt x="1730758"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0" name="Freeform 948">
              <a:extLst>
                <a:ext uri="{FF2B5EF4-FFF2-40B4-BE49-F238E27FC236}">
                  <a16:creationId xmlns:a16="http://schemas.microsoft.com/office/drawing/2014/main" id="{2D873063-2F87-5349-8347-6D88AB32F0B9}"/>
                </a:ext>
              </a:extLst>
            </p:cNvPr>
            <p:cNvSpPr>
              <a:spLocks noChangeAspect="1" noChangeArrowheads="1"/>
            </p:cNvSpPr>
            <p:nvPr/>
          </p:nvSpPr>
          <p:spPr bwMode="auto">
            <a:xfrm>
              <a:off x="7169979" y="3142863"/>
              <a:ext cx="507134" cy="510190"/>
            </a:xfrm>
            <a:custGeom>
              <a:avLst/>
              <a:gdLst>
                <a:gd name="T0" fmla="*/ 4491636 w 290404"/>
                <a:gd name="T1" fmla="*/ 3971512 h 291739"/>
                <a:gd name="T2" fmla="*/ 3903361 w 290404"/>
                <a:gd name="T3" fmla="*/ 4562582 h 291739"/>
                <a:gd name="T4" fmla="*/ 4923919 w 290404"/>
                <a:gd name="T5" fmla="*/ 5614914 h 291739"/>
                <a:gd name="T6" fmla="*/ 5129469 w 290404"/>
                <a:gd name="T7" fmla="*/ 5614914 h 291739"/>
                <a:gd name="T8" fmla="*/ 5512159 w 290404"/>
                <a:gd name="T9" fmla="*/ 5218472 h 291739"/>
                <a:gd name="T10" fmla="*/ 5554706 w 290404"/>
                <a:gd name="T11" fmla="*/ 5117567 h 291739"/>
                <a:gd name="T12" fmla="*/ 5512159 w 290404"/>
                <a:gd name="T13" fmla="*/ 5009464 h 291739"/>
                <a:gd name="T14" fmla="*/ 3867927 w 290404"/>
                <a:gd name="T15" fmla="*/ 3639961 h 291739"/>
                <a:gd name="T16" fmla="*/ 3733190 w 290404"/>
                <a:gd name="T17" fmla="*/ 3798532 h 291739"/>
                <a:gd name="T18" fmla="*/ 3577297 w 290404"/>
                <a:gd name="T19" fmla="*/ 3935497 h 291739"/>
                <a:gd name="T20" fmla="*/ 3924603 w 290404"/>
                <a:gd name="T21" fmla="*/ 4288660 h 291739"/>
                <a:gd name="T22" fmla="*/ 4222295 w 290404"/>
                <a:gd name="T23" fmla="*/ 3993147 h 291739"/>
                <a:gd name="T24" fmla="*/ 2192672 w 290404"/>
                <a:gd name="T25" fmla="*/ 1142290 h 291739"/>
                <a:gd name="T26" fmla="*/ 2285186 w 290404"/>
                <a:gd name="T27" fmla="*/ 1235361 h 291739"/>
                <a:gd name="T28" fmla="*/ 2192672 w 290404"/>
                <a:gd name="T29" fmla="*/ 1321240 h 291739"/>
                <a:gd name="T30" fmla="*/ 1303712 w 290404"/>
                <a:gd name="T31" fmla="*/ 2216082 h 291739"/>
                <a:gd name="T32" fmla="*/ 1218298 w 290404"/>
                <a:gd name="T33" fmla="*/ 2309129 h 291739"/>
                <a:gd name="T34" fmla="*/ 1132935 w 290404"/>
                <a:gd name="T35" fmla="*/ 2216082 h 291739"/>
                <a:gd name="T36" fmla="*/ 2192672 w 290404"/>
                <a:gd name="T37" fmla="*/ 1142290 h 291739"/>
                <a:gd name="T38" fmla="*/ 2206618 w 290404"/>
                <a:gd name="T39" fmla="*/ 813849 h 291739"/>
                <a:gd name="T40" fmla="*/ 1213037 w 290404"/>
                <a:gd name="T41" fmla="*/ 1229676 h 291739"/>
                <a:gd name="T42" fmla="*/ 1213037 w 290404"/>
                <a:gd name="T43" fmla="*/ 3237117 h 291739"/>
                <a:gd name="T44" fmla="*/ 2206618 w 290404"/>
                <a:gd name="T45" fmla="*/ 3660115 h 291739"/>
                <a:gd name="T46" fmla="*/ 3207202 w 290404"/>
                <a:gd name="T47" fmla="*/ 3237117 h 291739"/>
                <a:gd name="T48" fmla="*/ 3618833 w 290404"/>
                <a:gd name="T49" fmla="*/ 2233372 h 291739"/>
                <a:gd name="T50" fmla="*/ 3207202 w 290404"/>
                <a:gd name="T51" fmla="*/ 1229676 h 291739"/>
                <a:gd name="T52" fmla="*/ 2206618 w 290404"/>
                <a:gd name="T53" fmla="*/ 813849 h 291739"/>
                <a:gd name="T54" fmla="*/ 2206618 w 290404"/>
                <a:gd name="T55" fmla="*/ 634582 h 291739"/>
                <a:gd name="T56" fmla="*/ 3327901 w 290404"/>
                <a:gd name="T57" fmla="*/ 1107811 h 291739"/>
                <a:gd name="T58" fmla="*/ 3789161 w 290404"/>
                <a:gd name="T59" fmla="*/ 2233372 h 291739"/>
                <a:gd name="T60" fmla="*/ 3327901 w 290404"/>
                <a:gd name="T61" fmla="*/ 3366159 h 291739"/>
                <a:gd name="T62" fmla="*/ 2206618 w 290404"/>
                <a:gd name="T63" fmla="*/ 3832180 h 291739"/>
                <a:gd name="T64" fmla="*/ 1092421 w 290404"/>
                <a:gd name="T65" fmla="*/ 3366159 h 291739"/>
                <a:gd name="T66" fmla="*/ 1092421 w 290404"/>
                <a:gd name="T67" fmla="*/ 1107811 h 291739"/>
                <a:gd name="T68" fmla="*/ 2206618 w 290404"/>
                <a:gd name="T69" fmla="*/ 634582 h 291739"/>
                <a:gd name="T70" fmla="*/ 2181120 w 290404"/>
                <a:gd name="T71" fmla="*/ 173024 h 291739"/>
                <a:gd name="T72" fmla="*/ 763640 w 290404"/>
                <a:gd name="T73" fmla="*/ 771252 h 291739"/>
                <a:gd name="T74" fmla="*/ 763640 w 290404"/>
                <a:gd name="T75" fmla="*/ 3668796 h 291739"/>
                <a:gd name="T76" fmla="*/ 3612753 w 290404"/>
                <a:gd name="T77" fmla="*/ 3668796 h 291739"/>
                <a:gd name="T78" fmla="*/ 4200977 w 290404"/>
                <a:gd name="T79" fmla="*/ 2220006 h 291739"/>
                <a:gd name="T80" fmla="*/ 3612753 w 290404"/>
                <a:gd name="T81" fmla="*/ 771252 h 291739"/>
                <a:gd name="T82" fmla="*/ 2181120 w 290404"/>
                <a:gd name="T83" fmla="*/ 173024 h 291739"/>
                <a:gd name="T84" fmla="*/ 2181120 w 290404"/>
                <a:gd name="T85" fmla="*/ 0 h 291739"/>
                <a:gd name="T86" fmla="*/ 3733190 w 290404"/>
                <a:gd name="T87" fmla="*/ 648655 h 291739"/>
                <a:gd name="T88" fmla="*/ 4371037 w 290404"/>
                <a:gd name="T89" fmla="*/ 2220006 h 291739"/>
                <a:gd name="T90" fmla="*/ 3974231 w 290404"/>
                <a:gd name="T91" fmla="*/ 3495795 h 291739"/>
                <a:gd name="T92" fmla="*/ 4342772 w 290404"/>
                <a:gd name="T93" fmla="*/ 3870643 h 291739"/>
                <a:gd name="T94" fmla="*/ 4427780 w 290404"/>
                <a:gd name="T95" fmla="*/ 3784130 h 291739"/>
                <a:gd name="T96" fmla="*/ 4555388 w 290404"/>
                <a:gd name="T97" fmla="*/ 3784130 h 291739"/>
                <a:gd name="T98" fmla="*/ 5639677 w 290404"/>
                <a:gd name="T99" fmla="*/ 4886940 h 291739"/>
                <a:gd name="T100" fmla="*/ 5731837 w 290404"/>
                <a:gd name="T101" fmla="*/ 5117567 h 291739"/>
                <a:gd name="T102" fmla="*/ 5639677 w 290404"/>
                <a:gd name="T103" fmla="*/ 5341015 h 291739"/>
                <a:gd name="T104" fmla="*/ 5249930 w 290404"/>
                <a:gd name="T105" fmla="*/ 5737447 h 291739"/>
                <a:gd name="T106" fmla="*/ 5030229 w 290404"/>
                <a:gd name="T107" fmla="*/ 5831143 h 291739"/>
                <a:gd name="T108" fmla="*/ 4810563 w 290404"/>
                <a:gd name="T109" fmla="*/ 5737447 h 291739"/>
                <a:gd name="T110" fmla="*/ 3719052 w 290404"/>
                <a:gd name="T111" fmla="*/ 4627437 h 291739"/>
                <a:gd name="T112" fmla="*/ 3697811 w 290404"/>
                <a:gd name="T113" fmla="*/ 4562582 h 291739"/>
                <a:gd name="T114" fmla="*/ 3719052 w 290404"/>
                <a:gd name="T115" fmla="*/ 4504925 h 291739"/>
                <a:gd name="T116" fmla="*/ 3811230 w 290404"/>
                <a:gd name="T117" fmla="*/ 4418425 h 291739"/>
                <a:gd name="T118" fmla="*/ 3435575 w 290404"/>
                <a:gd name="T119" fmla="*/ 4043600 h 291739"/>
                <a:gd name="T120" fmla="*/ 2181120 w 290404"/>
                <a:gd name="T121" fmla="*/ 4447239 h 291739"/>
                <a:gd name="T122" fmla="*/ 643136 w 290404"/>
                <a:gd name="T123" fmla="*/ 3798532 h 291739"/>
                <a:gd name="T124" fmla="*/ 643136 w 290404"/>
                <a:gd name="T125" fmla="*/ 648655 h 291739"/>
                <a:gd name="T126" fmla="*/ 2181120 w 290404"/>
                <a:gd name="T127" fmla="*/ 0 h 291739"/>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60000 65536"/>
                <a:gd name="T190" fmla="*/ 0 60000 65536"/>
                <a:gd name="T191" fmla="*/ 0 60000 65536"/>
              </a:gdLst>
              <a:ahLst/>
              <a:cxnLst>
                <a:cxn ang="T128">
                  <a:pos x="T0" y="T1"/>
                </a:cxn>
                <a:cxn ang="T129">
                  <a:pos x="T2" y="T3"/>
                </a:cxn>
                <a:cxn ang="T130">
                  <a:pos x="T4" y="T5"/>
                </a:cxn>
                <a:cxn ang="T131">
                  <a:pos x="T6" y="T7"/>
                </a:cxn>
                <a:cxn ang="T132">
                  <a:pos x="T8" y="T9"/>
                </a:cxn>
                <a:cxn ang="T133">
                  <a:pos x="T10" y="T11"/>
                </a:cxn>
                <a:cxn ang="T134">
                  <a:pos x="T12" y="T13"/>
                </a:cxn>
                <a:cxn ang="T135">
                  <a:pos x="T14" y="T15"/>
                </a:cxn>
                <a:cxn ang="T136">
                  <a:pos x="T16" y="T17"/>
                </a:cxn>
                <a:cxn ang="T137">
                  <a:pos x="T18" y="T19"/>
                </a:cxn>
                <a:cxn ang="T138">
                  <a:pos x="T20" y="T21"/>
                </a:cxn>
                <a:cxn ang="T139">
                  <a:pos x="T22" y="T23"/>
                </a:cxn>
                <a:cxn ang="T140">
                  <a:pos x="T24" y="T25"/>
                </a:cxn>
                <a:cxn ang="T141">
                  <a:pos x="T26" y="T27"/>
                </a:cxn>
                <a:cxn ang="T142">
                  <a:pos x="T28" y="T29"/>
                </a:cxn>
                <a:cxn ang="T143">
                  <a:pos x="T30" y="T31"/>
                </a:cxn>
                <a:cxn ang="T144">
                  <a:pos x="T32" y="T33"/>
                </a:cxn>
                <a:cxn ang="T145">
                  <a:pos x="T34" y="T35"/>
                </a:cxn>
                <a:cxn ang="T146">
                  <a:pos x="T36" y="T37"/>
                </a:cxn>
                <a:cxn ang="T147">
                  <a:pos x="T38" y="T39"/>
                </a:cxn>
                <a:cxn ang="T148">
                  <a:pos x="T40" y="T41"/>
                </a:cxn>
                <a:cxn ang="T149">
                  <a:pos x="T42" y="T43"/>
                </a:cxn>
                <a:cxn ang="T150">
                  <a:pos x="T44" y="T45"/>
                </a:cxn>
                <a:cxn ang="T151">
                  <a:pos x="T46" y="T47"/>
                </a:cxn>
                <a:cxn ang="T152">
                  <a:pos x="T48" y="T49"/>
                </a:cxn>
                <a:cxn ang="T153">
                  <a:pos x="T50" y="T51"/>
                </a:cxn>
                <a:cxn ang="T154">
                  <a:pos x="T52" y="T53"/>
                </a:cxn>
                <a:cxn ang="T155">
                  <a:pos x="T54" y="T55"/>
                </a:cxn>
                <a:cxn ang="T156">
                  <a:pos x="T56" y="T57"/>
                </a:cxn>
                <a:cxn ang="T157">
                  <a:pos x="T58" y="T59"/>
                </a:cxn>
                <a:cxn ang="T158">
                  <a:pos x="T60" y="T61"/>
                </a:cxn>
                <a:cxn ang="T159">
                  <a:pos x="T62" y="T63"/>
                </a:cxn>
                <a:cxn ang="T160">
                  <a:pos x="T64" y="T65"/>
                </a:cxn>
                <a:cxn ang="T161">
                  <a:pos x="T66" y="T67"/>
                </a:cxn>
                <a:cxn ang="T162">
                  <a:pos x="T68" y="T69"/>
                </a:cxn>
                <a:cxn ang="T163">
                  <a:pos x="T70" y="T71"/>
                </a:cxn>
                <a:cxn ang="T164">
                  <a:pos x="T72" y="T73"/>
                </a:cxn>
                <a:cxn ang="T165">
                  <a:pos x="T74" y="T75"/>
                </a:cxn>
                <a:cxn ang="T166">
                  <a:pos x="T76" y="T77"/>
                </a:cxn>
                <a:cxn ang="T167">
                  <a:pos x="T78" y="T79"/>
                </a:cxn>
                <a:cxn ang="T168">
                  <a:pos x="T80" y="T81"/>
                </a:cxn>
                <a:cxn ang="T169">
                  <a:pos x="T82" y="T83"/>
                </a:cxn>
                <a:cxn ang="T170">
                  <a:pos x="T84" y="T85"/>
                </a:cxn>
                <a:cxn ang="T171">
                  <a:pos x="T86" y="T87"/>
                </a:cxn>
                <a:cxn ang="T172">
                  <a:pos x="T88" y="T89"/>
                </a:cxn>
                <a:cxn ang="T173">
                  <a:pos x="T90" y="T91"/>
                </a:cxn>
                <a:cxn ang="T174">
                  <a:pos x="T92" y="T93"/>
                </a:cxn>
                <a:cxn ang="T175">
                  <a:pos x="T94" y="T95"/>
                </a:cxn>
                <a:cxn ang="T176">
                  <a:pos x="T96" y="T97"/>
                </a:cxn>
                <a:cxn ang="T177">
                  <a:pos x="T98" y="T99"/>
                </a:cxn>
                <a:cxn ang="T178">
                  <a:pos x="T100" y="T101"/>
                </a:cxn>
                <a:cxn ang="T179">
                  <a:pos x="T102" y="T103"/>
                </a:cxn>
                <a:cxn ang="T180">
                  <a:pos x="T104" y="T105"/>
                </a:cxn>
                <a:cxn ang="T181">
                  <a:pos x="T106" y="T107"/>
                </a:cxn>
                <a:cxn ang="T182">
                  <a:pos x="T108" y="T109"/>
                </a:cxn>
                <a:cxn ang="T183">
                  <a:pos x="T110" y="T111"/>
                </a:cxn>
                <a:cxn ang="T184">
                  <a:pos x="T112" y="T113"/>
                </a:cxn>
                <a:cxn ang="T185">
                  <a:pos x="T114" y="T115"/>
                </a:cxn>
                <a:cxn ang="T186">
                  <a:pos x="T116" y="T117"/>
                </a:cxn>
                <a:cxn ang="T187">
                  <a:pos x="T118" y="T119"/>
                </a:cxn>
                <a:cxn ang="T188">
                  <a:pos x="T120" y="T121"/>
                </a:cxn>
                <a:cxn ang="T189">
                  <a:pos x="T122" y="T123"/>
                </a:cxn>
                <a:cxn ang="T190">
                  <a:pos x="T124" y="T125"/>
                </a:cxn>
                <a:cxn ang="T191">
                  <a:pos x="T126" y="T127"/>
                </a:cxn>
              </a:cxnLst>
              <a:rect l="0" t="0" r="r" b="b"/>
              <a:pathLst>
                <a:path w="290404" h="291739">
                  <a:moveTo>
                    <a:pt x="227566" y="198700"/>
                  </a:moveTo>
                  <a:lnTo>
                    <a:pt x="197762" y="228271"/>
                  </a:lnTo>
                  <a:lnTo>
                    <a:pt x="249469" y="280921"/>
                  </a:lnTo>
                  <a:cubicBezTo>
                    <a:pt x="252701" y="283445"/>
                    <a:pt x="257010" y="283445"/>
                    <a:pt x="259882" y="280921"/>
                  </a:cubicBezTo>
                  <a:lnTo>
                    <a:pt x="279273" y="261087"/>
                  </a:lnTo>
                  <a:cubicBezTo>
                    <a:pt x="281068" y="259645"/>
                    <a:pt x="281427" y="257841"/>
                    <a:pt x="281427" y="256038"/>
                  </a:cubicBezTo>
                  <a:cubicBezTo>
                    <a:pt x="281427" y="254235"/>
                    <a:pt x="281068" y="252072"/>
                    <a:pt x="279273" y="250629"/>
                  </a:cubicBezTo>
                  <a:lnTo>
                    <a:pt x="227566" y="198700"/>
                  </a:lnTo>
                  <a:close/>
                  <a:moveTo>
                    <a:pt x="195967" y="182112"/>
                  </a:moveTo>
                  <a:cubicBezTo>
                    <a:pt x="194171" y="184997"/>
                    <a:pt x="191658" y="187160"/>
                    <a:pt x="189144" y="190045"/>
                  </a:cubicBezTo>
                  <a:cubicBezTo>
                    <a:pt x="186631" y="192570"/>
                    <a:pt x="184117" y="194733"/>
                    <a:pt x="181245" y="196897"/>
                  </a:cubicBezTo>
                  <a:lnTo>
                    <a:pt x="198839" y="214567"/>
                  </a:lnTo>
                  <a:lnTo>
                    <a:pt x="213921" y="199782"/>
                  </a:lnTo>
                  <a:lnTo>
                    <a:pt x="195967" y="182112"/>
                  </a:lnTo>
                  <a:close/>
                  <a:moveTo>
                    <a:pt x="111093" y="57150"/>
                  </a:moveTo>
                  <a:cubicBezTo>
                    <a:pt x="113976" y="57150"/>
                    <a:pt x="115778" y="59299"/>
                    <a:pt x="115778" y="61806"/>
                  </a:cubicBezTo>
                  <a:cubicBezTo>
                    <a:pt x="115778" y="63955"/>
                    <a:pt x="113976" y="66104"/>
                    <a:pt x="111093" y="66104"/>
                  </a:cubicBezTo>
                  <a:cubicBezTo>
                    <a:pt x="86229" y="66104"/>
                    <a:pt x="66050" y="86160"/>
                    <a:pt x="66050" y="110873"/>
                  </a:cubicBezTo>
                  <a:cubicBezTo>
                    <a:pt x="66050" y="113380"/>
                    <a:pt x="63887" y="115529"/>
                    <a:pt x="61725" y="115529"/>
                  </a:cubicBezTo>
                  <a:cubicBezTo>
                    <a:pt x="59203" y="115529"/>
                    <a:pt x="57401" y="113380"/>
                    <a:pt x="57401" y="110873"/>
                  </a:cubicBezTo>
                  <a:cubicBezTo>
                    <a:pt x="57401" y="81504"/>
                    <a:pt x="81545" y="57150"/>
                    <a:pt x="111093" y="57150"/>
                  </a:cubicBezTo>
                  <a:close/>
                  <a:moveTo>
                    <a:pt x="111796" y="40717"/>
                  </a:moveTo>
                  <a:cubicBezTo>
                    <a:pt x="93099" y="40717"/>
                    <a:pt x="75121" y="48250"/>
                    <a:pt x="61458" y="61522"/>
                  </a:cubicBezTo>
                  <a:cubicBezTo>
                    <a:pt x="33771" y="89141"/>
                    <a:pt x="33771" y="134696"/>
                    <a:pt x="61458" y="161957"/>
                  </a:cubicBezTo>
                  <a:cubicBezTo>
                    <a:pt x="75121" y="175587"/>
                    <a:pt x="93099" y="183120"/>
                    <a:pt x="111796" y="183120"/>
                  </a:cubicBezTo>
                  <a:cubicBezTo>
                    <a:pt x="130853" y="183120"/>
                    <a:pt x="148831" y="175587"/>
                    <a:pt x="162494" y="161957"/>
                  </a:cubicBezTo>
                  <a:cubicBezTo>
                    <a:pt x="176158" y="149044"/>
                    <a:pt x="183349" y="131109"/>
                    <a:pt x="183349" y="111739"/>
                  </a:cubicBezTo>
                  <a:cubicBezTo>
                    <a:pt x="183349" y="92728"/>
                    <a:pt x="176158" y="74794"/>
                    <a:pt x="162494" y="61522"/>
                  </a:cubicBezTo>
                  <a:cubicBezTo>
                    <a:pt x="148831" y="48250"/>
                    <a:pt x="130853" y="40717"/>
                    <a:pt x="111796" y="40717"/>
                  </a:cubicBezTo>
                  <a:close/>
                  <a:moveTo>
                    <a:pt x="111796" y="31750"/>
                  </a:moveTo>
                  <a:cubicBezTo>
                    <a:pt x="133370" y="31750"/>
                    <a:pt x="153505" y="40359"/>
                    <a:pt x="168607" y="55424"/>
                  </a:cubicBezTo>
                  <a:cubicBezTo>
                    <a:pt x="183709" y="70489"/>
                    <a:pt x="191979" y="90576"/>
                    <a:pt x="191979" y="111739"/>
                  </a:cubicBezTo>
                  <a:cubicBezTo>
                    <a:pt x="191979" y="133261"/>
                    <a:pt x="183709" y="153348"/>
                    <a:pt x="168607" y="168413"/>
                  </a:cubicBezTo>
                  <a:cubicBezTo>
                    <a:pt x="153505" y="183478"/>
                    <a:pt x="133370" y="191728"/>
                    <a:pt x="111796" y="191728"/>
                  </a:cubicBezTo>
                  <a:cubicBezTo>
                    <a:pt x="90582" y="191728"/>
                    <a:pt x="70447" y="183478"/>
                    <a:pt x="55345" y="168413"/>
                  </a:cubicBezTo>
                  <a:cubicBezTo>
                    <a:pt x="24063" y="137207"/>
                    <a:pt x="24063" y="86631"/>
                    <a:pt x="55345" y="55424"/>
                  </a:cubicBezTo>
                  <a:cubicBezTo>
                    <a:pt x="70447" y="40359"/>
                    <a:pt x="90582" y="31750"/>
                    <a:pt x="111796" y="31750"/>
                  </a:cubicBezTo>
                  <a:close/>
                  <a:moveTo>
                    <a:pt x="110506" y="8655"/>
                  </a:moveTo>
                  <a:cubicBezTo>
                    <a:pt x="83575" y="8655"/>
                    <a:pt x="57722" y="19473"/>
                    <a:pt x="38691" y="38586"/>
                  </a:cubicBezTo>
                  <a:cubicBezTo>
                    <a:pt x="-1167" y="78615"/>
                    <a:pt x="-1167" y="143526"/>
                    <a:pt x="38691" y="183554"/>
                  </a:cubicBezTo>
                  <a:cubicBezTo>
                    <a:pt x="78548" y="223583"/>
                    <a:pt x="143182" y="223583"/>
                    <a:pt x="183040" y="183554"/>
                  </a:cubicBezTo>
                  <a:cubicBezTo>
                    <a:pt x="202071" y="164442"/>
                    <a:pt x="212843" y="138477"/>
                    <a:pt x="212843" y="111070"/>
                  </a:cubicBezTo>
                  <a:cubicBezTo>
                    <a:pt x="212843" y="83663"/>
                    <a:pt x="202071" y="58059"/>
                    <a:pt x="183040" y="38586"/>
                  </a:cubicBezTo>
                  <a:cubicBezTo>
                    <a:pt x="163650" y="19473"/>
                    <a:pt x="138155" y="8655"/>
                    <a:pt x="110506" y="8655"/>
                  </a:cubicBezTo>
                  <a:close/>
                  <a:moveTo>
                    <a:pt x="110506" y="0"/>
                  </a:moveTo>
                  <a:cubicBezTo>
                    <a:pt x="140310" y="0"/>
                    <a:pt x="168318" y="11540"/>
                    <a:pt x="189144" y="32455"/>
                  </a:cubicBezTo>
                  <a:cubicBezTo>
                    <a:pt x="209971" y="53371"/>
                    <a:pt x="221461" y="81500"/>
                    <a:pt x="221461" y="111070"/>
                  </a:cubicBezTo>
                  <a:cubicBezTo>
                    <a:pt x="221461" y="134510"/>
                    <a:pt x="214280" y="156508"/>
                    <a:pt x="201353" y="174899"/>
                  </a:cubicBezTo>
                  <a:lnTo>
                    <a:pt x="220025" y="193652"/>
                  </a:lnTo>
                  <a:lnTo>
                    <a:pt x="224334" y="189324"/>
                  </a:lnTo>
                  <a:cubicBezTo>
                    <a:pt x="226129" y="187521"/>
                    <a:pt x="228643" y="187521"/>
                    <a:pt x="230797" y="189324"/>
                  </a:cubicBezTo>
                  <a:lnTo>
                    <a:pt x="285736" y="244499"/>
                  </a:lnTo>
                  <a:cubicBezTo>
                    <a:pt x="288609" y="247744"/>
                    <a:pt x="290404" y="251711"/>
                    <a:pt x="290404" y="256038"/>
                  </a:cubicBezTo>
                  <a:cubicBezTo>
                    <a:pt x="290404" y="260005"/>
                    <a:pt x="288609" y="264333"/>
                    <a:pt x="285736" y="267217"/>
                  </a:cubicBezTo>
                  <a:lnTo>
                    <a:pt x="265987" y="287051"/>
                  </a:lnTo>
                  <a:cubicBezTo>
                    <a:pt x="263114" y="289936"/>
                    <a:pt x="258805" y="291739"/>
                    <a:pt x="254855" y="291739"/>
                  </a:cubicBezTo>
                  <a:cubicBezTo>
                    <a:pt x="250546" y="291739"/>
                    <a:pt x="246597" y="289936"/>
                    <a:pt x="243724" y="287051"/>
                  </a:cubicBezTo>
                  <a:lnTo>
                    <a:pt x="188426" y="231516"/>
                  </a:lnTo>
                  <a:cubicBezTo>
                    <a:pt x="187708" y="230795"/>
                    <a:pt x="187349" y="229713"/>
                    <a:pt x="187349" y="228271"/>
                  </a:cubicBezTo>
                  <a:cubicBezTo>
                    <a:pt x="187349" y="227189"/>
                    <a:pt x="187708" y="226107"/>
                    <a:pt x="188426" y="225386"/>
                  </a:cubicBezTo>
                  <a:lnTo>
                    <a:pt x="193094" y="221058"/>
                  </a:lnTo>
                  <a:lnTo>
                    <a:pt x="174063" y="202306"/>
                  </a:lnTo>
                  <a:cubicBezTo>
                    <a:pt x="155032" y="215649"/>
                    <a:pt x="133128" y="222501"/>
                    <a:pt x="110506" y="222501"/>
                  </a:cubicBezTo>
                  <a:cubicBezTo>
                    <a:pt x="82498" y="222501"/>
                    <a:pt x="53772" y="211682"/>
                    <a:pt x="32586" y="190045"/>
                  </a:cubicBezTo>
                  <a:cubicBezTo>
                    <a:pt x="-10862" y="146411"/>
                    <a:pt x="-10862" y="76090"/>
                    <a:pt x="32586" y="32455"/>
                  </a:cubicBezTo>
                  <a:cubicBezTo>
                    <a:pt x="53413" y="11540"/>
                    <a:pt x="81062" y="0"/>
                    <a:pt x="110506" y="0"/>
                  </a:cubicBezTo>
                  <a:close/>
                </a:path>
              </a:pathLst>
            </a:custGeom>
            <a:solidFill>
              <a:schemeClr val="bg1"/>
            </a:solidFill>
            <a:ln>
              <a:noFill/>
            </a:ln>
            <a:effectLst/>
          </p:spPr>
          <p:txBody>
            <a:bodyPr anchor="ctr"/>
            <a:lstStyle/>
            <a:p>
              <a:endParaRPr lang="en-US" sz="900" dirty="0"/>
            </a:p>
          </p:txBody>
        </p:sp>
        <p:sp>
          <p:nvSpPr>
            <p:cNvPr id="52" name="TextBox 51">
              <a:extLst>
                <a:ext uri="{FF2B5EF4-FFF2-40B4-BE49-F238E27FC236}">
                  <a16:creationId xmlns:a16="http://schemas.microsoft.com/office/drawing/2014/main" id="{84E7A5F6-75A0-294A-9CE0-5BD8EB066B8D}"/>
                </a:ext>
              </a:extLst>
            </p:cNvPr>
            <p:cNvSpPr txBox="1"/>
            <p:nvPr/>
          </p:nvSpPr>
          <p:spPr>
            <a:xfrm>
              <a:off x="8349779" y="3267259"/>
              <a:ext cx="1524776" cy="338554"/>
            </a:xfrm>
            <a:prstGeom prst="rect">
              <a:avLst/>
            </a:prstGeom>
            <a:noFill/>
          </p:spPr>
          <p:txBody>
            <a:bodyPr wrap="none" rtlCol="0" anchor="b" anchorCtr="0">
              <a:spAutoFit/>
            </a:bodyPr>
            <a:lstStyle/>
            <a:p>
              <a:r>
                <a:rPr lang="en-US" sz="1600" b="1" dirty="0">
                  <a:solidFill>
                    <a:schemeClr val="tx2"/>
                  </a:solidFill>
                  <a:latin typeface="Poppins" pitchFamily="2" charset="77"/>
                  <a:ea typeface="League Spartan" charset="0"/>
                  <a:cs typeface="Poppins" pitchFamily="2" charset="77"/>
                </a:rPr>
                <a:t>Code Search</a:t>
              </a:r>
            </a:p>
          </p:txBody>
        </p:sp>
      </p:grpSp>
      <p:sp>
        <p:nvSpPr>
          <p:cNvPr id="63" name="Oval 62">
            <a:extLst>
              <a:ext uri="{FF2B5EF4-FFF2-40B4-BE49-F238E27FC236}">
                <a16:creationId xmlns:a16="http://schemas.microsoft.com/office/drawing/2014/main" id="{7E13D246-E2A6-FD49-BA46-03905BAD1418}"/>
              </a:ext>
            </a:extLst>
          </p:cNvPr>
          <p:cNvSpPr/>
          <p:nvPr/>
        </p:nvSpPr>
        <p:spPr>
          <a:xfrm>
            <a:off x="4852070" y="2654464"/>
            <a:ext cx="2021346" cy="202134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mc:AlternateContent xmlns:mc="http://schemas.openxmlformats.org/markup-compatibility/2006">
        <mc:Choice xmlns:am3d="http://schemas.microsoft.com/office/drawing/2017/model3d" Requires="am3d">
          <p:graphicFrame>
            <p:nvGraphicFramePr>
              <p:cNvPr id="29" name="3D Model 28" descr="Gears">
                <a:extLst>
                  <a:ext uri="{FF2B5EF4-FFF2-40B4-BE49-F238E27FC236}">
                    <a16:creationId xmlns:a16="http://schemas.microsoft.com/office/drawing/2014/main" id="{2C02E7A5-5E45-4557-87C0-C8DC71EB6476}"/>
                  </a:ext>
                </a:extLst>
              </p:cNvPr>
              <p:cNvGraphicFramePr>
                <a:graphicFrameLocks noChangeAspect="1"/>
              </p:cNvGraphicFramePr>
              <p:nvPr>
                <p:extLst>
                  <p:ext uri="{D42A27DB-BD31-4B8C-83A1-F6EECF244321}">
                    <p14:modId xmlns:p14="http://schemas.microsoft.com/office/powerpoint/2010/main" val="985910167"/>
                  </p:ext>
                </p:extLst>
              </p:nvPr>
            </p:nvGraphicFramePr>
            <p:xfrm>
              <a:off x="4914384" y="2813922"/>
              <a:ext cx="1929525" cy="1535277"/>
            </p:xfrm>
            <a:graphic>
              <a:graphicData uri="http://schemas.microsoft.com/office/drawing/2017/model3d">
                <am3d:model3d r:embed="rId3">
                  <am3d:spPr>
                    <a:xfrm>
                      <a:off x="0" y="0"/>
                      <a:ext cx="1929525" cy="1535277"/>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182166" ay="509426" az="-26902"/>
                    <am3d:postTrans dx="0" dy="0" dz="0"/>
                  </am3d:trans>
                  <am3d:raster rName="Office3DRenderer" rVer="16.0.8326">
                    <am3d:blip r:embed="rId4"/>
                  </am3d:raster>
                  <am3d:objViewport viewportSz="24998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Gears">
                <a:extLst>
                  <a:ext uri="{FF2B5EF4-FFF2-40B4-BE49-F238E27FC236}">
                    <a16:creationId xmlns:a16="http://schemas.microsoft.com/office/drawing/2014/main" id="{2C02E7A5-5E45-4557-87C0-C8DC71EB6476}"/>
                  </a:ext>
                </a:extLst>
              </p:cNvPr>
              <p:cNvPicPr>
                <a:picLocks noGrp="1" noRot="1" noChangeAspect="1" noMove="1" noResize="1" noEditPoints="1" noAdjustHandles="1" noChangeArrowheads="1" noChangeShapeType="1" noCrop="1"/>
              </p:cNvPicPr>
              <p:nvPr/>
            </p:nvPicPr>
            <p:blipFill>
              <a:blip r:embed="rId4"/>
              <a:stretch>
                <a:fillRect/>
              </a:stretch>
            </p:blipFill>
            <p:spPr>
              <a:xfrm>
                <a:off x="4914384" y="2813922"/>
                <a:ext cx="1929525" cy="1535277"/>
              </a:xfrm>
              <a:prstGeom prst="rect">
                <a:avLst/>
              </a:prstGeom>
            </p:spPr>
          </p:pic>
        </mc:Fallback>
      </mc:AlternateContent>
      <p:sp>
        <p:nvSpPr>
          <p:cNvPr id="33" name="Freeform 948">
            <a:extLst>
              <a:ext uri="{FF2B5EF4-FFF2-40B4-BE49-F238E27FC236}">
                <a16:creationId xmlns:a16="http://schemas.microsoft.com/office/drawing/2014/main" id="{EAB29175-22D7-479A-9238-F8B6304CCA4F}"/>
              </a:ext>
            </a:extLst>
          </p:cNvPr>
          <p:cNvSpPr>
            <a:spLocks noChangeAspect="1" noChangeArrowheads="1"/>
          </p:cNvSpPr>
          <p:nvPr/>
        </p:nvSpPr>
        <p:spPr bwMode="auto">
          <a:xfrm>
            <a:off x="10341599" y="2440408"/>
            <a:ext cx="507134" cy="510190"/>
          </a:xfrm>
          <a:custGeom>
            <a:avLst/>
            <a:gdLst>
              <a:gd name="T0" fmla="*/ 4491636 w 290404"/>
              <a:gd name="T1" fmla="*/ 3971512 h 291739"/>
              <a:gd name="T2" fmla="*/ 3903361 w 290404"/>
              <a:gd name="T3" fmla="*/ 4562582 h 291739"/>
              <a:gd name="T4" fmla="*/ 4923919 w 290404"/>
              <a:gd name="T5" fmla="*/ 5614914 h 291739"/>
              <a:gd name="T6" fmla="*/ 5129469 w 290404"/>
              <a:gd name="T7" fmla="*/ 5614914 h 291739"/>
              <a:gd name="T8" fmla="*/ 5512159 w 290404"/>
              <a:gd name="T9" fmla="*/ 5218472 h 291739"/>
              <a:gd name="T10" fmla="*/ 5554706 w 290404"/>
              <a:gd name="T11" fmla="*/ 5117567 h 291739"/>
              <a:gd name="T12" fmla="*/ 5512159 w 290404"/>
              <a:gd name="T13" fmla="*/ 5009464 h 291739"/>
              <a:gd name="T14" fmla="*/ 3867927 w 290404"/>
              <a:gd name="T15" fmla="*/ 3639961 h 291739"/>
              <a:gd name="T16" fmla="*/ 3733190 w 290404"/>
              <a:gd name="T17" fmla="*/ 3798532 h 291739"/>
              <a:gd name="T18" fmla="*/ 3577297 w 290404"/>
              <a:gd name="T19" fmla="*/ 3935497 h 291739"/>
              <a:gd name="T20" fmla="*/ 3924603 w 290404"/>
              <a:gd name="T21" fmla="*/ 4288660 h 291739"/>
              <a:gd name="T22" fmla="*/ 4222295 w 290404"/>
              <a:gd name="T23" fmla="*/ 3993147 h 291739"/>
              <a:gd name="T24" fmla="*/ 2192672 w 290404"/>
              <a:gd name="T25" fmla="*/ 1142290 h 291739"/>
              <a:gd name="T26" fmla="*/ 2285186 w 290404"/>
              <a:gd name="T27" fmla="*/ 1235361 h 291739"/>
              <a:gd name="T28" fmla="*/ 2192672 w 290404"/>
              <a:gd name="T29" fmla="*/ 1321240 h 291739"/>
              <a:gd name="T30" fmla="*/ 1303712 w 290404"/>
              <a:gd name="T31" fmla="*/ 2216082 h 291739"/>
              <a:gd name="T32" fmla="*/ 1218298 w 290404"/>
              <a:gd name="T33" fmla="*/ 2309129 h 291739"/>
              <a:gd name="T34" fmla="*/ 1132935 w 290404"/>
              <a:gd name="T35" fmla="*/ 2216082 h 291739"/>
              <a:gd name="T36" fmla="*/ 2192672 w 290404"/>
              <a:gd name="T37" fmla="*/ 1142290 h 291739"/>
              <a:gd name="T38" fmla="*/ 2206618 w 290404"/>
              <a:gd name="T39" fmla="*/ 813849 h 291739"/>
              <a:gd name="T40" fmla="*/ 1213037 w 290404"/>
              <a:gd name="T41" fmla="*/ 1229676 h 291739"/>
              <a:gd name="T42" fmla="*/ 1213037 w 290404"/>
              <a:gd name="T43" fmla="*/ 3237117 h 291739"/>
              <a:gd name="T44" fmla="*/ 2206618 w 290404"/>
              <a:gd name="T45" fmla="*/ 3660115 h 291739"/>
              <a:gd name="T46" fmla="*/ 3207202 w 290404"/>
              <a:gd name="T47" fmla="*/ 3237117 h 291739"/>
              <a:gd name="T48" fmla="*/ 3618833 w 290404"/>
              <a:gd name="T49" fmla="*/ 2233372 h 291739"/>
              <a:gd name="T50" fmla="*/ 3207202 w 290404"/>
              <a:gd name="T51" fmla="*/ 1229676 h 291739"/>
              <a:gd name="T52" fmla="*/ 2206618 w 290404"/>
              <a:gd name="T53" fmla="*/ 813849 h 291739"/>
              <a:gd name="T54" fmla="*/ 2206618 w 290404"/>
              <a:gd name="T55" fmla="*/ 634582 h 291739"/>
              <a:gd name="T56" fmla="*/ 3327901 w 290404"/>
              <a:gd name="T57" fmla="*/ 1107811 h 291739"/>
              <a:gd name="T58" fmla="*/ 3789161 w 290404"/>
              <a:gd name="T59" fmla="*/ 2233372 h 291739"/>
              <a:gd name="T60" fmla="*/ 3327901 w 290404"/>
              <a:gd name="T61" fmla="*/ 3366159 h 291739"/>
              <a:gd name="T62" fmla="*/ 2206618 w 290404"/>
              <a:gd name="T63" fmla="*/ 3832180 h 291739"/>
              <a:gd name="T64" fmla="*/ 1092421 w 290404"/>
              <a:gd name="T65" fmla="*/ 3366159 h 291739"/>
              <a:gd name="T66" fmla="*/ 1092421 w 290404"/>
              <a:gd name="T67" fmla="*/ 1107811 h 291739"/>
              <a:gd name="T68" fmla="*/ 2206618 w 290404"/>
              <a:gd name="T69" fmla="*/ 634582 h 291739"/>
              <a:gd name="T70" fmla="*/ 2181120 w 290404"/>
              <a:gd name="T71" fmla="*/ 173024 h 291739"/>
              <a:gd name="T72" fmla="*/ 763640 w 290404"/>
              <a:gd name="T73" fmla="*/ 771252 h 291739"/>
              <a:gd name="T74" fmla="*/ 763640 w 290404"/>
              <a:gd name="T75" fmla="*/ 3668796 h 291739"/>
              <a:gd name="T76" fmla="*/ 3612753 w 290404"/>
              <a:gd name="T77" fmla="*/ 3668796 h 291739"/>
              <a:gd name="T78" fmla="*/ 4200977 w 290404"/>
              <a:gd name="T79" fmla="*/ 2220006 h 291739"/>
              <a:gd name="T80" fmla="*/ 3612753 w 290404"/>
              <a:gd name="T81" fmla="*/ 771252 h 291739"/>
              <a:gd name="T82" fmla="*/ 2181120 w 290404"/>
              <a:gd name="T83" fmla="*/ 173024 h 291739"/>
              <a:gd name="T84" fmla="*/ 2181120 w 290404"/>
              <a:gd name="T85" fmla="*/ 0 h 291739"/>
              <a:gd name="T86" fmla="*/ 3733190 w 290404"/>
              <a:gd name="T87" fmla="*/ 648655 h 291739"/>
              <a:gd name="T88" fmla="*/ 4371037 w 290404"/>
              <a:gd name="T89" fmla="*/ 2220006 h 291739"/>
              <a:gd name="T90" fmla="*/ 3974231 w 290404"/>
              <a:gd name="T91" fmla="*/ 3495795 h 291739"/>
              <a:gd name="T92" fmla="*/ 4342772 w 290404"/>
              <a:gd name="T93" fmla="*/ 3870643 h 291739"/>
              <a:gd name="T94" fmla="*/ 4427780 w 290404"/>
              <a:gd name="T95" fmla="*/ 3784130 h 291739"/>
              <a:gd name="T96" fmla="*/ 4555388 w 290404"/>
              <a:gd name="T97" fmla="*/ 3784130 h 291739"/>
              <a:gd name="T98" fmla="*/ 5639677 w 290404"/>
              <a:gd name="T99" fmla="*/ 4886940 h 291739"/>
              <a:gd name="T100" fmla="*/ 5731837 w 290404"/>
              <a:gd name="T101" fmla="*/ 5117567 h 291739"/>
              <a:gd name="T102" fmla="*/ 5639677 w 290404"/>
              <a:gd name="T103" fmla="*/ 5341015 h 291739"/>
              <a:gd name="T104" fmla="*/ 5249930 w 290404"/>
              <a:gd name="T105" fmla="*/ 5737447 h 291739"/>
              <a:gd name="T106" fmla="*/ 5030229 w 290404"/>
              <a:gd name="T107" fmla="*/ 5831143 h 291739"/>
              <a:gd name="T108" fmla="*/ 4810563 w 290404"/>
              <a:gd name="T109" fmla="*/ 5737447 h 291739"/>
              <a:gd name="T110" fmla="*/ 3719052 w 290404"/>
              <a:gd name="T111" fmla="*/ 4627437 h 291739"/>
              <a:gd name="T112" fmla="*/ 3697811 w 290404"/>
              <a:gd name="T113" fmla="*/ 4562582 h 291739"/>
              <a:gd name="T114" fmla="*/ 3719052 w 290404"/>
              <a:gd name="T115" fmla="*/ 4504925 h 291739"/>
              <a:gd name="T116" fmla="*/ 3811230 w 290404"/>
              <a:gd name="T117" fmla="*/ 4418425 h 291739"/>
              <a:gd name="T118" fmla="*/ 3435575 w 290404"/>
              <a:gd name="T119" fmla="*/ 4043600 h 291739"/>
              <a:gd name="T120" fmla="*/ 2181120 w 290404"/>
              <a:gd name="T121" fmla="*/ 4447239 h 291739"/>
              <a:gd name="T122" fmla="*/ 643136 w 290404"/>
              <a:gd name="T123" fmla="*/ 3798532 h 291739"/>
              <a:gd name="T124" fmla="*/ 643136 w 290404"/>
              <a:gd name="T125" fmla="*/ 648655 h 291739"/>
              <a:gd name="T126" fmla="*/ 2181120 w 290404"/>
              <a:gd name="T127" fmla="*/ 0 h 291739"/>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60000 65536"/>
              <a:gd name="T190" fmla="*/ 0 60000 65536"/>
              <a:gd name="T191" fmla="*/ 0 60000 65536"/>
            </a:gdLst>
            <a:ahLst/>
            <a:cxnLst>
              <a:cxn ang="T128">
                <a:pos x="T0" y="T1"/>
              </a:cxn>
              <a:cxn ang="T129">
                <a:pos x="T2" y="T3"/>
              </a:cxn>
              <a:cxn ang="T130">
                <a:pos x="T4" y="T5"/>
              </a:cxn>
              <a:cxn ang="T131">
                <a:pos x="T6" y="T7"/>
              </a:cxn>
              <a:cxn ang="T132">
                <a:pos x="T8" y="T9"/>
              </a:cxn>
              <a:cxn ang="T133">
                <a:pos x="T10" y="T11"/>
              </a:cxn>
              <a:cxn ang="T134">
                <a:pos x="T12" y="T13"/>
              </a:cxn>
              <a:cxn ang="T135">
                <a:pos x="T14" y="T15"/>
              </a:cxn>
              <a:cxn ang="T136">
                <a:pos x="T16" y="T17"/>
              </a:cxn>
              <a:cxn ang="T137">
                <a:pos x="T18" y="T19"/>
              </a:cxn>
              <a:cxn ang="T138">
                <a:pos x="T20" y="T21"/>
              </a:cxn>
              <a:cxn ang="T139">
                <a:pos x="T22" y="T23"/>
              </a:cxn>
              <a:cxn ang="T140">
                <a:pos x="T24" y="T25"/>
              </a:cxn>
              <a:cxn ang="T141">
                <a:pos x="T26" y="T27"/>
              </a:cxn>
              <a:cxn ang="T142">
                <a:pos x="T28" y="T29"/>
              </a:cxn>
              <a:cxn ang="T143">
                <a:pos x="T30" y="T31"/>
              </a:cxn>
              <a:cxn ang="T144">
                <a:pos x="T32" y="T33"/>
              </a:cxn>
              <a:cxn ang="T145">
                <a:pos x="T34" y="T35"/>
              </a:cxn>
              <a:cxn ang="T146">
                <a:pos x="T36" y="T37"/>
              </a:cxn>
              <a:cxn ang="T147">
                <a:pos x="T38" y="T39"/>
              </a:cxn>
              <a:cxn ang="T148">
                <a:pos x="T40" y="T41"/>
              </a:cxn>
              <a:cxn ang="T149">
                <a:pos x="T42" y="T43"/>
              </a:cxn>
              <a:cxn ang="T150">
                <a:pos x="T44" y="T45"/>
              </a:cxn>
              <a:cxn ang="T151">
                <a:pos x="T46" y="T47"/>
              </a:cxn>
              <a:cxn ang="T152">
                <a:pos x="T48" y="T49"/>
              </a:cxn>
              <a:cxn ang="T153">
                <a:pos x="T50" y="T51"/>
              </a:cxn>
              <a:cxn ang="T154">
                <a:pos x="T52" y="T53"/>
              </a:cxn>
              <a:cxn ang="T155">
                <a:pos x="T54" y="T55"/>
              </a:cxn>
              <a:cxn ang="T156">
                <a:pos x="T56" y="T57"/>
              </a:cxn>
              <a:cxn ang="T157">
                <a:pos x="T58" y="T59"/>
              </a:cxn>
              <a:cxn ang="T158">
                <a:pos x="T60" y="T61"/>
              </a:cxn>
              <a:cxn ang="T159">
                <a:pos x="T62" y="T63"/>
              </a:cxn>
              <a:cxn ang="T160">
                <a:pos x="T64" y="T65"/>
              </a:cxn>
              <a:cxn ang="T161">
                <a:pos x="T66" y="T67"/>
              </a:cxn>
              <a:cxn ang="T162">
                <a:pos x="T68" y="T69"/>
              </a:cxn>
              <a:cxn ang="T163">
                <a:pos x="T70" y="T71"/>
              </a:cxn>
              <a:cxn ang="T164">
                <a:pos x="T72" y="T73"/>
              </a:cxn>
              <a:cxn ang="T165">
                <a:pos x="T74" y="T75"/>
              </a:cxn>
              <a:cxn ang="T166">
                <a:pos x="T76" y="T77"/>
              </a:cxn>
              <a:cxn ang="T167">
                <a:pos x="T78" y="T79"/>
              </a:cxn>
              <a:cxn ang="T168">
                <a:pos x="T80" y="T81"/>
              </a:cxn>
              <a:cxn ang="T169">
                <a:pos x="T82" y="T83"/>
              </a:cxn>
              <a:cxn ang="T170">
                <a:pos x="T84" y="T85"/>
              </a:cxn>
              <a:cxn ang="T171">
                <a:pos x="T86" y="T87"/>
              </a:cxn>
              <a:cxn ang="T172">
                <a:pos x="T88" y="T89"/>
              </a:cxn>
              <a:cxn ang="T173">
                <a:pos x="T90" y="T91"/>
              </a:cxn>
              <a:cxn ang="T174">
                <a:pos x="T92" y="T93"/>
              </a:cxn>
              <a:cxn ang="T175">
                <a:pos x="T94" y="T95"/>
              </a:cxn>
              <a:cxn ang="T176">
                <a:pos x="T96" y="T97"/>
              </a:cxn>
              <a:cxn ang="T177">
                <a:pos x="T98" y="T99"/>
              </a:cxn>
              <a:cxn ang="T178">
                <a:pos x="T100" y="T101"/>
              </a:cxn>
              <a:cxn ang="T179">
                <a:pos x="T102" y="T103"/>
              </a:cxn>
              <a:cxn ang="T180">
                <a:pos x="T104" y="T105"/>
              </a:cxn>
              <a:cxn ang="T181">
                <a:pos x="T106" y="T107"/>
              </a:cxn>
              <a:cxn ang="T182">
                <a:pos x="T108" y="T109"/>
              </a:cxn>
              <a:cxn ang="T183">
                <a:pos x="T110" y="T111"/>
              </a:cxn>
              <a:cxn ang="T184">
                <a:pos x="T112" y="T113"/>
              </a:cxn>
              <a:cxn ang="T185">
                <a:pos x="T114" y="T115"/>
              </a:cxn>
              <a:cxn ang="T186">
                <a:pos x="T116" y="T117"/>
              </a:cxn>
              <a:cxn ang="T187">
                <a:pos x="T118" y="T119"/>
              </a:cxn>
              <a:cxn ang="T188">
                <a:pos x="T120" y="T121"/>
              </a:cxn>
              <a:cxn ang="T189">
                <a:pos x="T122" y="T123"/>
              </a:cxn>
              <a:cxn ang="T190">
                <a:pos x="T124" y="T125"/>
              </a:cxn>
              <a:cxn ang="T191">
                <a:pos x="T126" y="T127"/>
              </a:cxn>
            </a:cxnLst>
            <a:rect l="0" t="0" r="r" b="b"/>
            <a:pathLst>
              <a:path w="290404" h="291739">
                <a:moveTo>
                  <a:pt x="227566" y="198700"/>
                </a:moveTo>
                <a:lnTo>
                  <a:pt x="197762" y="228271"/>
                </a:lnTo>
                <a:lnTo>
                  <a:pt x="249469" y="280921"/>
                </a:lnTo>
                <a:cubicBezTo>
                  <a:pt x="252701" y="283445"/>
                  <a:pt x="257010" y="283445"/>
                  <a:pt x="259882" y="280921"/>
                </a:cubicBezTo>
                <a:lnTo>
                  <a:pt x="279273" y="261087"/>
                </a:lnTo>
                <a:cubicBezTo>
                  <a:pt x="281068" y="259645"/>
                  <a:pt x="281427" y="257841"/>
                  <a:pt x="281427" y="256038"/>
                </a:cubicBezTo>
                <a:cubicBezTo>
                  <a:pt x="281427" y="254235"/>
                  <a:pt x="281068" y="252072"/>
                  <a:pt x="279273" y="250629"/>
                </a:cubicBezTo>
                <a:lnTo>
                  <a:pt x="227566" y="198700"/>
                </a:lnTo>
                <a:close/>
                <a:moveTo>
                  <a:pt x="195967" y="182112"/>
                </a:moveTo>
                <a:cubicBezTo>
                  <a:pt x="194171" y="184997"/>
                  <a:pt x="191658" y="187160"/>
                  <a:pt x="189144" y="190045"/>
                </a:cubicBezTo>
                <a:cubicBezTo>
                  <a:pt x="186631" y="192570"/>
                  <a:pt x="184117" y="194733"/>
                  <a:pt x="181245" y="196897"/>
                </a:cubicBezTo>
                <a:lnTo>
                  <a:pt x="198839" y="214567"/>
                </a:lnTo>
                <a:lnTo>
                  <a:pt x="213921" y="199782"/>
                </a:lnTo>
                <a:lnTo>
                  <a:pt x="195967" y="182112"/>
                </a:lnTo>
                <a:close/>
                <a:moveTo>
                  <a:pt x="111093" y="57150"/>
                </a:moveTo>
                <a:cubicBezTo>
                  <a:pt x="113976" y="57150"/>
                  <a:pt x="115778" y="59299"/>
                  <a:pt x="115778" y="61806"/>
                </a:cubicBezTo>
                <a:cubicBezTo>
                  <a:pt x="115778" y="63955"/>
                  <a:pt x="113976" y="66104"/>
                  <a:pt x="111093" y="66104"/>
                </a:cubicBezTo>
                <a:cubicBezTo>
                  <a:pt x="86229" y="66104"/>
                  <a:pt x="66050" y="86160"/>
                  <a:pt x="66050" y="110873"/>
                </a:cubicBezTo>
                <a:cubicBezTo>
                  <a:pt x="66050" y="113380"/>
                  <a:pt x="63887" y="115529"/>
                  <a:pt x="61725" y="115529"/>
                </a:cubicBezTo>
                <a:cubicBezTo>
                  <a:pt x="59203" y="115529"/>
                  <a:pt x="57401" y="113380"/>
                  <a:pt x="57401" y="110873"/>
                </a:cubicBezTo>
                <a:cubicBezTo>
                  <a:pt x="57401" y="81504"/>
                  <a:pt x="81545" y="57150"/>
                  <a:pt x="111093" y="57150"/>
                </a:cubicBezTo>
                <a:close/>
                <a:moveTo>
                  <a:pt x="111796" y="40717"/>
                </a:moveTo>
                <a:cubicBezTo>
                  <a:pt x="93099" y="40717"/>
                  <a:pt x="75121" y="48250"/>
                  <a:pt x="61458" y="61522"/>
                </a:cubicBezTo>
                <a:cubicBezTo>
                  <a:pt x="33771" y="89141"/>
                  <a:pt x="33771" y="134696"/>
                  <a:pt x="61458" y="161957"/>
                </a:cubicBezTo>
                <a:cubicBezTo>
                  <a:pt x="75121" y="175587"/>
                  <a:pt x="93099" y="183120"/>
                  <a:pt x="111796" y="183120"/>
                </a:cubicBezTo>
                <a:cubicBezTo>
                  <a:pt x="130853" y="183120"/>
                  <a:pt x="148831" y="175587"/>
                  <a:pt x="162494" y="161957"/>
                </a:cubicBezTo>
                <a:cubicBezTo>
                  <a:pt x="176158" y="149044"/>
                  <a:pt x="183349" y="131109"/>
                  <a:pt x="183349" y="111739"/>
                </a:cubicBezTo>
                <a:cubicBezTo>
                  <a:pt x="183349" y="92728"/>
                  <a:pt x="176158" y="74794"/>
                  <a:pt x="162494" y="61522"/>
                </a:cubicBezTo>
                <a:cubicBezTo>
                  <a:pt x="148831" y="48250"/>
                  <a:pt x="130853" y="40717"/>
                  <a:pt x="111796" y="40717"/>
                </a:cubicBezTo>
                <a:close/>
                <a:moveTo>
                  <a:pt x="111796" y="31750"/>
                </a:moveTo>
                <a:cubicBezTo>
                  <a:pt x="133370" y="31750"/>
                  <a:pt x="153505" y="40359"/>
                  <a:pt x="168607" y="55424"/>
                </a:cubicBezTo>
                <a:cubicBezTo>
                  <a:pt x="183709" y="70489"/>
                  <a:pt x="191979" y="90576"/>
                  <a:pt x="191979" y="111739"/>
                </a:cubicBezTo>
                <a:cubicBezTo>
                  <a:pt x="191979" y="133261"/>
                  <a:pt x="183709" y="153348"/>
                  <a:pt x="168607" y="168413"/>
                </a:cubicBezTo>
                <a:cubicBezTo>
                  <a:pt x="153505" y="183478"/>
                  <a:pt x="133370" y="191728"/>
                  <a:pt x="111796" y="191728"/>
                </a:cubicBezTo>
                <a:cubicBezTo>
                  <a:pt x="90582" y="191728"/>
                  <a:pt x="70447" y="183478"/>
                  <a:pt x="55345" y="168413"/>
                </a:cubicBezTo>
                <a:cubicBezTo>
                  <a:pt x="24063" y="137207"/>
                  <a:pt x="24063" y="86631"/>
                  <a:pt x="55345" y="55424"/>
                </a:cubicBezTo>
                <a:cubicBezTo>
                  <a:pt x="70447" y="40359"/>
                  <a:pt x="90582" y="31750"/>
                  <a:pt x="111796" y="31750"/>
                </a:cubicBezTo>
                <a:close/>
                <a:moveTo>
                  <a:pt x="110506" y="8655"/>
                </a:moveTo>
                <a:cubicBezTo>
                  <a:pt x="83575" y="8655"/>
                  <a:pt x="57722" y="19473"/>
                  <a:pt x="38691" y="38586"/>
                </a:cubicBezTo>
                <a:cubicBezTo>
                  <a:pt x="-1167" y="78615"/>
                  <a:pt x="-1167" y="143526"/>
                  <a:pt x="38691" y="183554"/>
                </a:cubicBezTo>
                <a:cubicBezTo>
                  <a:pt x="78548" y="223583"/>
                  <a:pt x="143182" y="223583"/>
                  <a:pt x="183040" y="183554"/>
                </a:cubicBezTo>
                <a:cubicBezTo>
                  <a:pt x="202071" y="164442"/>
                  <a:pt x="212843" y="138477"/>
                  <a:pt x="212843" y="111070"/>
                </a:cubicBezTo>
                <a:cubicBezTo>
                  <a:pt x="212843" y="83663"/>
                  <a:pt x="202071" y="58059"/>
                  <a:pt x="183040" y="38586"/>
                </a:cubicBezTo>
                <a:cubicBezTo>
                  <a:pt x="163650" y="19473"/>
                  <a:pt x="138155" y="8655"/>
                  <a:pt x="110506" y="8655"/>
                </a:cubicBezTo>
                <a:close/>
                <a:moveTo>
                  <a:pt x="110506" y="0"/>
                </a:moveTo>
                <a:cubicBezTo>
                  <a:pt x="140310" y="0"/>
                  <a:pt x="168318" y="11540"/>
                  <a:pt x="189144" y="32455"/>
                </a:cubicBezTo>
                <a:cubicBezTo>
                  <a:pt x="209971" y="53371"/>
                  <a:pt x="221461" y="81500"/>
                  <a:pt x="221461" y="111070"/>
                </a:cubicBezTo>
                <a:cubicBezTo>
                  <a:pt x="221461" y="134510"/>
                  <a:pt x="214280" y="156508"/>
                  <a:pt x="201353" y="174899"/>
                </a:cubicBezTo>
                <a:lnTo>
                  <a:pt x="220025" y="193652"/>
                </a:lnTo>
                <a:lnTo>
                  <a:pt x="224334" y="189324"/>
                </a:lnTo>
                <a:cubicBezTo>
                  <a:pt x="226129" y="187521"/>
                  <a:pt x="228643" y="187521"/>
                  <a:pt x="230797" y="189324"/>
                </a:cubicBezTo>
                <a:lnTo>
                  <a:pt x="285736" y="244499"/>
                </a:lnTo>
                <a:cubicBezTo>
                  <a:pt x="288609" y="247744"/>
                  <a:pt x="290404" y="251711"/>
                  <a:pt x="290404" y="256038"/>
                </a:cubicBezTo>
                <a:cubicBezTo>
                  <a:pt x="290404" y="260005"/>
                  <a:pt x="288609" y="264333"/>
                  <a:pt x="285736" y="267217"/>
                </a:cubicBezTo>
                <a:lnTo>
                  <a:pt x="265987" y="287051"/>
                </a:lnTo>
                <a:cubicBezTo>
                  <a:pt x="263114" y="289936"/>
                  <a:pt x="258805" y="291739"/>
                  <a:pt x="254855" y="291739"/>
                </a:cubicBezTo>
                <a:cubicBezTo>
                  <a:pt x="250546" y="291739"/>
                  <a:pt x="246597" y="289936"/>
                  <a:pt x="243724" y="287051"/>
                </a:cubicBezTo>
                <a:lnTo>
                  <a:pt x="188426" y="231516"/>
                </a:lnTo>
                <a:cubicBezTo>
                  <a:pt x="187708" y="230795"/>
                  <a:pt x="187349" y="229713"/>
                  <a:pt x="187349" y="228271"/>
                </a:cubicBezTo>
                <a:cubicBezTo>
                  <a:pt x="187349" y="227189"/>
                  <a:pt x="187708" y="226107"/>
                  <a:pt x="188426" y="225386"/>
                </a:cubicBezTo>
                <a:lnTo>
                  <a:pt x="193094" y="221058"/>
                </a:lnTo>
                <a:lnTo>
                  <a:pt x="174063" y="202306"/>
                </a:lnTo>
                <a:cubicBezTo>
                  <a:pt x="155032" y="215649"/>
                  <a:pt x="133128" y="222501"/>
                  <a:pt x="110506" y="222501"/>
                </a:cubicBezTo>
                <a:cubicBezTo>
                  <a:pt x="82498" y="222501"/>
                  <a:pt x="53772" y="211682"/>
                  <a:pt x="32586" y="190045"/>
                </a:cubicBezTo>
                <a:cubicBezTo>
                  <a:pt x="-10862" y="146411"/>
                  <a:pt x="-10862" y="76090"/>
                  <a:pt x="32586" y="32455"/>
                </a:cubicBezTo>
                <a:cubicBezTo>
                  <a:pt x="53413" y="11540"/>
                  <a:pt x="81062" y="0"/>
                  <a:pt x="110506" y="0"/>
                </a:cubicBezTo>
                <a:close/>
              </a:path>
            </a:pathLst>
          </a:custGeom>
          <a:solidFill>
            <a:schemeClr val="bg1"/>
          </a:solidFill>
          <a:ln>
            <a:noFill/>
          </a:ln>
          <a:effectLst/>
        </p:spPr>
        <p:txBody>
          <a:bodyPr anchor="ctr"/>
          <a:lstStyle/>
          <a:p>
            <a:endParaRPr lang="en-US" sz="900" dirty="0"/>
          </a:p>
        </p:txBody>
      </p:sp>
      <p:grpSp>
        <p:nvGrpSpPr>
          <p:cNvPr id="5" name="Group 4">
            <a:extLst>
              <a:ext uri="{FF2B5EF4-FFF2-40B4-BE49-F238E27FC236}">
                <a16:creationId xmlns:a16="http://schemas.microsoft.com/office/drawing/2014/main" id="{5E9548B5-E694-4C0D-95B3-E66387D2CC11}"/>
              </a:ext>
            </a:extLst>
          </p:cNvPr>
          <p:cNvGrpSpPr/>
          <p:nvPr/>
        </p:nvGrpSpPr>
        <p:grpSpPr>
          <a:xfrm>
            <a:off x="2016301" y="1510754"/>
            <a:ext cx="3797646" cy="1612475"/>
            <a:chOff x="2034589" y="1282154"/>
            <a:chExt cx="3797646" cy="1612475"/>
          </a:xfrm>
        </p:grpSpPr>
        <p:sp>
          <p:nvSpPr>
            <p:cNvPr id="22" name="Freeform 21">
              <a:extLst>
                <a:ext uri="{FF2B5EF4-FFF2-40B4-BE49-F238E27FC236}">
                  <a16:creationId xmlns:a16="http://schemas.microsoft.com/office/drawing/2014/main" id="{01E6F4D3-ADFF-8D4E-84E1-E72AE9F1020E}"/>
                </a:ext>
              </a:extLst>
            </p:cNvPr>
            <p:cNvSpPr/>
            <p:nvPr/>
          </p:nvSpPr>
          <p:spPr>
            <a:xfrm>
              <a:off x="4243809" y="1297229"/>
              <a:ext cx="1588426" cy="1597400"/>
            </a:xfrm>
            <a:custGeom>
              <a:avLst/>
              <a:gdLst>
                <a:gd name="connsiteX0" fmla="*/ 874322 w 3456476"/>
                <a:gd name="connsiteY0" fmla="*/ 0 h 3476003"/>
                <a:gd name="connsiteX1" fmla="*/ 3456475 w 3456476"/>
                <a:gd name="connsiteY1" fmla="*/ 481535 h 3476003"/>
                <a:gd name="connsiteX2" fmla="*/ 3456476 w 3456476"/>
                <a:gd name="connsiteY2" fmla="*/ 2480209 h 3476003"/>
                <a:gd name="connsiteX3" fmla="*/ 3338706 w 3456476"/>
                <a:gd name="connsiteY3" fmla="*/ 2486156 h 3476003"/>
                <a:gd name="connsiteX4" fmla="*/ 1753677 w 3456476"/>
                <a:gd name="connsiteY4" fmla="*/ 3436181 h 3476003"/>
                <a:gd name="connsiteX5" fmla="*/ 1729485 w 3456476"/>
                <a:gd name="connsiteY5" fmla="*/ 3476003 h 3476003"/>
                <a:gd name="connsiteX6" fmla="*/ 0 w 3456476"/>
                <a:gd name="connsiteY6" fmla="*/ 2477484 h 3476003"/>
                <a:gd name="connsiteX7" fmla="*/ 874322 w 3456476"/>
                <a:gd name="connsiteY7" fmla="*/ 0 h 347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6476" h="3476003">
                  <a:moveTo>
                    <a:pt x="874322" y="0"/>
                  </a:moveTo>
                  <a:lnTo>
                    <a:pt x="3456475" y="481535"/>
                  </a:lnTo>
                  <a:lnTo>
                    <a:pt x="3456476" y="2480209"/>
                  </a:lnTo>
                  <a:lnTo>
                    <a:pt x="3338706" y="2486156"/>
                  </a:lnTo>
                  <a:cubicBezTo>
                    <a:pt x="2679043" y="2553148"/>
                    <a:pt x="2106314" y="2914209"/>
                    <a:pt x="1753677" y="3436181"/>
                  </a:cubicBezTo>
                  <a:lnTo>
                    <a:pt x="1729485" y="3476003"/>
                  </a:lnTo>
                  <a:lnTo>
                    <a:pt x="0" y="2477484"/>
                  </a:lnTo>
                  <a:lnTo>
                    <a:pt x="87432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2" name="TextBox 41">
              <a:extLst>
                <a:ext uri="{FF2B5EF4-FFF2-40B4-BE49-F238E27FC236}">
                  <a16:creationId xmlns:a16="http://schemas.microsoft.com/office/drawing/2014/main" id="{2D674EE4-C57A-4245-8B3E-BF1AF9B2BB21}"/>
                </a:ext>
              </a:extLst>
            </p:cNvPr>
            <p:cNvSpPr txBox="1"/>
            <p:nvPr/>
          </p:nvSpPr>
          <p:spPr>
            <a:xfrm>
              <a:off x="2034589" y="1282154"/>
              <a:ext cx="2425665" cy="338554"/>
            </a:xfrm>
            <a:prstGeom prst="rect">
              <a:avLst/>
            </a:prstGeom>
            <a:noFill/>
          </p:spPr>
          <p:txBody>
            <a:bodyPr wrap="none" rtlCol="0" anchor="b" anchorCtr="0">
              <a:spAutoFit/>
            </a:bodyPr>
            <a:lstStyle/>
            <a:p>
              <a:pPr algn="r"/>
              <a:r>
                <a:rPr lang="en-US" sz="1600" b="1" dirty="0">
                  <a:solidFill>
                    <a:schemeClr val="tx2"/>
                  </a:solidFill>
                  <a:latin typeface="Poppins" pitchFamily="2" charset="77"/>
                  <a:ea typeface="League Spartan" charset="0"/>
                  <a:cs typeface="Poppins" pitchFamily="2" charset="77"/>
                </a:rPr>
                <a:t>Code Summarization</a:t>
              </a:r>
            </a:p>
          </p:txBody>
        </p:sp>
        <p:pic>
          <p:nvPicPr>
            <p:cNvPr id="35" name="Graphic 34" descr="List with solid fill">
              <a:extLst>
                <a:ext uri="{FF2B5EF4-FFF2-40B4-BE49-F238E27FC236}">
                  <a16:creationId xmlns:a16="http://schemas.microsoft.com/office/drawing/2014/main" id="{0E05D358-176E-46A5-BF22-73D4CFFBF2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678028">
              <a:off x="4631511" y="1647435"/>
              <a:ext cx="685962" cy="521807"/>
            </a:xfrm>
            <a:prstGeom prst="rect">
              <a:avLst/>
            </a:prstGeom>
          </p:spPr>
        </p:pic>
      </p:grpSp>
      <p:grpSp>
        <p:nvGrpSpPr>
          <p:cNvPr id="6" name="Group 5">
            <a:extLst>
              <a:ext uri="{FF2B5EF4-FFF2-40B4-BE49-F238E27FC236}">
                <a16:creationId xmlns:a16="http://schemas.microsoft.com/office/drawing/2014/main" id="{60A2F687-5F85-482B-A778-9F7443608268}"/>
              </a:ext>
            </a:extLst>
          </p:cNvPr>
          <p:cNvGrpSpPr/>
          <p:nvPr/>
        </p:nvGrpSpPr>
        <p:grpSpPr>
          <a:xfrm>
            <a:off x="748938" y="2748047"/>
            <a:ext cx="4222977" cy="1834179"/>
            <a:chOff x="767226" y="2519447"/>
            <a:chExt cx="4222977" cy="1834179"/>
          </a:xfrm>
        </p:grpSpPr>
        <p:sp>
          <p:nvSpPr>
            <p:cNvPr id="16" name="Freeform 15">
              <a:extLst>
                <a:ext uri="{FF2B5EF4-FFF2-40B4-BE49-F238E27FC236}">
                  <a16:creationId xmlns:a16="http://schemas.microsoft.com/office/drawing/2014/main" id="{1CB807DF-4469-554E-9B89-AEAB34257F66}"/>
                </a:ext>
              </a:extLst>
            </p:cNvPr>
            <p:cNvSpPr/>
            <p:nvPr/>
          </p:nvSpPr>
          <p:spPr>
            <a:xfrm>
              <a:off x="3410178" y="2519447"/>
              <a:ext cx="1580025" cy="1834179"/>
            </a:xfrm>
            <a:custGeom>
              <a:avLst/>
              <a:gdLst>
                <a:gd name="connsiteX0" fmla="*/ 1708813 w 3438196"/>
                <a:gd name="connsiteY0" fmla="*/ 0 h 3991245"/>
                <a:gd name="connsiteX1" fmla="*/ 3438196 w 3438196"/>
                <a:gd name="connsiteY1" fmla="*/ 998460 h 3991245"/>
                <a:gd name="connsiteX2" fmla="*/ 3366667 w 3438196"/>
                <a:gd name="connsiteY2" fmla="*/ 1146945 h 3991245"/>
                <a:gd name="connsiteX3" fmla="*/ 3195327 w 3438196"/>
                <a:gd name="connsiteY3" fmla="*/ 1995623 h 3991245"/>
                <a:gd name="connsiteX4" fmla="*/ 3366667 w 3438196"/>
                <a:gd name="connsiteY4" fmla="*/ 2844301 h 3991245"/>
                <a:gd name="connsiteX5" fmla="*/ 3438196 w 3438196"/>
                <a:gd name="connsiteY5" fmla="*/ 2992785 h 3991245"/>
                <a:gd name="connsiteX6" fmla="*/ 1708812 w 3438196"/>
                <a:gd name="connsiteY6" fmla="*/ 3991245 h 3991245"/>
                <a:gd name="connsiteX7" fmla="*/ 0 w 3438196"/>
                <a:gd name="connsiteY7" fmla="*/ 1995623 h 3991245"/>
                <a:gd name="connsiteX8" fmla="*/ 1708813 w 3438196"/>
                <a:gd name="connsiteY8" fmla="*/ 0 h 399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8196" h="3991245">
                  <a:moveTo>
                    <a:pt x="1708813" y="0"/>
                  </a:moveTo>
                  <a:lnTo>
                    <a:pt x="3438196" y="998460"/>
                  </a:lnTo>
                  <a:lnTo>
                    <a:pt x="3366667" y="1146945"/>
                  </a:lnTo>
                  <a:cubicBezTo>
                    <a:pt x="3256337" y="1407795"/>
                    <a:pt x="3195327" y="1694584"/>
                    <a:pt x="3195327" y="1995623"/>
                  </a:cubicBezTo>
                  <a:cubicBezTo>
                    <a:pt x="3195327" y="2296662"/>
                    <a:pt x="3256337" y="2583451"/>
                    <a:pt x="3366667" y="2844301"/>
                  </a:cubicBezTo>
                  <a:lnTo>
                    <a:pt x="3438196" y="2992785"/>
                  </a:lnTo>
                  <a:lnTo>
                    <a:pt x="1708812" y="3991245"/>
                  </a:lnTo>
                  <a:lnTo>
                    <a:pt x="0" y="1995623"/>
                  </a:lnTo>
                  <a:lnTo>
                    <a:pt x="170881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50" name="TextBox 49">
              <a:extLst>
                <a:ext uri="{FF2B5EF4-FFF2-40B4-BE49-F238E27FC236}">
                  <a16:creationId xmlns:a16="http://schemas.microsoft.com/office/drawing/2014/main" id="{3B25DC07-3751-2948-BFD6-9684FF1152D5}"/>
                </a:ext>
              </a:extLst>
            </p:cNvPr>
            <p:cNvSpPr txBox="1"/>
            <p:nvPr/>
          </p:nvSpPr>
          <p:spPr>
            <a:xfrm>
              <a:off x="767226" y="3308060"/>
              <a:ext cx="2612517" cy="338554"/>
            </a:xfrm>
            <a:prstGeom prst="rect">
              <a:avLst/>
            </a:prstGeom>
            <a:noFill/>
          </p:spPr>
          <p:txBody>
            <a:bodyPr wrap="square" rtlCol="0" anchor="b" anchorCtr="0">
              <a:spAutoFit/>
            </a:bodyPr>
            <a:lstStyle/>
            <a:p>
              <a:pPr algn="r"/>
              <a:r>
                <a:rPr lang="en-US" sz="1600" b="1" dirty="0">
                  <a:solidFill>
                    <a:schemeClr val="tx2"/>
                  </a:solidFill>
                  <a:latin typeface="Poppins" pitchFamily="2" charset="77"/>
                  <a:ea typeface="League Spartan" charset="0"/>
                  <a:cs typeface="Poppins" pitchFamily="2" charset="77"/>
                </a:rPr>
                <a:t>Bug Detection</a:t>
              </a:r>
            </a:p>
          </p:txBody>
        </p:sp>
        <p:pic>
          <p:nvPicPr>
            <p:cNvPr id="54" name="Graphic 53" descr="Puzzle pieces with solid fill">
              <a:extLst>
                <a:ext uri="{FF2B5EF4-FFF2-40B4-BE49-F238E27FC236}">
                  <a16:creationId xmlns:a16="http://schemas.microsoft.com/office/drawing/2014/main" id="{95109307-3FFC-43AB-85AD-E9557B7F12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9678028">
              <a:off x="3758616" y="3067166"/>
              <a:ext cx="661583" cy="661583"/>
            </a:xfrm>
            <a:prstGeom prst="rect">
              <a:avLst/>
            </a:prstGeom>
          </p:spPr>
        </p:pic>
      </p:grpSp>
      <p:grpSp>
        <p:nvGrpSpPr>
          <p:cNvPr id="7" name="Group 6">
            <a:extLst>
              <a:ext uri="{FF2B5EF4-FFF2-40B4-BE49-F238E27FC236}">
                <a16:creationId xmlns:a16="http://schemas.microsoft.com/office/drawing/2014/main" id="{ADD19B1B-B2BE-4B24-B01F-FC1F1783A5DA}"/>
              </a:ext>
            </a:extLst>
          </p:cNvPr>
          <p:cNvGrpSpPr/>
          <p:nvPr/>
        </p:nvGrpSpPr>
        <p:grpSpPr>
          <a:xfrm>
            <a:off x="1106860" y="4207045"/>
            <a:ext cx="4707087" cy="1597400"/>
            <a:chOff x="1125148" y="3978445"/>
            <a:chExt cx="4707087" cy="1597400"/>
          </a:xfrm>
        </p:grpSpPr>
        <p:sp>
          <p:nvSpPr>
            <p:cNvPr id="15" name="Freeform 14">
              <a:extLst>
                <a:ext uri="{FF2B5EF4-FFF2-40B4-BE49-F238E27FC236}">
                  <a16:creationId xmlns:a16="http://schemas.microsoft.com/office/drawing/2014/main" id="{CD456B90-F211-2049-82CD-5167481ABE0C}"/>
                </a:ext>
              </a:extLst>
            </p:cNvPr>
            <p:cNvSpPr/>
            <p:nvPr/>
          </p:nvSpPr>
          <p:spPr>
            <a:xfrm>
              <a:off x="4243809" y="3978445"/>
              <a:ext cx="1588426" cy="1597400"/>
            </a:xfrm>
            <a:custGeom>
              <a:avLst/>
              <a:gdLst>
                <a:gd name="connsiteX0" fmla="*/ 1729485 w 3456477"/>
                <a:gd name="connsiteY0" fmla="*/ 0 h 3476003"/>
                <a:gd name="connsiteX1" fmla="*/ 1753678 w 3456477"/>
                <a:gd name="connsiteY1" fmla="*/ 39822 h 3476003"/>
                <a:gd name="connsiteX2" fmla="*/ 3338707 w 3456477"/>
                <a:gd name="connsiteY2" fmla="*/ 989847 h 3476003"/>
                <a:gd name="connsiteX3" fmla="*/ 3456477 w 3456477"/>
                <a:gd name="connsiteY3" fmla="*/ 995794 h 3476003"/>
                <a:gd name="connsiteX4" fmla="*/ 3456476 w 3456477"/>
                <a:gd name="connsiteY4" fmla="*/ 2994468 h 3476003"/>
                <a:gd name="connsiteX5" fmla="*/ 874323 w 3456477"/>
                <a:gd name="connsiteY5" fmla="*/ 3476003 h 3476003"/>
                <a:gd name="connsiteX6" fmla="*/ 0 w 3456477"/>
                <a:gd name="connsiteY6" fmla="*/ 998518 h 3476003"/>
                <a:gd name="connsiteX7" fmla="*/ 1729485 w 3456477"/>
                <a:gd name="connsiteY7" fmla="*/ 0 h 347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6477" h="3476003">
                  <a:moveTo>
                    <a:pt x="1729485" y="0"/>
                  </a:moveTo>
                  <a:lnTo>
                    <a:pt x="1753678" y="39822"/>
                  </a:lnTo>
                  <a:cubicBezTo>
                    <a:pt x="2106315" y="561794"/>
                    <a:pt x="2679044" y="922855"/>
                    <a:pt x="3338707" y="989847"/>
                  </a:cubicBezTo>
                  <a:lnTo>
                    <a:pt x="3456477" y="995794"/>
                  </a:lnTo>
                  <a:lnTo>
                    <a:pt x="3456476" y="2994468"/>
                  </a:lnTo>
                  <a:lnTo>
                    <a:pt x="874323" y="3476003"/>
                  </a:lnTo>
                  <a:lnTo>
                    <a:pt x="0" y="998518"/>
                  </a:lnTo>
                  <a:lnTo>
                    <a:pt x="172948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6" name="TextBox 45">
              <a:extLst>
                <a:ext uri="{FF2B5EF4-FFF2-40B4-BE49-F238E27FC236}">
                  <a16:creationId xmlns:a16="http://schemas.microsoft.com/office/drawing/2014/main" id="{EF05F031-FC38-5240-8D15-68A3F139C314}"/>
                </a:ext>
              </a:extLst>
            </p:cNvPr>
            <p:cNvSpPr txBox="1"/>
            <p:nvPr/>
          </p:nvSpPr>
          <p:spPr>
            <a:xfrm>
              <a:off x="1125148" y="5006239"/>
              <a:ext cx="3267850" cy="338554"/>
            </a:xfrm>
            <a:prstGeom prst="rect">
              <a:avLst/>
            </a:prstGeom>
            <a:noFill/>
          </p:spPr>
          <p:txBody>
            <a:bodyPr wrap="square" rtlCol="0" anchor="b" anchorCtr="0">
              <a:spAutoFit/>
            </a:bodyPr>
            <a:lstStyle/>
            <a:p>
              <a:pPr algn="r"/>
              <a:r>
                <a:rPr lang="en-US" sz="1600" b="1" dirty="0">
                  <a:solidFill>
                    <a:schemeClr val="tx2"/>
                  </a:solidFill>
                  <a:latin typeface="Poppins" pitchFamily="2" charset="77"/>
                  <a:ea typeface="League Spartan" charset="0"/>
                  <a:cs typeface="Poppins" pitchFamily="2" charset="77"/>
                </a:rPr>
                <a:t>Code Generation / Synthesis</a:t>
              </a:r>
            </a:p>
          </p:txBody>
        </p:sp>
        <p:pic>
          <p:nvPicPr>
            <p:cNvPr id="55" name="Graphic 54" descr="Laptop with solid fill">
              <a:extLst>
                <a:ext uri="{FF2B5EF4-FFF2-40B4-BE49-F238E27FC236}">
                  <a16:creationId xmlns:a16="http://schemas.microsoft.com/office/drawing/2014/main" id="{171DD362-CFE0-4113-AC6E-D1A2A1E5AE4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5917" y="4583232"/>
              <a:ext cx="611707" cy="611707"/>
            </a:xfrm>
            <a:prstGeom prst="rect">
              <a:avLst/>
            </a:prstGeom>
          </p:spPr>
        </p:pic>
      </p:grpSp>
      <p:grpSp>
        <p:nvGrpSpPr>
          <p:cNvPr id="10" name="Group 9">
            <a:extLst>
              <a:ext uri="{FF2B5EF4-FFF2-40B4-BE49-F238E27FC236}">
                <a16:creationId xmlns:a16="http://schemas.microsoft.com/office/drawing/2014/main" id="{F87800E1-5985-43F0-87CE-047BB84C4FCB}"/>
              </a:ext>
            </a:extLst>
          </p:cNvPr>
          <p:cNvGrpSpPr/>
          <p:nvPr/>
        </p:nvGrpSpPr>
        <p:grpSpPr>
          <a:xfrm>
            <a:off x="5910595" y="1525828"/>
            <a:ext cx="3791048" cy="1597401"/>
            <a:chOff x="5928883" y="1297228"/>
            <a:chExt cx="3791048" cy="1597401"/>
          </a:xfrm>
        </p:grpSpPr>
        <p:sp>
          <p:nvSpPr>
            <p:cNvPr id="21" name="Freeform 20">
              <a:extLst>
                <a:ext uri="{FF2B5EF4-FFF2-40B4-BE49-F238E27FC236}">
                  <a16:creationId xmlns:a16="http://schemas.microsoft.com/office/drawing/2014/main" id="{34790633-448E-9243-BD4F-4F17E88AC792}"/>
                </a:ext>
              </a:extLst>
            </p:cNvPr>
            <p:cNvSpPr/>
            <p:nvPr/>
          </p:nvSpPr>
          <p:spPr>
            <a:xfrm>
              <a:off x="5928883" y="1297229"/>
              <a:ext cx="1589210" cy="1597400"/>
            </a:xfrm>
            <a:custGeom>
              <a:avLst/>
              <a:gdLst>
                <a:gd name="connsiteX0" fmla="*/ 2584207 w 3458182"/>
                <a:gd name="connsiteY0" fmla="*/ 0 h 3476003"/>
                <a:gd name="connsiteX1" fmla="*/ 3458182 w 3458182"/>
                <a:gd name="connsiteY1" fmla="*/ 2476499 h 3476003"/>
                <a:gd name="connsiteX2" fmla="*/ 1726990 w 3458182"/>
                <a:gd name="connsiteY2" fmla="*/ 3476003 h 3476003"/>
                <a:gd name="connsiteX3" fmla="*/ 1702798 w 3458182"/>
                <a:gd name="connsiteY3" fmla="*/ 3436181 h 3476003"/>
                <a:gd name="connsiteX4" fmla="*/ 117769 w 3458182"/>
                <a:gd name="connsiteY4" fmla="*/ 2486156 h 3476003"/>
                <a:gd name="connsiteX5" fmla="*/ 1 w 3458182"/>
                <a:gd name="connsiteY5" fmla="*/ 2480209 h 3476003"/>
                <a:gd name="connsiteX6" fmla="*/ 0 w 3458182"/>
                <a:gd name="connsiteY6" fmla="*/ 481918 h 3476003"/>
                <a:gd name="connsiteX7" fmla="*/ 2584207 w 3458182"/>
                <a:gd name="connsiteY7" fmla="*/ 0 h 3476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58182" h="3476003">
                  <a:moveTo>
                    <a:pt x="2584207" y="0"/>
                  </a:moveTo>
                  <a:lnTo>
                    <a:pt x="3458182" y="2476499"/>
                  </a:lnTo>
                  <a:lnTo>
                    <a:pt x="1726990" y="3476003"/>
                  </a:lnTo>
                  <a:lnTo>
                    <a:pt x="1702798" y="3436181"/>
                  </a:lnTo>
                  <a:cubicBezTo>
                    <a:pt x="1350161" y="2914209"/>
                    <a:pt x="777432" y="2553148"/>
                    <a:pt x="117769" y="2486156"/>
                  </a:cubicBezTo>
                  <a:lnTo>
                    <a:pt x="1" y="2480209"/>
                  </a:lnTo>
                  <a:lnTo>
                    <a:pt x="0" y="481918"/>
                  </a:lnTo>
                  <a:lnTo>
                    <a:pt x="2584207"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44" name="TextBox 43">
              <a:extLst>
                <a:ext uri="{FF2B5EF4-FFF2-40B4-BE49-F238E27FC236}">
                  <a16:creationId xmlns:a16="http://schemas.microsoft.com/office/drawing/2014/main" id="{0CA31CBA-3780-2247-AA95-0B9911C16128}"/>
                </a:ext>
              </a:extLst>
            </p:cNvPr>
            <p:cNvSpPr txBox="1"/>
            <p:nvPr/>
          </p:nvSpPr>
          <p:spPr>
            <a:xfrm>
              <a:off x="7226579" y="1297228"/>
              <a:ext cx="2493352" cy="338554"/>
            </a:xfrm>
            <a:prstGeom prst="rect">
              <a:avLst/>
            </a:prstGeom>
            <a:noFill/>
          </p:spPr>
          <p:txBody>
            <a:bodyPr wrap="square" rtlCol="0" anchor="b" anchorCtr="0">
              <a:spAutoFit/>
            </a:bodyPr>
            <a:lstStyle/>
            <a:p>
              <a:r>
                <a:rPr lang="en-US" sz="1600" b="1" dirty="0">
                  <a:solidFill>
                    <a:schemeClr val="tx2"/>
                  </a:solidFill>
                  <a:latin typeface="Poppins" pitchFamily="2" charset="77"/>
                  <a:ea typeface="League Spartan" charset="0"/>
                  <a:cs typeface="Poppins" pitchFamily="2" charset="77"/>
                </a:rPr>
                <a:t>Code Editing/ Repair</a:t>
              </a:r>
            </a:p>
          </p:txBody>
        </p:sp>
        <p:pic>
          <p:nvPicPr>
            <p:cNvPr id="56" name="Graphic 55" descr="Gears with solid fill">
              <a:extLst>
                <a:ext uri="{FF2B5EF4-FFF2-40B4-BE49-F238E27FC236}">
                  <a16:creationId xmlns:a16="http://schemas.microsoft.com/office/drawing/2014/main" id="{9726FCD6-C870-4883-9FC4-E0A32E1BEC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4330665">
              <a:off x="6409279" y="1595687"/>
              <a:ext cx="639741" cy="639741"/>
            </a:xfrm>
            <a:prstGeom prst="rect">
              <a:avLst/>
            </a:prstGeom>
          </p:spPr>
        </p:pic>
      </p:grpSp>
      <p:sp>
        <p:nvSpPr>
          <p:cNvPr id="57" name="TextBox 56">
            <a:extLst>
              <a:ext uri="{FF2B5EF4-FFF2-40B4-BE49-F238E27FC236}">
                <a16:creationId xmlns:a16="http://schemas.microsoft.com/office/drawing/2014/main" id="{C384F914-D5D5-4265-B1BF-DA407E597760}"/>
              </a:ext>
            </a:extLst>
          </p:cNvPr>
          <p:cNvSpPr txBox="1"/>
          <p:nvPr/>
        </p:nvSpPr>
        <p:spPr>
          <a:xfrm>
            <a:off x="3750663" y="249098"/>
            <a:ext cx="4690708" cy="600164"/>
          </a:xfrm>
          <a:prstGeom prst="rect">
            <a:avLst/>
          </a:prstGeom>
          <a:noFill/>
        </p:spPr>
        <p:txBody>
          <a:bodyPr wrap="none" rtlCol="0">
            <a:spAutoFit/>
          </a:bodyPr>
          <a:lstStyle/>
          <a:p>
            <a:pPr algn="ctr"/>
            <a:r>
              <a:rPr lang="en-US" sz="3300" b="1" dirty="0">
                <a:latin typeface="Poppins SemiBold" panose="00000700000000000000" pitchFamily="2" charset="0"/>
                <a:cs typeface="Poppins SemiBold" panose="00000700000000000000" pitchFamily="2" charset="0"/>
              </a:rPr>
              <a:t>My Research Interest</a:t>
            </a:r>
          </a:p>
        </p:txBody>
      </p:sp>
      <p:pic>
        <p:nvPicPr>
          <p:cNvPr id="58" name="Picture 2">
            <a:extLst>
              <a:ext uri="{FF2B5EF4-FFF2-40B4-BE49-F238E27FC236}">
                <a16:creationId xmlns:a16="http://schemas.microsoft.com/office/drawing/2014/main" id="{BA78828C-48A0-437C-971B-14CDEBC6A15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32" name="Slide Number Placeholder 1">
            <a:extLst>
              <a:ext uri="{FF2B5EF4-FFF2-40B4-BE49-F238E27FC236}">
                <a16:creationId xmlns:a16="http://schemas.microsoft.com/office/drawing/2014/main" id="{436D7232-50E1-4795-BECD-87A0A70A2A20}"/>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3</a:t>
            </a:fld>
            <a:endParaRPr lang="en" dirty="0"/>
          </a:p>
        </p:txBody>
      </p:sp>
    </p:spTree>
    <p:extLst>
      <p:ext uri="{BB962C8B-B14F-4D97-AF65-F5344CB8AC3E}">
        <p14:creationId xmlns:p14="http://schemas.microsoft.com/office/powerpoint/2010/main" val="169040732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7"/>
          <p:cNvPicPr preferRelativeResize="0"/>
          <p:nvPr/>
        </p:nvPicPr>
        <p:blipFill rotWithShape="1">
          <a:blip r:embed="rId3">
            <a:alphaModFix/>
          </a:blip>
          <a:srcRect l="58590"/>
          <a:stretch/>
        </p:blipFill>
        <p:spPr>
          <a:xfrm>
            <a:off x="2028001" y="1700734"/>
            <a:ext cx="8136001" cy="1361151"/>
          </a:xfrm>
          <a:prstGeom prst="rect">
            <a:avLst/>
          </a:prstGeom>
          <a:noFill/>
          <a:ln>
            <a:noFill/>
          </a:ln>
        </p:spPr>
      </p:pic>
      <p:sp>
        <p:nvSpPr>
          <p:cNvPr id="355" name="Google Shape;355;p37"/>
          <p:cNvSpPr/>
          <p:nvPr/>
        </p:nvSpPr>
        <p:spPr>
          <a:xfrm>
            <a:off x="4264519" y="1628767"/>
            <a:ext cx="1184400" cy="1504000"/>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56" name="Google Shape;356;p37"/>
          <p:cNvPicPr preferRelativeResize="0"/>
          <p:nvPr/>
        </p:nvPicPr>
        <p:blipFill>
          <a:blip r:embed="rId4">
            <a:alphaModFix/>
          </a:blip>
          <a:stretch>
            <a:fillRect/>
          </a:stretch>
        </p:blipFill>
        <p:spPr>
          <a:xfrm>
            <a:off x="690333" y="3429001"/>
            <a:ext cx="5802400" cy="2513567"/>
          </a:xfrm>
          <a:prstGeom prst="rect">
            <a:avLst/>
          </a:prstGeom>
          <a:noFill/>
          <a:ln>
            <a:noFill/>
          </a:ln>
        </p:spPr>
      </p:pic>
      <p:sp>
        <p:nvSpPr>
          <p:cNvPr id="357" name="Google Shape;357;p37"/>
          <p:cNvSpPr/>
          <p:nvPr/>
        </p:nvSpPr>
        <p:spPr>
          <a:xfrm>
            <a:off x="1173017" y="5381044"/>
            <a:ext cx="4024849" cy="263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8" name="Google Shape;358;p37"/>
          <p:cNvSpPr/>
          <p:nvPr/>
        </p:nvSpPr>
        <p:spPr>
          <a:xfrm>
            <a:off x="5313265" y="5773682"/>
            <a:ext cx="6107807" cy="564400"/>
          </a:xfrm>
          <a:prstGeom prst="wedgeRoundRectCallout">
            <a:avLst>
              <a:gd name="adj1" fmla="val -49545"/>
              <a:gd name="adj2" fmla="val -9585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latin typeface="Poppins" panose="00000500000000000000" pitchFamily="2" charset="0"/>
                <a:ea typeface="Georgia"/>
                <a:cs typeface="Poppins" panose="00000500000000000000" pitchFamily="2" charset="0"/>
                <a:sym typeface="Georgia"/>
              </a:rPr>
              <a:t>Reachability Analysis in Edit Location</a:t>
            </a:r>
            <a:endParaRPr sz="2400" dirty="0">
              <a:latin typeface="Poppins" panose="00000500000000000000" pitchFamily="2" charset="0"/>
              <a:ea typeface="Georgia"/>
              <a:cs typeface="Poppins" panose="00000500000000000000" pitchFamily="2" charset="0"/>
              <a:sym typeface="Georgia"/>
            </a:endParaRPr>
          </a:p>
        </p:txBody>
      </p:sp>
      <p:sp>
        <p:nvSpPr>
          <p:cNvPr id="359" name="Google Shape;359;p37"/>
          <p:cNvSpPr/>
          <p:nvPr/>
        </p:nvSpPr>
        <p:spPr>
          <a:xfrm>
            <a:off x="6801567" y="3631267"/>
            <a:ext cx="4506000" cy="1749600"/>
          </a:xfrm>
          <a:prstGeom prst="roundRect">
            <a:avLst>
              <a:gd name="adj" fmla="val 7306"/>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latin typeface="Courier New"/>
                <a:ea typeface="Courier New"/>
                <a:cs typeface="Courier New"/>
                <a:sym typeface="Courier New"/>
              </a:rPr>
              <a:t>Reachable Variables in Edit Location:</a:t>
            </a:r>
            <a:endParaRPr sz="2400" dirty="0">
              <a:latin typeface="Courier New"/>
              <a:ea typeface="Courier New"/>
              <a:cs typeface="Courier New"/>
              <a:sym typeface="Courier New"/>
            </a:endParaRPr>
          </a:p>
          <a:p>
            <a:endParaRPr sz="2400" dirty="0">
              <a:latin typeface="Courier New"/>
              <a:ea typeface="Courier New"/>
              <a:cs typeface="Courier New"/>
              <a:sym typeface="Courier New"/>
            </a:endParaRPr>
          </a:p>
          <a:p>
            <a:pPr algn="ctr"/>
            <a:r>
              <a:rPr lang="en" sz="2400" b="1" dirty="0">
                <a:latin typeface="Courier New"/>
                <a:ea typeface="Courier New"/>
                <a:cs typeface="Courier New"/>
                <a:sym typeface="Courier New"/>
              </a:rPr>
              <a:t>{inst, object, tmp}</a:t>
            </a:r>
            <a:endParaRPr sz="2400" b="1" dirty="0">
              <a:latin typeface="Courier New"/>
              <a:ea typeface="Courier New"/>
              <a:cs typeface="Courier New"/>
              <a:sym typeface="Courier New"/>
            </a:endParaRPr>
          </a:p>
        </p:txBody>
      </p:sp>
      <p:sp>
        <p:nvSpPr>
          <p:cNvPr id="360" name="Google Shape;360;p37"/>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30</a:t>
            </a:fld>
            <a:endParaRPr/>
          </a:p>
        </p:txBody>
      </p:sp>
      <p:sp>
        <p:nvSpPr>
          <p:cNvPr id="11" name="Google Shape;296;p31">
            <a:extLst>
              <a:ext uri="{FF2B5EF4-FFF2-40B4-BE49-F238E27FC236}">
                <a16:creationId xmlns:a16="http://schemas.microsoft.com/office/drawing/2014/main" id="{CC7ECECA-BA0F-43DF-8C3D-10029F2C6A7A}"/>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US" sz="3300" dirty="0">
                <a:latin typeface="Poppins SemiBold" panose="00000700000000000000" pitchFamily="2" charset="0"/>
                <a:ea typeface="Georgia"/>
                <a:cs typeface="Poppins SemiBold" panose="00000700000000000000" pitchFamily="2" charset="0"/>
                <a:sym typeface="Georgia"/>
              </a:rPr>
              <a:t>CODIT Step 2 : Token Translation</a:t>
            </a:r>
          </a:p>
        </p:txBody>
      </p:sp>
      <p:pic>
        <p:nvPicPr>
          <p:cNvPr id="10" name="Picture 2">
            <a:extLst>
              <a:ext uri="{FF2B5EF4-FFF2-40B4-BE49-F238E27FC236}">
                <a16:creationId xmlns:a16="http://schemas.microsoft.com/office/drawing/2014/main" id="{BBD503F7-9D16-4337-AD0D-F7B4D90B90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3436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childTnLst>
                                </p:cTn>
                              </p:par>
                              <p:par>
                                <p:cTn id="13" presetID="10" presetClass="entr" presetSubtype="0" fill="hold" nodeType="withEffect">
                                  <p:stCondLst>
                                    <p:cond delay="0"/>
                                  </p:stCondLst>
                                  <p:childTnLst>
                                    <p:set>
                                      <p:cBhvr>
                                        <p:cTn id="14" dur="1" fill="hold">
                                          <p:stCondLst>
                                            <p:cond delay="0"/>
                                          </p:stCondLst>
                                        </p:cTn>
                                        <p:tgtEl>
                                          <p:spTgt spid="357"/>
                                        </p:tgtEl>
                                        <p:attrNameLst>
                                          <p:attrName>style.visibility</p:attrName>
                                        </p:attrNameLst>
                                      </p:cBhvr>
                                      <p:to>
                                        <p:strVal val="visible"/>
                                      </p:to>
                                    </p:set>
                                    <p:animEffect transition="in" filter="fade">
                                      <p:cBhvr>
                                        <p:cTn id="15" dur="1000"/>
                                        <p:tgtEl>
                                          <p:spTgt spid="357"/>
                                        </p:tgtEl>
                                      </p:cBhvr>
                                    </p:animEffect>
                                  </p:childTnLst>
                                </p:cTn>
                              </p:par>
                              <p:par>
                                <p:cTn id="16" presetID="10" presetClass="entr" presetSubtype="0" fill="hold" nodeType="withEffect">
                                  <p:stCondLst>
                                    <p:cond delay="0"/>
                                  </p:stCondLst>
                                  <p:childTnLst>
                                    <p:set>
                                      <p:cBhvr>
                                        <p:cTn id="17" dur="1" fill="hold">
                                          <p:stCondLst>
                                            <p:cond delay="0"/>
                                          </p:stCondLst>
                                        </p:cTn>
                                        <p:tgtEl>
                                          <p:spTgt spid="358"/>
                                        </p:tgtEl>
                                        <p:attrNameLst>
                                          <p:attrName>style.visibility</p:attrName>
                                        </p:attrNameLst>
                                      </p:cBhvr>
                                      <p:to>
                                        <p:strVal val="visible"/>
                                      </p:to>
                                    </p:set>
                                    <p:animEffect transition="in" filter="fade">
                                      <p:cBhvr>
                                        <p:cTn id="18" dur="1000"/>
                                        <p:tgtEl>
                                          <p:spTgt spid="3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1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aphicFrame>
        <p:nvGraphicFramePr>
          <p:cNvPr id="522" name="Google Shape;522;p51"/>
          <p:cNvGraphicFramePr/>
          <p:nvPr/>
        </p:nvGraphicFramePr>
        <p:xfrm>
          <a:off x="822000" y="1980742"/>
          <a:ext cx="10554213" cy="2914508"/>
        </p:xfrm>
        <a:graphic>
          <a:graphicData uri="http://schemas.openxmlformats.org/drawingml/2006/table">
            <a:tbl>
              <a:tblPr>
                <a:noFill/>
              </a:tblPr>
              <a:tblGrid>
                <a:gridCol w="2943176">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739153">
                  <a:extLst>
                    <a:ext uri="{9D8B030D-6E8A-4147-A177-3AD203B41FA5}">
                      <a16:colId xmlns:a16="http://schemas.microsoft.com/office/drawing/2014/main" val="20002"/>
                    </a:ext>
                  </a:extLst>
                </a:gridCol>
                <a:gridCol w="2187389">
                  <a:extLst>
                    <a:ext uri="{9D8B030D-6E8A-4147-A177-3AD203B41FA5}">
                      <a16:colId xmlns:a16="http://schemas.microsoft.com/office/drawing/2014/main" val="20003"/>
                    </a:ext>
                  </a:extLst>
                </a:gridCol>
                <a:gridCol w="2160495">
                  <a:extLst>
                    <a:ext uri="{9D8B030D-6E8A-4147-A177-3AD203B41FA5}">
                      <a16:colId xmlns:a16="http://schemas.microsoft.com/office/drawing/2014/main" val="20004"/>
                    </a:ext>
                  </a:extLst>
                </a:gridCol>
              </a:tblGrid>
              <a:tr h="421068">
                <a:tc rowSpan="2">
                  <a:txBody>
                    <a:bodyPr/>
                    <a:lstStyle/>
                    <a:p>
                      <a:pPr marL="0" lvl="0" indent="0" algn="l" rtl="0">
                        <a:spcBef>
                          <a:spcPts val="0"/>
                        </a:spcBef>
                        <a:spcAft>
                          <a:spcPts val="0"/>
                        </a:spcAft>
                        <a:buNone/>
                      </a:pPr>
                      <a:r>
                        <a:rPr lang="en" sz="2000" b="1" dirty="0">
                          <a:latin typeface="Poppins" panose="00000500000000000000" pitchFamily="2" charset="0"/>
                          <a:ea typeface="Georgia"/>
                          <a:cs typeface="Poppins" panose="00000500000000000000" pitchFamily="2" charset="0"/>
                          <a:sym typeface="Georgia"/>
                        </a:rPr>
                        <a:t>Data Set</a:t>
                      </a:r>
                      <a:endParaRPr sz="2000" b="1" dirty="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rowSpan="2">
                  <a:txBody>
                    <a:bodyPr/>
                    <a:lstStyle/>
                    <a:p>
                      <a:pPr marL="0" lvl="0" indent="0" algn="ctr" rtl="0">
                        <a:spcBef>
                          <a:spcPts val="0"/>
                        </a:spcBef>
                        <a:spcAft>
                          <a:spcPts val="0"/>
                        </a:spcAft>
                        <a:buNone/>
                      </a:pPr>
                      <a:r>
                        <a:rPr lang="en" sz="2000" b="1" dirty="0">
                          <a:latin typeface="Poppins" panose="00000500000000000000" pitchFamily="2" charset="0"/>
                          <a:ea typeface="Georgia"/>
                          <a:cs typeface="Poppins" panose="00000500000000000000" pitchFamily="2" charset="0"/>
                          <a:sym typeface="Georgia"/>
                        </a:rPr>
                        <a:t># of Projects</a:t>
                      </a:r>
                      <a:endParaRPr sz="2000" b="1" dirty="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rowSpan="2">
                  <a:txBody>
                    <a:bodyPr/>
                    <a:lstStyle/>
                    <a:p>
                      <a:pPr marL="0" lvl="0" indent="0" algn="ctr" rtl="0">
                        <a:spcBef>
                          <a:spcPts val="0"/>
                        </a:spcBef>
                        <a:spcAft>
                          <a:spcPts val="0"/>
                        </a:spcAft>
                        <a:buNone/>
                      </a:pPr>
                      <a:r>
                        <a:rPr lang="en" sz="2000" b="1" dirty="0">
                          <a:latin typeface="Poppins" panose="00000500000000000000" pitchFamily="2" charset="0"/>
                          <a:ea typeface="Georgia"/>
                          <a:cs typeface="Poppins" panose="00000500000000000000" pitchFamily="2" charset="0"/>
                          <a:sym typeface="Georgia"/>
                        </a:rPr>
                        <a:t># of Edit Examples</a:t>
                      </a:r>
                      <a:endParaRPr sz="2000" b="1" dirty="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gridSpan="2">
                  <a:txBody>
                    <a:bodyPr/>
                    <a:lstStyle/>
                    <a:p>
                      <a:pPr marL="0" lvl="0" indent="0" algn="ctr" rtl="0">
                        <a:spcBef>
                          <a:spcPts val="0"/>
                        </a:spcBef>
                        <a:spcAft>
                          <a:spcPts val="0"/>
                        </a:spcAft>
                        <a:buNone/>
                      </a:pPr>
                      <a:r>
                        <a:rPr lang="en" sz="2000" b="1">
                          <a:latin typeface="Poppins" panose="00000500000000000000" pitchFamily="2" charset="0"/>
                          <a:ea typeface="Georgia"/>
                          <a:cs typeface="Poppins" panose="00000500000000000000" pitchFamily="2" charset="0"/>
                          <a:sym typeface="Georgia"/>
                        </a:rPr>
                        <a:t>Code Fragment Size</a:t>
                      </a:r>
                      <a:endParaRPr sz="2000" b="1">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hMerge="1">
                  <a:txBody>
                    <a:bodyPr/>
                    <a:lstStyle/>
                    <a:p>
                      <a:endParaRPr lang="en-US"/>
                    </a:p>
                  </a:txBody>
                  <a:tcPr/>
                </a:tc>
                <a:extLst>
                  <a:ext uri="{0D108BD9-81ED-4DB2-BD59-A6C34878D82A}">
                    <a16:rowId xmlns:a16="http://schemas.microsoft.com/office/drawing/2014/main" val="10000"/>
                  </a:ext>
                </a:extLst>
              </a:tr>
              <a:tr h="50528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 sz="2000" b="1" dirty="0">
                          <a:latin typeface="Poppins" panose="00000500000000000000" pitchFamily="2" charset="0"/>
                          <a:ea typeface="Georgia"/>
                          <a:cs typeface="Poppins" panose="00000500000000000000" pitchFamily="2" charset="0"/>
                          <a:sym typeface="Georgia"/>
                        </a:rPr>
                        <a:t># of  Tokens</a:t>
                      </a:r>
                      <a:endParaRPr sz="2000" b="1" dirty="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lvl="0" indent="0" algn="ctr" rtl="0">
                        <a:spcBef>
                          <a:spcPts val="0"/>
                        </a:spcBef>
                        <a:spcAft>
                          <a:spcPts val="0"/>
                        </a:spcAft>
                        <a:buNone/>
                      </a:pPr>
                      <a:r>
                        <a:rPr lang="en" sz="2000" b="1" dirty="0">
                          <a:latin typeface="Poppins" panose="00000500000000000000" pitchFamily="2" charset="0"/>
                          <a:ea typeface="Georgia"/>
                          <a:cs typeface="Poppins" panose="00000500000000000000" pitchFamily="2" charset="0"/>
                          <a:sym typeface="Georgia"/>
                        </a:rPr>
                        <a:t># of Nodes</a:t>
                      </a:r>
                      <a:endParaRPr sz="2000" b="1" dirty="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1"/>
                  </a:ext>
                </a:extLst>
              </a:tr>
              <a:tr h="908654">
                <a:tc>
                  <a:txBody>
                    <a:bodyPr/>
                    <a:lstStyle/>
                    <a:p>
                      <a:pPr marL="0" lvl="0" indent="0" algn="l"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Generic Code Edit  from Github</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lvl="0" indent="0" algn="ctr" rtl="0">
                        <a:spcBef>
                          <a:spcPts val="0"/>
                        </a:spcBef>
                        <a:spcAft>
                          <a:spcPts val="0"/>
                        </a:spcAft>
                        <a:buNone/>
                      </a:pPr>
                      <a:r>
                        <a:rPr lang="en" sz="2000" dirty="0">
                          <a:latin typeface="Poppins" panose="00000500000000000000" pitchFamily="2" charset="0"/>
                          <a:ea typeface="Georgia"/>
                          <a:cs typeface="Poppins" panose="00000500000000000000" pitchFamily="2" charset="0"/>
                          <a:sym typeface="Georgia"/>
                        </a:rPr>
                        <a:t>48</a:t>
                      </a:r>
                      <a:endParaRPr sz="2000" dirty="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32,473</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lvl="0" indent="0" algn="ctr" rtl="0">
                        <a:spcBef>
                          <a:spcPts val="0"/>
                        </a:spcBef>
                        <a:spcAft>
                          <a:spcPts val="0"/>
                        </a:spcAft>
                        <a:buNone/>
                      </a:pPr>
                      <a:r>
                        <a:rPr lang="en" sz="2000" dirty="0">
                          <a:latin typeface="Poppins" panose="00000500000000000000" pitchFamily="2" charset="0"/>
                          <a:ea typeface="Georgia"/>
                          <a:cs typeface="Poppins" panose="00000500000000000000" pitchFamily="2" charset="0"/>
                          <a:sym typeface="Georgia"/>
                        </a:rPr>
                        <a:t>Max - 38</a:t>
                      </a:r>
                      <a:endParaRPr sz="2000" dirty="0">
                        <a:latin typeface="Poppins" panose="00000500000000000000" pitchFamily="2" charset="0"/>
                        <a:ea typeface="Georgia"/>
                        <a:cs typeface="Poppins" panose="00000500000000000000" pitchFamily="2" charset="0"/>
                        <a:sym typeface="Georgia"/>
                      </a:endParaRPr>
                    </a:p>
                    <a:p>
                      <a:pPr marL="0" lvl="0" indent="0" algn="ctr" rtl="0">
                        <a:spcBef>
                          <a:spcPts val="0"/>
                        </a:spcBef>
                        <a:spcAft>
                          <a:spcPts val="0"/>
                        </a:spcAft>
                        <a:buNone/>
                      </a:pPr>
                      <a:r>
                        <a:rPr lang="en" sz="2000" dirty="0">
                          <a:latin typeface="Poppins" panose="00000500000000000000" pitchFamily="2" charset="0"/>
                          <a:ea typeface="Georgia"/>
                          <a:cs typeface="Poppins" panose="00000500000000000000" pitchFamily="2" charset="0"/>
                          <a:sym typeface="Georgia"/>
                        </a:rPr>
                        <a:t>Avg  - 15</a:t>
                      </a:r>
                      <a:endParaRPr sz="2000" dirty="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lvl="0" indent="0" algn="ctr" rtl="0">
                        <a:spcBef>
                          <a:spcPts val="0"/>
                        </a:spcBef>
                        <a:spcAft>
                          <a:spcPts val="0"/>
                        </a:spcAft>
                        <a:buClr>
                          <a:schemeClr val="dk1"/>
                        </a:buClr>
                        <a:buSzPts val="1100"/>
                        <a:buFont typeface="Arial"/>
                        <a:buNone/>
                      </a:pPr>
                      <a:r>
                        <a:rPr lang="en" sz="2000" dirty="0">
                          <a:solidFill>
                            <a:schemeClr val="dk1"/>
                          </a:solidFill>
                          <a:latin typeface="Poppins" panose="00000500000000000000" pitchFamily="2" charset="0"/>
                          <a:ea typeface="Georgia"/>
                          <a:cs typeface="Poppins" panose="00000500000000000000" pitchFamily="2" charset="0"/>
                          <a:sym typeface="Georgia"/>
                        </a:rPr>
                        <a:t>Max - 47</a:t>
                      </a:r>
                      <a:endParaRPr sz="2000" dirty="0">
                        <a:solidFill>
                          <a:schemeClr val="dk1"/>
                        </a:solidFill>
                        <a:latin typeface="Poppins" panose="00000500000000000000" pitchFamily="2" charset="0"/>
                        <a:ea typeface="Georgia"/>
                        <a:cs typeface="Poppins" panose="00000500000000000000" pitchFamily="2" charset="0"/>
                        <a:sym typeface="Georgia"/>
                      </a:endParaRPr>
                    </a:p>
                    <a:p>
                      <a:pPr marL="0" lvl="0" indent="0" algn="ctr" rtl="0">
                        <a:spcBef>
                          <a:spcPts val="0"/>
                        </a:spcBef>
                        <a:spcAft>
                          <a:spcPts val="0"/>
                        </a:spcAft>
                        <a:buClr>
                          <a:schemeClr val="dk1"/>
                        </a:buClr>
                        <a:buSzPts val="1100"/>
                        <a:buFont typeface="Arial"/>
                        <a:buNone/>
                      </a:pPr>
                      <a:r>
                        <a:rPr lang="en" sz="2000" dirty="0">
                          <a:solidFill>
                            <a:schemeClr val="dk1"/>
                          </a:solidFill>
                          <a:latin typeface="Poppins" panose="00000500000000000000" pitchFamily="2" charset="0"/>
                          <a:ea typeface="Georgia"/>
                          <a:cs typeface="Poppins" panose="00000500000000000000" pitchFamily="2" charset="0"/>
                          <a:sym typeface="Georgia"/>
                        </a:rPr>
                        <a:t>Avg  - 20</a:t>
                      </a:r>
                      <a:endParaRPr sz="2000" dirty="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2"/>
                  </a:ext>
                </a:extLst>
              </a:tr>
              <a:tr h="908654">
                <a:tc>
                  <a:txBody>
                    <a:bodyPr/>
                    <a:lstStyle/>
                    <a:p>
                      <a:pPr marL="0" lvl="0" indent="0" algn="l" rtl="0">
                        <a:spcBef>
                          <a:spcPts val="0"/>
                        </a:spcBef>
                        <a:spcAft>
                          <a:spcPts val="0"/>
                        </a:spcAft>
                        <a:buNone/>
                      </a:pPr>
                      <a:r>
                        <a:rPr lang="en" sz="2000" dirty="0">
                          <a:latin typeface="Poppins" panose="00000500000000000000" pitchFamily="2" charset="0"/>
                          <a:ea typeface="Georgia"/>
                          <a:cs typeface="Poppins" panose="00000500000000000000" pitchFamily="2" charset="0"/>
                          <a:sym typeface="Georgia"/>
                        </a:rPr>
                        <a:t>Pull Request Edits [Tufano </a:t>
                      </a:r>
                      <a:r>
                        <a:rPr lang="en" sz="2000" i="1" dirty="0">
                          <a:latin typeface="Poppins" panose="00000500000000000000" pitchFamily="2" charset="0"/>
                          <a:ea typeface="Georgia"/>
                          <a:cs typeface="Poppins" panose="00000500000000000000" pitchFamily="2" charset="0"/>
                          <a:sym typeface="Georgia"/>
                        </a:rPr>
                        <a:t>et. al.</a:t>
                      </a:r>
                      <a:r>
                        <a:rPr lang="en" sz="2000" dirty="0">
                          <a:latin typeface="Poppins" panose="00000500000000000000" pitchFamily="2" charset="0"/>
                          <a:ea typeface="Georgia"/>
                          <a:cs typeface="Poppins" panose="00000500000000000000" pitchFamily="2" charset="0"/>
                          <a:sym typeface="Georgia"/>
                        </a:rPr>
                        <a:t> 2019]</a:t>
                      </a:r>
                      <a:endParaRPr sz="2000" dirty="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3</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5546</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lvl="0" indent="0" algn="ctr" rtl="0">
                        <a:spcBef>
                          <a:spcPts val="0"/>
                        </a:spcBef>
                        <a:spcAft>
                          <a:spcPts val="0"/>
                        </a:spcAft>
                        <a:buClr>
                          <a:schemeClr val="dk1"/>
                        </a:buClr>
                        <a:buSzPts val="1100"/>
                        <a:buFont typeface="Arial"/>
                        <a:buNone/>
                      </a:pPr>
                      <a:r>
                        <a:rPr lang="en" sz="2000">
                          <a:solidFill>
                            <a:schemeClr val="dk1"/>
                          </a:solidFill>
                          <a:latin typeface="Poppins" panose="00000500000000000000" pitchFamily="2" charset="0"/>
                          <a:ea typeface="Georgia"/>
                          <a:cs typeface="Poppins" panose="00000500000000000000" pitchFamily="2" charset="0"/>
                          <a:sym typeface="Georgia"/>
                        </a:rPr>
                        <a:t>Max - 34</a:t>
                      </a:r>
                      <a:endParaRPr sz="2000">
                        <a:solidFill>
                          <a:schemeClr val="dk1"/>
                        </a:solidFill>
                        <a:latin typeface="Poppins" panose="00000500000000000000" pitchFamily="2" charset="0"/>
                        <a:ea typeface="Georgia"/>
                        <a:cs typeface="Poppins" panose="00000500000000000000" pitchFamily="2" charset="0"/>
                        <a:sym typeface="Georgia"/>
                      </a:endParaRPr>
                    </a:p>
                    <a:p>
                      <a:pPr marL="0" lvl="0" indent="0" algn="ctr" rtl="0">
                        <a:spcBef>
                          <a:spcPts val="0"/>
                        </a:spcBef>
                        <a:spcAft>
                          <a:spcPts val="0"/>
                        </a:spcAft>
                        <a:buClr>
                          <a:schemeClr val="dk1"/>
                        </a:buClr>
                        <a:buSzPts val="1100"/>
                        <a:buFont typeface="Arial"/>
                        <a:buNone/>
                      </a:pPr>
                      <a:r>
                        <a:rPr lang="en" sz="2000">
                          <a:solidFill>
                            <a:schemeClr val="dk1"/>
                          </a:solidFill>
                          <a:latin typeface="Poppins" panose="00000500000000000000" pitchFamily="2" charset="0"/>
                          <a:ea typeface="Georgia"/>
                          <a:cs typeface="Poppins" panose="00000500000000000000" pitchFamily="2" charset="0"/>
                          <a:sym typeface="Georgia"/>
                        </a:rPr>
                        <a:t>Avg  - 17</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tc>
                  <a:txBody>
                    <a:bodyPr/>
                    <a:lstStyle/>
                    <a:p>
                      <a:pPr marL="0" lvl="0" indent="0" algn="ctr" rtl="0">
                        <a:spcBef>
                          <a:spcPts val="0"/>
                        </a:spcBef>
                        <a:spcAft>
                          <a:spcPts val="0"/>
                        </a:spcAft>
                        <a:buClr>
                          <a:schemeClr val="dk1"/>
                        </a:buClr>
                        <a:buSzPts val="1100"/>
                        <a:buFont typeface="Arial"/>
                        <a:buNone/>
                      </a:pPr>
                      <a:r>
                        <a:rPr lang="en" sz="2000" dirty="0">
                          <a:solidFill>
                            <a:schemeClr val="dk1"/>
                          </a:solidFill>
                          <a:latin typeface="Poppins" panose="00000500000000000000" pitchFamily="2" charset="0"/>
                          <a:ea typeface="Georgia"/>
                          <a:cs typeface="Poppins" panose="00000500000000000000" pitchFamily="2" charset="0"/>
                          <a:sym typeface="Georgia"/>
                        </a:rPr>
                        <a:t>Max - 47</a:t>
                      </a:r>
                      <a:endParaRPr sz="2000" dirty="0">
                        <a:solidFill>
                          <a:schemeClr val="dk1"/>
                        </a:solidFill>
                        <a:latin typeface="Poppins" panose="00000500000000000000" pitchFamily="2" charset="0"/>
                        <a:ea typeface="Georgia"/>
                        <a:cs typeface="Poppins" panose="00000500000000000000" pitchFamily="2" charset="0"/>
                        <a:sym typeface="Georgia"/>
                      </a:endParaRPr>
                    </a:p>
                    <a:p>
                      <a:pPr marL="0" lvl="0" indent="0" algn="ctr" rtl="0">
                        <a:spcBef>
                          <a:spcPts val="0"/>
                        </a:spcBef>
                        <a:spcAft>
                          <a:spcPts val="0"/>
                        </a:spcAft>
                        <a:buClr>
                          <a:schemeClr val="dk1"/>
                        </a:buClr>
                        <a:buSzPts val="1100"/>
                        <a:buFont typeface="Arial"/>
                        <a:buNone/>
                      </a:pPr>
                      <a:r>
                        <a:rPr lang="en" sz="2000" dirty="0">
                          <a:solidFill>
                            <a:schemeClr val="dk1"/>
                          </a:solidFill>
                          <a:latin typeface="Poppins" panose="00000500000000000000" pitchFamily="2" charset="0"/>
                          <a:ea typeface="Georgia"/>
                          <a:cs typeface="Poppins" panose="00000500000000000000" pitchFamily="2" charset="0"/>
                          <a:sym typeface="Georgia"/>
                        </a:rPr>
                        <a:t>Avg  - 23</a:t>
                      </a:r>
                      <a:endParaRPr sz="2000" dirty="0">
                        <a:latin typeface="Poppins" panose="00000500000000000000" pitchFamily="2" charset="0"/>
                        <a:ea typeface="Georgia"/>
                        <a:cs typeface="Poppins" panose="00000500000000000000" pitchFamily="2" charset="0"/>
                        <a:sym typeface="Georgia"/>
                      </a:endParaRPr>
                    </a:p>
                  </a:txBody>
                  <a:tcPr marL="121900" marR="121900" marT="121900" marB="12190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noFill/>
                  </a:tcPr>
                </a:tc>
                <a:extLst>
                  <a:ext uri="{0D108BD9-81ED-4DB2-BD59-A6C34878D82A}">
                    <a16:rowId xmlns:a16="http://schemas.microsoft.com/office/drawing/2014/main" val="10003"/>
                  </a:ext>
                </a:extLst>
              </a:tr>
            </a:tbl>
          </a:graphicData>
        </a:graphic>
      </p:graphicFrame>
      <p:sp>
        <p:nvSpPr>
          <p:cNvPr id="523" name="Google Shape;523;p5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31</a:t>
            </a:fld>
            <a:endParaRPr/>
          </a:p>
        </p:txBody>
      </p:sp>
      <p:sp>
        <p:nvSpPr>
          <p:cNvPr id="8" name="Google Shape;296;p31">
            <a:extLst>
              <a:ext uri="{FF2B5EF4-FFF2-40B4-BE49-F238E27FC236}">
                <a16:creationId xmlns:a16="http://schemas.microsoft.com/office/drawing/2014/main" id="{DDE653D9-2068-4CFF-A22A-46933A388C94}"/>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3300" dirty="0">
                <a:latin typeface="Poppins SemiBold" panose="00000700000000000000" pitchFamily="2" charset="0"/>
                <a:ea typeface="Georgia"/>
                <a:cs typeface="Poppins SemiBold" panose="00000700000000000000" pitchFamily="2" charset="0"/>
                <a:sym typeface="Georgia"/>
              </a:rPr>
              <a:t>CODIT: Code Editing With Tree Based Models</a:t>
            </a:r>
            <a:endParaRPr sz="3300" dirty="0">
              <a:latin typeface="Poppins SemiBold" panose="00000700000000000000" pitchFamily="2" charset="0"/>
              <a:ea typeface="Georgia"/>
              <a:cs typeface="Poppins SemiBold" panose="00000700000000000000" pitchFamily="2" charset="0"/>
              <a:sym typeface="Georgia"/>
            </a:endParaRPr>
          </a:p>
        </p:txBody>
      </p:sp>
      <p:pic>
        <p:nvPicPr>
          <p:cNvPr id="5" name="Picture 2">
            <a:extLst>
              <a:ext uri="{FF2B5EF4-FFF2-40B4-BE49-F238E27FC236}">
                <a16:creationId xmlns:a16="http://schemas.microsoft.com/office/drawing/2014/main" id="{4B7BA0B0-ACB1-470F-8241-C67744544F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51711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graphicFrame>
        <p:nvGraphicFramePr>
          <p:cNvPr id="530" name="Google Shape;530;p52"/>
          <p:cNvGraphicFramePr/>
          <p:nvPr/>
        </p:nvGraphicFramePr>
        <p:xfrm>
          <a:off x="963483" y="1988224"/>
          <a:ext cx="10408500" cy="3395875"/>
        </p:xfrm>
        <a:graphic>
          <a:graphicData uri="http://schemas.openxmlformats.org/drawingml/2006/table">
            <a:tbl>
              <a:tblPr>
                <a:noFill/>
              </a:tblPr>
              <a:tblGrid>
                <a:gridCol w="1626200">
                  <a:extLst>
                    <a:ext uri="{9D8B030D-6E8A-4147-A177-3AD203B41FA5}">
                      <a16:colId xmlns:a16="http://schemas.microsoft.com/office/drawing/2014/main" val="20000"/>
                    </a:ext>
                  </a:extLst>
                </a:gridCol>
                <a:gridCol w="2721681">
                  <a:extLst>
                    <a:ext uri="{9D8B030D-6E8A-4147-A177-3AD203B41FA5}">
                      <a16:colId xmlns:a16="http://schemas.microsoft.com/office/drawing/2014/main" val="20001"/>
                    </a:ext>
                  </a:extLst>
                </a:gridCol>
                <a:gridCol w="3236259">
                  <a:extLst>
                    <a:ext uri="{9D8B030D-6E8A-4147-A177-3AD203B41FA5}">
                      <a16:colId xmlns:a16="http://schemas.microsoft.com/office/drawing/2014/main" val="20002"/>
                    </a:ext>
                  </a:extLst>
                </a:gridCol>
                <a:gridCol w="2824360">
                  <a:extLst>
                    <a:ext uri="{9D8B030D-6E8A-4147-A177-3AD203B41FA5}">
                      <a16:colId xmlns:a16="http://schemas.microsoft.com/office/drawing/2014/main" val="20003"/>
                    </a:ext>
                  </a:extLst>
                </a:gridCol>
              </a:tblGrid>
              <a:tr h="586029">
                <a:tc gridSpan="2">
                  <a:txBody>
                    <a:bodyPr/>
                    <a:lstStyle/>
                    <a:p>
                      <a:pPr marL="0" lvl="0" indent="0" algn="ctr" rtl="0">
                        <a:spcBef>
                          <a:spcPts val="0"/>
                        </a:spcBef>
                        <a:spcAft>
                          <a:spcPts val="0"/>
                        </a:spcAft>
                        <a:buNone/>
                      </a:pPr>
                      <a:r>
                        <a:rPr lang="en" sz="2000" b="1" dirty="0">
                          <a:latin typeface="Poppins" panose="00000500000000000000" pitchFamily="2" charset="0"/>
                          <a:ea typeface="Georgia"/>
                          <a:cs typeface="Poppins" panose="00000500000000000000" pitchFamily="2" charset="0"/>
                          <a:sym typeface="Georgia"/>
                        </a:rPr>
                        <a:t>Method</a:t>
                      </a:r>
                      <a:endParaRPr sz="2000" b="1" dirty="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lvl="0" indent="0" algn="ctr" rtl="0">
                        <a:spcBef>
                          <a:spcPts val="0"/>
                        </a:spcBef>
                        <a:spcAft>
                          <a:spcPts val="0"/>
                        </a:spcAft>
                        <a:buNone/>
                      </a:pPr>
                      <a:r>
                        <a:rPr lang="en" sz="2000" b="1">
                          <a:latin typeface="Poppins" panose="00000500000000000000" pitchFamily="2" charset="0"/>
                          <a:ea typeface="Georgia"/>
                          <a:cs typeface="Poppins" panose="00000500000000000000" pitchFamily="2" charset="0"/>
                          <a:sym typeface="Georgia"/>
                        </a:rPr>
                        <a:t>Generic Code Edits</a:t>
                      </a:r>
                      <a:endParaRPr sz="2000" b="1">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2000" b="1">
                          <a:latin typeface="Poppins" panose="00000500000000000000" pitchFamily="2" charset="0"/>
                          <a:ea typeface="Georgia"/>
                          <a:cs typeface="Poppins" panose="00000500000000000000" pitchFamily="2" charset="0"/>
                          <a:sym typeface="Georgia"/>
                        </a:rPr>
                        <a:t>Pull Request Edit</a:t>
                      </a:r>
                      <a:endParaRPr sz="2000" b="1">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33722">
                <a:tc rowSpan="3">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Sequence Based</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 sz="2000" dirty="0">
                          <a:latin typeface="Poppins" panose="00000500000000000000" pitchFamily="2" charset="0"/>
                          <a:ea typeface="Georgia"/>
                          <a:cs typeface="Poppins" panose="00000500000000000000" pitchFamily="2" charset="0"/>
                          <a:sym typeface="Georgia"/>
                        </a:rPr>
                        <a:t>LSTM-Seq2Seq</a:t>
                      </a:r>
                      <a:endParaRPr sz="2000" dirty="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3.77%</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11.26%</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33722">
                <a:tc vMerge="1">
                  <a:txBody>
                    <a:bodyPr/>
                    <a:lstStyle/>
                    <a:p>
                      <a:endParaRPr lang="en-US"/>
                    </a:p>
                  </a:txBody>
                  <a:tcPr/>
                </a:tc>
                <a:tc>
                  <a:txBody>
                    <a:bodyPr/>
                    <a:lstStyle/>
                    <a:p>
                      <a:pPr marL="0" lvl="0" indent="0" algn="l"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Tufano et. al.</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6.57%</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23.65%</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3722">
                <a:tc vMerge="1">
                  <a:txBody>
                    <a:bodyPr/>
                    <a:lstStyle/>
                    <a:p>
                      <a:endParaRPr lang="en-US"/>
                    </a:p>
                  </a:txBody>
                  <a:tcPr/>
                </a:tc>
                <a:tc>
                  <a:txBody>
                    <a:bodyPr/>
                    <a:lstStyle/>
                    <a:p>
                      <a:pPr marL="0" lvl="0" indent="0" algn="l"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SequenceR</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9.76%</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26.43%</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3722">
                <a:tc rowSpan="2">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Tree Based</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Tree2Seq</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11.04%</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2000">
                          <a:latin typeface="Poppins" panose="00000500000000000000" pitchFamily="2" charset="0"/>
                          <a:ea typeface="Georgia"/>
                          <a:cs typeface="Poppins" panose="00000500000000000000" pitchFamily="2" charset="0"/>
                          <a:sym typeface="Georgia"/>
                        </a:rPr>
                        <a:t>23.49%</a:t>
                      </a:r>
                      <a:endParaRPr sz="2000">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15446">
                <a:tc vMerge="1">
                  <a:txBody>
                    <a:bodyPr/>
                    <a:lstStyle/>
                    <a:p>
                      <a:endParaRPr lang="en-US"/>
                    </a:p>
                  </a:txBody>
                  <a:tcPr/>
                </a:tc>
                <a:tc>
                  <a:txBody>
                    <a:bodyPr/>
                    <a:lstStyle/>
                    <a:p>
                      <a:pPr marL="0" lvl="0" indent="0" algn="l" rtl="0">
                        <a:spcBef>
                          <a:spcPts val="0"/>
                        </a:spcBef>
                        <a:spcAft>
                          <a:spcPts val="0"/>
                        </a:spcAft>
                        <a:buNone/>
                      </a:pPr>
                      <a:r>
                        <a:rPr lang="en" sz="2000" b="1">
                          <a:latin typeface="Poppins" panose="00000500000000000000" pitchFamily="2" charset="0"/>
                          <a:ea typeface="Georgia"/>
                          <a:cs typeface="Poppins" panose="00000500000000000000" pitchFamily="2" charset="0"/>
                          <a:sym typeface="Georgia"/>
                        </a:rPr>
                        <a:t>CODIT</a:t>
                      </a:r>
                      <a:endParaRPr sz="2000" b="1">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2000" b="1">
                          <a:solidFill>
                            <a:srgbClr val="980000"/>
                          </a:solidFill>
                          <a:latin typeface="Poppins" panose="00000500000000000000" pitchFamily="2" charset="0"/>
                          <a:ea typeface="Georgia"/>
                          <a:cs typeface="Poppins" panose="00000500000000000000" pitchFamily="2" charset="0"/>
                          <a:sym typeface="Georgia"/>
                        </a:rPr>
                        <a:t>15.94%</a:t>
                      </a:r>
                      <a:endParaRPr sz="2000" b="1">
                        <a:solidFill>
                          <a:srgbClr val="980000"/>
                        </a:solidFill>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rtl="0">
                        <a:spcBef>
                          <a:spcPts val="0"/>
                        </a:spcBef>
                        <a:spcAft>
                          <a:spcPts val="0"/>
                        </a:spcAft>
                        <a:buNone/>
                      </a:pPr>
                      <a:r>
                        <a:rPr lang="en" sz="2000" b="1" dirty="0">
                          <a:solidFill>
                            <a:srgbClr val="980000"/>
                          </a:solidFill>
                          <a:latin typeface="Poppins" panose="00000500000000000000" pitchFamily="2" charset="0"/>
                          <a:ea typeface="Georgia"/>
                          <a:cs typeface="Poppins" panose="00000500000000000000" pitchFamily="2" charset="0"/>
                          <a:sym typeface="Georgia"/>
                        </a:rPr>
                        <a:t>28.87%</a:t>
                      </a:r>
                      <a:endParaRPr sz="2000" b="1" dirty="0">
                        <a:solidFill>
                          <a:srgbClr val="980000"/>
                        </a:solidFill>
                        <a:latin typeface="Poppins" panose="00000500000000000000" pitchFamily="2" charset="0"/>
                        <a:ea typeface="Georgia"/>
                        <a:cs typeface="Poppins" panose="00000500000000000000" pitchFamily="2" charset="0"/>
                        <a:sym typeface="Georgia"/>
                      </a:endParaRPr>
                    </a:p>
                  </a:txBody>
                  <a:tcPr marL="121900" marR="121900" marT="121900" marB="1219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531" name="Google Shape;531;p52"/>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32</a:t>
            </a:fld>
            <a:endParaRPr/>
          </a:p>
        </p:txBody>
      </p:sp>
      <p:sp>
        <p:nvSpPr>
          <p:cNvPr id="8" name="Google Shape;296;p31">
            <a:extLst>
              <a:ext uri="{FF2B5EF4-FFF2-40B4-BE49-F238E27FC236}">
                <a16:creationId xmlns:a16="http://schemas.microsoft.com/office/drawing/2014/main" id="{5F555AC9-CA9A-4741-A554-857500432113}"/>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3300" dirty="0">
                <a:latin typeface="Poppins SemiBold" panose="00000700000000000000" pitchFamily="2" charset="0"/>
                <a:ea typeface="Georgia"/>
                <a:cs typeface="Poppins SemiBold" panose="00000700000000000000" pitchFamily="2" charset="0"/>
                <a:sym typeface="Georgia"/>
              </a:rPr>
              <a:t>CODIT: Code Editing With Tree Based Models</a:t>
            </a:r>
            <a:endParaRPr sz="3300" dirty="0">
              <a:latin typeface="Poppins SemiBold" panose="00000700000000000000" pitchFamily="2" charset="0"/>
              <a:ea typeface="Georgia"/>
              <a:cs typeface="Poppins SemiBold" panose="00000700000000000000" pitchFamily="2" charset="0"/>
              <a:sym typeface="Georgia"/>
            </a:endParaRPr>
          </a:p>
        </p:txBody>
      </p:sp>
      <p:pic>
        <p:nvPicPr>
          <p:cNvPr id="5" name="Picture 2">
            <a:extLst>
              <a:ext uri="{FF2B5EF4-FFF2-40B4-BE49-F238E27FC236}">
                <a16:creationId xmlns:a16="http://schemas.microsoft.com/office/drawing/2014/main" id="{C503C760-46E2-4FBC-A06F-126DF58B2A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68813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5"/>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33</a:t>
            </a:fld>
            <a:endParaRPr/>
          </a:p>
        </p:txBody>
      </p:sp>
      <p:sp>
        <p:nvSpPr>
          <p:cNvPr id="566" name="Google Shape;566;p5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pPr algn="ctr"/>
            <a:r>
              <a:rPr lang="en" sz="3300" dirty="0">
                <a:latin typeface="Poppins" panose="00000500000000000000" pitchFamily="2" charset="0"/>
                <a:ea typeface="Georgia"/>
                <a:cs typeface="Poppins" panose="00000500000000000000" pitchFamily="2" charset="0"/>
                <a:sym typeface="Georgia"/>
              </a:rPr>
              <a:t>CODIT – Results</a:t>
            </a:r>
            <a:endParaRPr sz="3300" dirty="0">
              <a:latin typeface="Poppins" panose="00000500000000000000" pitchFamily="2" charset="0"/>
              <a:ea typeface="Georgia"/>
              <a:cs typeface="Poppins" panose="00000500000000000000" pitchFamily="2" charset="0"/>
              <a:sym typeface="Georgia"/>
            </a:endParaRPr>
          </a:p>
        </p:txBody>
      </p:sp>
      <p:grpSp>
        <p:nvGrpSpPr>
          <p:cNvPr id="570" name="Google Shape;570;p55"/>
          <p:cNvGrpSpPr/>
          <p:nvPr/>
        </p:nvGrpSpPr>
        <p:grpSpPr>
          <a:xfrm>
            <a:off x="3480473" y="3431003"/>
            <a:ext cx="8075033" cy="1669200"/>
            <a:chOff x="2503325" y="3130481"/>
            <a:chExt cx="6056275" cy="1251900"/>
          </a:xfrm>
        </p:grpSpPr>
        <p:sp>
          <p:nvSpPr>
            <p:cNvPr id="571" name="Google Shape;571;p55"/>
            <p:cNvSpPr/>
            <p:nvPr/>
          </p:nvSpPr>
          <p:spPr>
            <a:xfrm>
              <a:off x="2503325" y="3130481"/>
              <a:ext cx="6056100" cy="12519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72" name="Google Shape;572;p55"/>
            <p:cNvPicPr preferRelativeResize="0"/>
            <p:nvPr/>
          </p:nvPicPr>
          <p:blipFill>
            <a:blip r:embed="rId3">
              <a:alphaModFix/>
            </a:blip>
            <a:stretch>
              <a:fillRect/>
            </a:stretch>
          </p:blipFill>
          <p:spPr>
            <a:xfrm>
              <a:off x="2531279" y="3204763"/>
              <a:ext cx="6028320" cy="1132161"/>
            </a:xfrm>
            <a:prstGeom prst="rect">
              <a:avLst/>
            </a:prstGeom>
            <a:noFill/>
            <a:ln>
              <a:noFill/>
            </a:ln>
          </p:spPr>
        </p:pic>
      </p:grpSp>
      <p:sp>
        <p:nvSpPr>
          <p:cNvPr id="574" name="Google Shape;574;p55"/>
          <p:cNvSpPr/>
          <p:nvPr/>
        </p:nvSpPr>
        <p:spPr>
          <a:xfrm>
            <a:off x="621837" y="3393795"/>
            <a:ext cx="2840000" cy="1033600"/>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b="1" dirty="0">
                <a:latin typeface="Courier New"/>
                <a:ea typeface="Courier New"/>
                <a:cs typeface="Courier New"/>
                <a:sym typeface="Courier New"/>
              </a:rPr>
              <a:t>Closure Compiler: Bug-3</a:t>
            </a:r>
            <a:endParaRPr sz="2000" b="1" dirty="0">
              <a:latin typeface="Courier New"/>
              <a:ea typeface="Courier New"/>
              <a:cs typeface="Courier New"/>
              <a:sym typeface="Courier New"/>
            </a:endParaRPr>
          </a:p>
        </p:txBody>
      </p:sp>
      <p:sp>
        <p:nvSpPr>
          <p:cNvPr id="12" name="Google Shape;556;p54">
            <a:extLst>
              <a:ext uri="{FF2B5EF4-FFF2-40B4-BE49-F238E27FC236}">
                <a16:creationId xmlns:a16="http://schemas.microsoft.com/office/drawing/2014/main" id="{E94DE50E-68D1-488A-AC92-BF3ADBAAAAC7}"/>
              </a:ext>
            </a:extLst>
          </p:cNvPr>
          <p:cNvSpPr/>
          <p:nvPr/>
        </p:nvSpPr>
        <p:spPr>
          <a:xfrm>
            <a:off x="850667" y="1597892"/>
            <a:ext cx="10704606" cy="862400"/>
          </a:xfrm>
          <a:prstGeom prst="roundRect">
            <a:avLst>
              <a:gd name="adj" fmla="val 16667"/>
            </a:avLst>
          </a:prstGeom>
          <a:solidFill>
            <a:schemeClr val="bg1"/>
          </a:solidFill>
          <a:ln w="9525" cap="flat"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r>
              <a:rPr lang="en" sz="2000" dirty="0">
                <a:latin typeface="Poppins" panose="00000500000000000000" pitchFamily="2" charset="0"/>
                <a:ea typeface="Times New Roman"/>
                <a:cs typeface="Poppins" panose="00000500000000000000" pitchFamily="2" charset="0"/>
                <a:sym typeface="Times New Roman"/>
              </a:rPr>
              <a:t>CODIT fixes </a:t>
            </a:r>
            <a:r>
              <a:rPr lang="en" sz="2000" b="1" dirty="0">
                <a:solidFill>
                  <a:srgbClr val="38761D"/>
                </a:solidFill>
                <a:latin typeface="Poppins" panose="00000500000000000000" pitchFamily="2" charset="0"/>
                <a:ea typeface="Times New Roman"/>
                <a:cs typeface="Poppins" panose="00000500000000000000" pitchFamily="2" charset="0"/>
                <a:sym typeface="Times New Roman"/>
              </a:rPr>
              <a:t>15 bugs completely</a:t>
            </a:r>
            <a:r>
              <a:rPr lang="en" sz="2000" dirty="0">
                <a:latin typeface="Poppins" panose="00000500000000000000" pitchFamily="2" charset="0"/>
                <a:ea typeface="Times New Roman"/>
                <a:cs typeface="Poppins" panose="00000500000000000000" pitchFamily="2" charset="0"/>
                <a:sym typeface="Times New Roman"/>
              </a:rPr>
              <a:t> and </a:t>
            </a:r>
            <a:r>
              <a:rPr lang="en" sz="2000" b="1" dirty="0">
                <a:solidFill>
                  <a:srgbClr val="B45F06"/>
                </a:solidFill>
                <a:latin typeface="Poppins" panose="00000500000000000000" pitchFamily="2" charset="0"/>
                <a:ea typeface="Times New Roman"/>
                <a:cs typeface="Poppins" panose="00000500000000000000" pitchFamily="2" charset="0"/>
                <a:sym typeface="Times New Roman"/>
              </a:rPr>
              <a:t>10 bugs partially</a:t>
            </a:r>
            <a:r>
              <a:rPr lang="en" sz="2000" dirty="0">
                <a:latin typeface="Poppins" panose="00000500000000000000" pitchFamily="2" charset="0"/>
                <a:ea typeface="Times New Roman"/>
                <a:cs typeface="Poppins" panose="00000500000000000000" pitchFamily="2" charset="0"/>
                <a:sym typeface="Times New Roman"/>
              </a:rPr>
              <a:t>, out of 80 bugs in </a:t>
            </a:r>
            <a:r>
              <a:rPr lang="en" sz="2000" b="1" dirty="0">
                <a:solidFill>
                  <a:srgbClr val="351C75"/>
                </a:solidFill>
                <a:latin typeface="Poppins" panose="00000500000000000000" pitchFamily="2" charset="0"/>
                <a:ea typeface="Times New Roman"/>
                <a:cs typeface="Poppins" panose="00000500000000000000" pitchFamily="2" charset="0"/>
                <a:sym typeface="Times New Roman"/>
              </a:rPr>
              <a:t>Defects4j</a:t>
            </a:r>
            <a:r>
              <a:rPr lang="en" sz="2000" dirty="0">
                <a:latin typeface="Poppins" panose="00000500000000000000" pitchFamily="2" charset="0"/>
                <a:ea typeface="Times New Roman"/>
                <a:cs typeface="Poppins" panose="00000500000000000000" pitchFamily="2" charset="0"/>
                <a:sym typeface="Times New Roman"/>
              </a:rPr>
              <a:t>.</a:t>
            </a:r>
            <a:endParaRPr sz="2000" dirty="0">
              <a:latin typeface="Poppins" panose="00000500000000000000" pitchFamily="2" charset="0"/>
              <a:ea typeface="Times New Roman"/>
              <a:cs typeface="Poppins" panose="00000500000000000000" pitchFamily="2" charset="0"/>
              <a:sym typeface="Times New Roman"/>
            </a:endParaRPr>
          </a:p>
        </p:txBody>
      </p:sp>
    </p:spTree>
    <p:extLst>
      <p:ext uri="{BB962C8B-B14F-4D97-AF65-F5344CB8AC3E}">
        <p14:creationId xmlns:p14="http://schemas.microsoft.com/office/powerpoint/2010/main" val="179185639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anim calcmode="lin" valueType="num">
                                      <p:cBhvr>
                                        <p:cTn id="8" dur="1000" fill="hold"/>
                                        <p:tgtEl>
                                          <p:spTgt spid="574"/>
                                        </p:tgtEl>
                                        <p:attrNameLst>
                                          <p:attrName>ppt_x</p:attrName>
                                        </p:attrNameLst>
                                      </p:cBhvr>
                                      <p:tavLst>
                                        <p:tav tm="0">
                                          <p:val>
                                            <p:strVal val="#ppt_x"/>
                                          </p:val>
                                        </p:tav>
                                        <p:tav tm="100000">
                                          <p:val>
                                            <p:strVal val="#ppt_x"/>
                                          </p:val>
                                        </p:tav>
                                      </p:tavLst>
                                    </p:anim>
                                    <p:anim calcmode="lin" valueType="num">
                                      <p:cBhvr>
                                        <p:cTn id="9" dur="1000" fill="hold"/>
                                        <p:tgtEl>
                                          <p:spTgt spid="57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70"/>
                                        </p:tgtEl>
                                        <p:attrNameLst>
                                          <p:attrName>style.visibility</p:attrName>
                                        </p:attrNameLst>
                                      </p:cBhvr>
                                      <p:to>
                                        <p:strVal val="visible"/>
                                      </p:to>
                                    </p:set>
                                    <p:animEffect transition="in" filter="fade">
                                      <p:cBhvr>
                                        <p:cTn id="12" dur="1000"/>
                                        <p:tgtEl>
                                          <p:spTgt spid="570"/>
                                        </p:tgtEl>
                                      </p:cBhvr>
                                    </p:animEffect>
                                    <p:anim calcmode="lin" valueType="num">
                                      <p:cBhvr>
                                        <p:cTn id="13" dur="1000" fill="hold"/>
                                        <p:tgtEl>
                                          <p:spTgt spid="570"/>
                                        </p:tgtEl>
                                        <p:attrNameLst>
                                          <p:attrName>ppt_x</p:attrName>
                                        </p:attrNameLst>
                                      </p:cBhvr>
                                      <p:tavLst>
                                        <p:tav tm="0">
                                          <p:val>
                                            <p:strVal val="#ppt_x"/>
                                          </p:val>
                                        </p:tav>
                                        <p:tav tm="100000">
                                          <p:val>
                                            <p:strVal val="#ppt_x"/>
                                          </p:val>
                                        </p:tav>
                                      </p:tavLst>
                                    </p:anim>
                                    <p:anim calcmode="lin" valueType="num">
                                      <p:cBhvr>
                                        <p:cTn id="14" dur="1000" fill="hold"/>
                                        <p:tgtEl>
                                          <p:spTgt spid="5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96;p31">
            <a:extLst>
              <a:ext uri="{FF2B5EF4-FFF2-40B4-BE49-F238E27FC236}">
                <a16:creationId xmlns:a16="http://schemas.microsoft.com/office/drawing/2014/main" id="{CEEB82CB-7239-47D1-A001-186C068309CE}"/>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3300" dirty="0">
                <a:latin typeface="Poppins SemiBold" panose="00000700000000000000" pitchFamily="2" charset="0"/>
                <a:ea typeface="Georgia"/>
                <a:cs typeface="Poppins SemiBold" panose="00000700000000000000" pitchFamily="2" charset="0"/>
                <a:sym typeface="Georgia"/>
              </a:rPr>
              <a:t>Explicit Encoding PL knowledge into model</a:t>
            </a:r>
            <a:endParaRPr sz="3300" dirty="0">
              <a:latin typeface="Poppins SemiBold" panose="00000700000000000000" pitchFamily="2" charset="0"/>
              <a:ea typeface="Georgia"/>
              <a:cs typeface="Poppins SemiBold" panose="00000700000000000000" pitchFamily="2" charset="0"/>
              <a:sym typeface="Georgia"/>
            </a:endParaRPr>
          </a:p>
        </p:txBody>
      </p:sp>
      <p:pic>
        <p:nvPicPr>
          <p:cNvPr id="14" name="Google Shape;262;p29">
            <a:extLst>
              <a:ext uri="{FF2B5EF4-FFF2-40B4-BE49-F238E27FC236}">
                <a16:creationId xmlns:a16="http://schemas.microsoft.com/office/drawing/2014/main" id="{95A7E466-0051-49F1-BCA8-4A67913B0CAC}"/>
              </a:ext>
            </a:extLst>
          </p:cNvPr>
          <p:cNvPicPr preferRelativeResize="0"/>
          <p:nvPr/>
        </p:nvPicPr>
        <p:blipFill rotWithShape="1">
          <a:blip r:embed="rId3">
            <a:alphaModFix/>
          </a:blip>
          <a:srcRect t="79184" r="33677" b="8661"/>
          <a:stretch/>
        </p:blipFill>
        <p:spPr>
          <a:xfrm>
            <a:off x="1305956" y="1862908"/>
            <a:ext cx="3139584" cy="328241"/>
          </a:xfrm>
          <a:prstGeom prst="rect">
            <a:avLst/>
          </a:prstGeom>
          <a:noFill/>
          <a:ln>
            <a:noFill/>
          </a:ln>
        </p:spPr>
      </p:pic>
      <p:pic>
        <p:nvPicPr>
          <p:cNvPr id="15" name="Google Shape;261;p29">
            <a:extLst>
              <a:ext uri="{FF2B5EF4-FFF2-40B4-BE49-F238E27FC236}">
                <a16:creationId xmlns:a16="http://schemas.microsoft.com/office/drawing/2014/main" id="{7C35804C-816F-45F6-9E38-00120CF3D19D}"/>
              </a:ext>
            </a:extLst>
          </p:cNvPr>
          <p:cNvPicPr preferRelativeResize="0"/>
          <p:nvPr/>
        </p:nvPicPr>
        <p:blipFill rotWithShape="1">
          <a:blip r:embed="rId4">
            <a:alphaModFix/>
          </a:blip>
          <a:srcRect l="65901" t="79700" b="8492"/>
          <a:stretch/>
        </p:blipFill>
        <p:spPr>
          <a:xfrm>
            <a:off x="8375515" y="1862907"/>
            <a:ext cx="2968557" cy="328242"/>
          </a:xfrm>
          <a:prstGeom prst="rect">
            <a:avLst/>
          </a:prstGeom>
          <a:noFill/>
          <a:ln>
            <a:noFill/>
          </a:ln>
        </p:spPr>
      </p:pic>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34</a:t>
            </a:fld>
            <a:endParaRPr lang="en" dirty="0"/>
          </a:p>
        </p:txBody>
      </p:sp>
      <p:grpSp>
        <p:nvGrpSpPr>
          <p:cNvPr id="24" name="Group 23">
            <a:extLst>
              <a:ext uri="{FF2B5EF4-FFF2-40B4-BE49-F238E27FC236}">
                <a16:creationId xmlns:a16="http://schemas.microsoft.com/office/drawing/2014/main" id="{5EBEB8AF-CDAD-48F6-BE7C-7A43C1F195D3}"/>
              </a:ext>
            </a:extLst>
          </p:cNvPr>
          <p:cNvGrpSpPr/>
          <p:nvPr/>
        </p:nvGrpSpPr>
        <p:grpSpPr>
          <a:xfrm>
            <a:off x="5288764" y="2838313"/>
            <a:ext cx="6173501" cy="3262926"/>
            <a:chOff x="5288764" y="2838313"/>
            <a:chExt cx="6173501" cy="3262926"/>
          </a:xfrm>
        </p:grpSpPr>
        <p:grpSp>
          <p:nvGrpSpPr>
            <p:cNvPr id="10" name="Group 9">
              <a:extLst>
                <a:ext uri="{FF2B5EF4-FFF2-40B4-BE49-F238E27FC236}">
                  <a16:creationId xmlns:a16="http://schemas.microsoft.com/office/drawing/2014/main" id="{DB5FFC15-94F0-411B-B126-8F42647E4419}"/>
                </a:ext>
              </a:extLst>
            </p:cNvPr>
            <p:cNvGrpSpPr/>
            <p:nvPr/>
          </p:nvGrpSpPr>
          <p:grpSpPr>
            <a:xfrm>
              <a:off x="5288764" y="3384508"/>
              <a:ext cx="6173501" cy="2564687"/>
              <a:chOff x="2787772" y="3503867"/>
              <a:chExt cx="5539851" cy="1953507"/>
            </a:xfrm>
          </p:grpSpPr>
          <p:pic>
            <p:nvPicPr>
              <p:cNvPr id="8" name="Google Shape;332;p35">
                <a:extLst>
                  <a:ext uri="{FF2B5EF4-FFF2-40B4-BE49-F238E27FC236}">
                    <a16:creationId xmlns:a16="http://schemas.microsoft.com/office/drawing/2014/main" id="{5057F2CC-BCA5-43F0-BAB9-EF7EB1B5817A}"/>
                  </a:ext>
                </a:extLst>
              </p:cNvPr>
              <p:cNvPicPr preferRelativeResize="0"/>
              <p:nvPr/>
            </p:nvPicPr>
            <p:blipFill rotWithShape="1">
              <a:blip r:embed="rId5">
                <a:alphaModFix/>
              </a:blip>
              <a:srcRect r="50937"/>
              <a:stretch/>
            </p:blipFill>
            <p:spPr>
              <a:xfrm>
                <a:off x="4857757" y="3503867"/>
                <a:ext cx="3469866" cy="1953507"/>
              </a:xfrm>
              <a:prstGeom prst="rect">
                <a:avLst/>
              </a:prstGeom>
              <a:noFill/>
              <a:ln>
                <a:noFill/>
              </a:ln>
            </p:spPr>
          </p:pic>
          <p:pic>
            <p:nvPicPr>
              <p:cNvPr id="9" name="Google Shape;333;p35">
                <a:extLst>
                  <a:ext uri="{FF2B5EF4-FFF2-40B4-BE49-F238E27FC236}">
                    <a16:creationId xmlns:a16="http://schemas.microsoft.com/office/drawing/2014/main" id="{64D518FE-FF66-4321-A28F-43DBCDAE8BB2}"/>
                  </a:ext>
                </a:extLst>
              </p:cNvPr>
              <p:cNvPicPr preferRelativeResize="0"/>
              <p:nvPr/>
            </p:nvPicPr>
            <p:blipFill rotWithShape="1">
              <a:blip r:embed="rId6">
                <a:alphaModFix/>
              </a:blip>
              <a:srcRect r="57011"/>
              <a:stretch/>
            </p:blipFill>
            <p:spPr>
              <a:xfrm>
                <a:off x="2787772" y="3565383"/>
                <a:ext cx="2728829" cy="1274131"/>
              </a:xfrm>
              <a:prstGeom prst="rect">
                <a:avLst/>
              </a:prstGeom>
              <a:noFill/>
              <a:ln>
                <a:noFill/>
              </a:ln>
            </p:spPr>
          </p:pic>
        </p:grpSp>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AD9B332-D825-4872-87CB-8E7453C81F78}"/>
                </a:ext>
              </a:extLst>
            </p:cNvPr>
            <p:cNvSpPr txBox="1"/>
            <p:nvPr/>
          </p:nvSpPr>
          <p:spPr>
            <a:xfrm>
              <a:off x="6903238" y="5454908"/>
              <a:ext cx="2314549" cy="646331"/>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Context Free Grammar</a:t>
              </a:r>
            </a:p>
          </p:txBody>
        </p:sp>
      </p:grpSp>
      <p:grpSp>
        <p:nvGrpSpPr>
          <p:cNvPr id="25" name="Group 24">
            <a:extLst>
              <a:ext uri="{FF2B5EF4-FFF2-40B4-BE49-F238E27FC236}">
                <a16:creationId xmlns:a16="http://schemas.microsoft.com/office/drawing/2014/main" id="{FEDBC8BA-1865-4CE9-88D3-F22FE0A83482}"/>
              </a:ext>
            </a:extLst>
          </p:cNvPr>
          <p:cNvGrpSpPr/>
          <p:nvPr/>
        </p:nvGrpSpPr>
        <p:grpSpPr>
          <a:xfrm>
            <a:off x="778434" y="3384508"/>
            <a:ext cx="4391557" cy="2493686"/>
            <a:chOff x="778434" y="3384508"/>
            <a:chExt cx="4391557" cy="2493686"/>
          </a:xfrm>
        </p:grpSpPr>
        <p:grpSp>
          <p:nvGrpSpPr>
            <p:cNvPr id="3" name="Group 2">
              <a:extLst>
                <a:ext uri="{FF2B5EF4-FFF2-40B4-BE49-F238E27FC236}">
                  <a16:creationId xmlns:a16="http://schemas.microsoft.com/office/drawing/2014/main" id="{95C8F796-22E3-4561-BD58-3279A890F947}"/>
                </a:ext>
              </a:extLst>
            </p:cNvPr>
            <p:cNvGrpSpPr/>
            <p:nvPr/>
          </p:nvGrpSpPr>
          <p:grpSpPr>
            <a:xfrm>
              <a:off x="778434" y="3384508"/>
              <a:ext cx="4391557" cy="2124354"/>
              <a:chOff x="729735" y="3478835"/>
              <a:chExt cx="4103960" cy="1759894"/>
            </a:xfrm>
          </p:grpSpPr>
          <p:pic>
            <p:nvPicPr>
              <p:cNvPr id="16" name="Google Shape;356;p37">
                <a:extLst>
                  <a:ext uri="{FF2B5EF4-FFF2-40B4-BE49-F238E27FC236}">
                    <a16:creationId xmlns:a16="http://schemas.microsoft.com/office/drawing/2014/main" id="{CEF7B379-F772-43F1-8010-E0C4D3B4BFF4}"/>
                  </a:ext>
                </a:extLst>
              </p:cNvPr>
              <p:cNvPicPr preferRelativeResize="0"/>
              <p:nvPr/>
            </p:nvPicPr>
            <p:blipFill>
              <a:blip r:embed="rId7">
                <a:alphaModFix/>
              </a:blip>
              <a:stretch>
                <a:fillRect/>
              </a:stretch>
            </p:blipFill>
            <p:spPr>
              <a:xfrm>
                <a:off x="729735" y="3478835"/>
                <a:ext cx="4103960" cy="1759894"/>
              </a:xfrm>
              <a:prstGeom prst="rect">
                <a:avLst/>
              </a:prstGeom>
              <a:noFill/>
              <a:ln>
                <a:noFill/>
              </a:ln>
            </p:spPr>
          </p:pic>
          <p:sp>
            <p:nvSpPr>
              <p:cNvPr id="17" name="Rectangle 16">
                <a:extLst>
                  <a:ext uri="{FF2B5EF4-FFF2-40B4-BE49-F238E27FC236}">
                    <a16:creationId xmlns:a16="http://schemas.microsoft.com/office/drawing/2014/main" id="{F70CD73E-C7CA-4E9F-89A8-37DEC37AEB93}"/>
                  </a:ext>
                </a:extLst>
              </p:cNvPr>
              <p:cNvSpPr/>
              <p:nvPr/>
            </p:nvSpPr>
            <p:spPr>
              <a:xfrm>
                <a:off x="1760375" y="4843122"/>
                <a:ext cx="2147479" cy="148505"/>
              </a:xfrm>
              <a:prstGeom prst="rect">
                <a:avLst/>
              </a:prstGeom>
              <a:solidFill>
                <a:srgbClr val="CCFFFF">
                  <a:alpha val="16078"/>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378BA405-1C85-4836-B129-7690808A33E3}"/>
                </a:ext>
              </a:extLst>
            </p:cNvPr>
            <p:cNvSpPr txBox="1"/>
            <p:nvPr/>
          </p:nvSpPr>
          <p:spPr>
            <a:xfrm>
              <a:off x="1654272" y="5508862"/>
              <a:ext cx="2639879" cy="369332"/>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Reachability Analysis</a:t>
              </a:r>
            </a:p>
          </p:txBody>
        </p:sp>
      </p:grpSp>
      <p:pic>
        <p:nvPicPr>
          <p:cNvPr id="20" name="Picture 2">
            <a:extLst>
              <a:ext uri="{FF2B5EF4-FFF2-40B4-BE49-F238E27FC236}">
                <a16:creationId xmlns:a16="http://schemas.microsoft.com/office/drawing/2014/main" id="{2EBF2EA0-5E88-4359-8C15-4D8107B2A9C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19349B72-EB31-4C12-B893-3067C667AEF0}"/>
              </a:ext>
            </a:extLst>
          </p:cNvPr>
          <p:cNvGrpSpPr/>
          <p:nvPr/>
        </p:nvGrpSpPr>
        <p:grpSpPr>
          <a:xfrm>
            <a:off x="4704202" y="1324118"/>
            <a:ext cx="3499006" cy="1440859"/>
            <a:chOff x="4759287" y="1324118"/>
            <a:chExt cx="3499006" cy="1440859"/>
          </a:xfrm>
        </p:grpSpPr>
        <mc:AlternateContent xmlns:mc="http://schemas.openxmlformats.org/markup-compatibility/2006">
          <mc:Choice xmlns:am3d="http://schemas.microsoft.com/office/drawing/2017/model3d" Requires="am3d">
            <p:graphicFrame>
              <p:nvGraphicFramePr>
                <p:cNvPr id="19" name="3D Model 18" descr="Gears">
                  <a:extLst>
                    <a:ext uri="{FF2B5EF4-FFF2-40B4-BE49-F238E27FC236}">
                      <a16:creationId xmlns:a16="http://schemas.microsoft.com/office/drawing/2014/main" id="{FABF49FD-88E3-4F23-83DC-18EC4C4C9AAC}"/>
                    </a:ext>
                  </a:extLst>
                </p:cNvPr>
                <p:cNvGraphicFramePr>
                  <a:graphicFrameLocks noChangeAspect="1"/>
                </p:cNvGraphicFramePr>
                <p:nvPr>
                  <p:extLst>
                    <p:ext uri="{D42A27DB-BD31-4B8C-83A1-F6EECF244321}">
                      <p14:modId xmlns:p14="http://schemas.microsoft.com/office/powerpoint/2010/main" val="217678856"/>
                    </p:ext>
                  </p:extLst>
                </p:nvPr>
              </p:nvGraphicFramePr>
              <p:xfrm>
                <a:off x="5422065" y="1324118"/>
                <a:ext cx="1967800" cy="1440859"/>
              </p:xfrm>
              <a:graphic>
                <a:graphicData uri="http://schemas.microsoft.com/office/drawing/2017/model3d">
                  <am3d:model3d r:embed="rId9">
                    <am3d:spPr>
                      <a:xfrm>
                        <a:off x="0" y="0"/>
                        <a:ext cx="1967800" cy="1440859"/>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0"/>
                    </am3d:raster>
                    <am3d:objViewport viewportSz="24602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ears">
                  <a:extLst>
                    <a:ext uri="{FF2B5EF4-FFF2-40B4-BE49-F238E27FC236}">
                      <a16:creationId xmlns:a16="http://schemas.microsoft.com/office/drawing/2014/main" id="{FABF49FD-88E3-4F23-83DC-18EC4C4C9AAC}"/>
                    </a:ext>
                  </a:extLst>
                </p:cNvPr>
                <p:cNvPicPr>
                  <a:picLocks noGrp="1" noRot="1" noChangeAspect="1" noMove="1" noResize="1" noEditPoints="1" noAdjustHandles="1" noChangeArrowheads="1" noChangeShapeType="1" noCrop="1"/>
                </p:cNvPicPr>
                <p:nvPr/>
              </p:nvPicPr>
              <p:blipFill>
                <a:blip r:embed="rId10"/>
                <a:stretch>
                  <a:fillRect/>
                </a:stretch>
              </p:blipFill>
              <p:spPr>
                <a:xfrm>
                  <a:off x="5366980" y="1324118"/>
                  <a:ext cx="1967800" cy="1440859"/>
                </a:xfrm>
                <a:prstGeom prst="rect">
                  <a:avLst/>
                </a:prstGeom>
              </p:spPr>
            </p:pic>
          </mc:Fallback>
        </mc:AlternateContent>
        <p:cxnSp>
          <p:nvCxnSpPr>
            <p:cNvPr id="21" name="Straight Arrow Connector 20">
              <a:extLst>
                <a:ext uri="{FF2B5EF4-FFF2-40B4-BE49-F238E27FC236}">
                  <a16:creationId xmlns:a16="http://schemas.microsoft.com/office/drawing/2014/main" id="{4A03766B-D978-4F7A-A114-642490B5D18D}"/>
                </a:ext>
              </a:extLst>
            </p:cNvPr>
            <p:cNvCxnSpPr/>
            <p:nvPr/>
          </p:nvCxnSpPr>
          <p:spPr>
            <a:xfrm>
              <a:off x="4759287" y="204913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27D235D-13C9-4085-89DE-55A68533D7EE}"/>
                </a:ext>
              </a:extLst>
            </p:cNvPr>
            <p:cNvCxnSpPr/>
            <p:nvPr/>
          </p:nvCxnSpPr>
          <p:spPr>
            <a:xfrm>
              <a:off x="7595515" y="205831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2837685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3A64-B61C-43F5-A629-D2401C7885B5}"/>
              </a:ext>
            </a:extLst>
          </p:cNvPr>
          <p:cNvSpPr>
            <a:spLocks noGrp="1"/>
          </p:cNvSpPr>
          <p:nvPr>
            <p:ph type="title"/>
          </p:nvPr>
        </p:nvSpPr>
        <p:spPr>
          <a:xfrm>
            <a:off x="497819" y="1613486"/>
            <a:ext cx="11196361" cy="2852737"/>
          </a:xfrm>
        </p:spPr>
        <p:txBody>
          <a:bodyPr>
            <a:normAutofit/>
          </a:bodyPr>
          <a:lstStyle/>
          <a:p>
            <a:r>
              <a:rPr lang="en-US" sz="3200" dirty="0" err="1">
                <a:solidFill>
                  <a:schemeClr val="bg1"/>
                </a:solidFill>
                <a:latin typeface="Poppins SemiBold" panose="00000700000000000000" pitchFamily="2" charset="0"/>
                <a:cs typeface="Poppins SemiBold" panose="00000700000000000000" pitchFamily="2" charset="0"/>
              </a:rPr>
              <a:t>ReVeal</a:t>
            </a:r>
            <a:r>
              <a:rPr lang="en-US" sz="3200" dirty="0">
                <a:solidFill>
                  <a:schemeClr val="bg1"/>
                </a:solidFill>
                <a:latin typeface="Poppins SemiBold" panose="00000700000000000000" pitchFamily="2" charset="0"/>
                <a:cs typeface="Poppins SemiBold" panose="00000700000000000000" pitchFamily="2" charset="0"/>
              </a:rPr>
              <a:t> (TSE’21)</a:t>
            </a:r>
            <a:br>
              <a:rPr lang="en-US" sz="3200" dirty="0">
                <a:solidFill>
                  <a:schemeClr val="bg1"/>
                </a:solidFill>
                <a:latin typeface="Poppins SemiBold" panose="00000700000000000000" pitchFamily="2" charset="0"/>
                <a:cs typeface="Poppins SemiBold" panose="00000700000000000000" pitchFamily="2" charset="0"/>
              </a:rPr>
            </a:br>
            <a:r>
              <a:rPr lang="en-US" sz="3200" dirty="0">
                <a:solidFill>
                  <a:schemeClr val="bg1"/>
                </a:solidFill>
                <a:latin typeface="Poppins SemiBold" panose="00000700000000000000" pitchFamily="2" charset="0"/>
                <a:cs typeface="Poppins SemiBold" panose="00000700000000000000" pitchFamily="2" charset="0"/>
              </a:rPr>
              <a:t>Explicit Encoding of Code Structure for Vulnerability Detection</a:t>
            </a:r>
          </a:p>
        </p:txBody>
      </p:sp>
      <p:sp>
        <p:nvSpPr>
          <p:cNvPr id="5" name="Slide Number Placeholder 1">
            <a:extLst>
              <a:ext uri="{FF2B5EF4-FFF2-40B4-BE49-F238E27FC236}">
                <a16:creationId xmlns:a16="http://schemas.microsoft.com/office/drawing/2014/main" id="{A4623DEF-A3A5-4A94-881A-86C45188A497}"/>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solidFill>
                  <a:schemeClr val="bg1"/>
                </a:solidFill>
              </a:rPr>
              <a:pPr/>
              <a:t>35</a:t>
            </a:fld>
            <a:endParaRPr lang="en" dirty="0">
              <a:solidFill>
                <a:schemeClr val="bg1"/>
              </a:solidFill>
            </a:endParaRPr>
          </a:p>
        </p:txBody>
      </p:sp>
      <p:pic>
        <p:nvPicPr>
          <p:cNvPr id="4" name="Picture 2">
            <a:extLst>
              <a:ext uri="{FF2B5EF4-FFF2-40B4-BE49-F238E27FC236}">
                <a16:creationId xmlns:a16="http://schemas.microsoft.com/office/drawing/2014/main" id="{03330257-F26C-417B-A6FB-BF1CB640A0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232000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5" name="Google Shape;315;p34"/>
          <p:cNvGrpSpPr/>
          <p:nvPr/>
        </p:nvGrpSpPr>
        <p:grpSpPr>
          <a:xfrm>
            <a:off x="735289" y="1013636"/>
            <a:ext cx="1391159" cy="1289677"/>
            <a:chOff x="212100" y="1316600"/>
            <a:chExt cx="891007" cy="834275"/>
          </a:xfrm>
        </p:grpSpPr>
        <p:pic>
          <p:nvPicPr>
            <p:cNvPr id="316" name="Google Shape;316;p34"/>
            <p:cNvPicPr preferRelativeResize="0"/>
            <p:nvPr/>
          </p:nvPicPr>
          <p:blipFill rotWithShape="1">
            <a:blip r:embed="rId3">
              <a:alphaModFix/>
            </a:blip>
            <a:srcRect b="33532"/>
            <a:stretch/>
          </p:blipFill>
          <p:spPr>
            <a:xfrm>
              <a:off x="212100" y="1316600"/>
              <a:ext cx="796600" cy="834275"/>
            </a:xfrm>
            <a:prstGeom prst="rect">
              <a:avLst/>
            </a:prstGeom>
            <a:noFill/>
            <a:ln>
              <a:noFill/>
            </a:ln>
          </p:spPr>
        </p:pic>
        <p:sp>
          <p:nvSpPr>
            <p:cNvPr id="317" name="Google Shape;317;p34"/>
            <p:cNvSpPr/>
            <p:nvPr/>
          </p:nvSpPr>
          <p:spPr>
            <a:xfrm>
              <a:off x="947707" y="1687020"/>
              <a:ext cx="155400" cy="1458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pic>
        <p:nvPicPr>
          <p:cNvPr id="318" name="Google Shape;318;p34"/>
          <p:cNvPicPr preferRelativeResize="0"/>
          <p:nvPr/>
        </p:nvPicPr>
        <p:blipFill rotWithShape="1">
          <a:blip r:embed="rId4">
            <a:alphaModFix/>
          </a:blip>
          <a:srcRect b="41231"/>
          <a:stretch/>
        </p:blipFill>
        <p:spPr>
          <a:xfrm>
            <a:off x="2521480" y="886458"/>
            <a:ext cx="2590038" cy="1962972"/>
          </a:xfrm>
          <a:prstGeom prst="rect">
            <a:avLst/>
          </a:prstGeom>
          <a:noFill/>
          <a:ln>
            <a:noFill/>
          </a:ln>
        </p:spPr>
      </p:pic>
      <p:pic>
        <p:nvPicPr>
          <p:cNvPr id="319" name="Google Shape;319;p34"/>
          <p:cNvPicPr preferRelativeResize="0"/>
          <p:nvPr/>
        </p:nvPicPr>
        <p:blipFill rotWithShape="1">
          <a:blip r:embed="rId5">
            <a:alphaModFix/>
          </a:blip>
          <a:srcRect b="35429"/>
          <a:stretch/>
        </p:blipFill>
        <p:spPr>
          <a:xfrm>
            <a:off x="5047116" y="820374"/>
            <a:ext cx="2970383" cy="2116789"/>
          </a:xfrm>
          <a:prstGeom prst="rect">
            <a:avLst/>
          </a:prstGeom>
          <a:noFill/>
          <a:ln>
            <a:noFill/>
          </a:ln>
        </p:spPr>
      </p:pic>
      <p:pic>
        <p:nvPicPr>
          <p:cNvPr id="320" name="Google Shape;320;p34"/>
          <p:cNvPicPr preferRelativeResize="0"/>
          <p:nvPr/>
        </p:nvPicPr>
        <p:blipFill rotWithShape="1">
          <a:blip r:embed="rId6">
            <a:alphaModFix/>
          </a:blip>
          <a:srcRect b="30920"/>
          <a:stretch/>
        </p:blipFill>
        <p:spPr>
          <a:xfrm>
            <a:off x="8287237" y="716519"/>
            <a:ext cx="3212668" cy="2116789"/>
          </a:xfrm>
          <a:prstGeom prst="rect">
            <a:avLst/>
          </a:prstGeom>
          <a:noFill/>
          <a:ln>
            <a:noFill/>
          </a:ln>
        </p:spPr>
      </p:pic>
      <p:grpSp>
        <p:nvGrpSpPr>
          <p:cNvPr id="321" name="Google Shape;321;p34"/>
          <p:cNvGrpSpPr/>
          <p:nvPr/>
        </p:nvGrpSpPr>
        <p:grpSpPr>
          <a:xfrm>
            <a:off x="7740709" y="3448811"/>
            <a:ext cx="3073972" cy="2378757"/>
            <a:chOff x="4161150" y="2469950"/>
            <a:chExt cx="2107000" cy="1693950"/>
          </a:xfrm>
        </p:grpSpPr>
        <p:pic>
          <p:nvPicPr>
            <p:cNvPr id="322" name="Google Shape;322;p34"/>
            <p:cNvPicPr preferRelativeResize="0"/>
            <p:nvPr/>
          </p:nvPicPr>
          <p:blipFill>
            <a:blip r:embed="rId7">
              <a:alphaModFix/>
            </a:blip>
            <a:stretch>
              <a:fillRect/>
            </a:stretch>
          </p:blipFill>
          <p:spPr>
            <a:xfrm flipH="1">
              <a:off x="4161150" y="2469950"/>
              <a:ext cx="2107000" cy="1693950"/>
            </a:xfrm>
            <a:prstGeom prst="rect">
              <a:avLst/>
            </a:prstGeom>
            <a:noFill/>
            <a:ln>
              <a:noFill/>
            </a:ln>
          </p:spPr>
        </p:pic>
        <p:sp>
          <p:nvSpPr>
            <p:cNvPr id="323" name="Google Shape;323;p34"/>
            <p:cNvSpPr/>
            <p:nvPr/>
          </p:nvSpPr>
          <p:spPr>
            <a:xfrm>
              <a:off x="4793525" y="3266400"/>
              <a:ext cx="212100" cy="201600"/>
            </a:xfrm>
            <a:prstGeom prst="ellipse">
              <a:avLst/>
            </a:prstGeom>
            <a:solidFill>
              <a:schemeClr val="lt1"/>
            </a:solidFill>
            <a:ln>
              <a:noFill/>
            </a:ln>
          </p:spPr>
          <p:txBody>
            <a:bodyPr spcFirstLastPara="1" wrap="square" lIns="121900" tIns="121900" rIns="121900" bIns="121900" anchor="ctr" anchorCtr="0">
              <a:noAutofit/>
            </a:bodyPr>
            <a:lstStyle/>
            <a:p>
              <a:endParaRPr sz="2400"/>
            </a:p>
          </p:txBody>
        </p:sp>
      </p:grpSp>
      <p:pic>
        <p:nvPicPr>
          <p:cNvPr id="324" name="Google Shape;324;p34"/>
          <p:cNvPicPr preferRelativeResize="0"/>
          <p:nvPr/>
        </p:nvPicPr>
        <p:blipFill>
          <a:blip r:embed="rId8">
            <a:alphaModFix/>
          </a:blip>
          <a:stretch>
            <a:fillRect/>
          </a:stretch>
        </p:blipFill>
        <p:spPr>
          <a:xfrm>
            <a:off x="4734909" y="4066980"/>
            <a:ext cx="1889234" cy="1319384"/>
          </a:xfrm>
          <a:prstGeom prst="rect">
            <a:avLst/>
          </a:prstGeom>
          <a:noFill/>
          <a:ln>
            <a:noFill/>
          </a:ln>
        </p:spPr>
      </p:pic>
      <p:sp>
        <p:nvSpPr>
          <p:cNvPr id="325" name="Google Shape;325;p34"/>
          <p:cNvSpPr/>
          <p:nvPr/>
        </p:nvSpPr>
        <p:spPr>
          <a:xfrm>
            <a:off x="1993767" y="1480120"/>
            <a:ext cx="689462" cy="370738"/>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26" name="Google Shape;326;p34"/>
          <p:cNvSpPr/>
          <p:nvPr/>
        </p:nvSpPr>
        <p:spPr>
          <a:xfrm>
            <a:off x="4831584" y="1480120"/>
            <a:ext cx="689462" cy="370738"/>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27" name="Google Shape;327;p34"/>
          <p:cNvSpPr/>
          <p:nvPr/>
        </p:nvSpPr>
        <p:spPr>
          <a:xfrm>
            <a:off x="7962012" y="1480120"/>
            <a:ext cx="506953" cy="370738"/>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28" name="Google Shape;328;p34"/>
          <p:cNvSpPr/>
          <p:nvPr/>
        </p:nvSpPr>
        <p:spPr>
          <a:xfrm rot="5400000">
            <a:off x="9534462" y="2964294"/>
            <a:ext cx="661675" cy="398035"/>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29" name="Google Shape;329;p34"/>
          <p:cNvSpPr/>
          <p:nvPr/>
        </p:nvSpPr>
        <p:spPr>
          <a:xfrm rot="10800000">
            <a:off x="6807314" y="4483134"/>
            <a:ext cx="689462" cy="370738"/>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32" name="Google Shape;332;p34"/>
          <p:cNvSpPr/>
          <p:nvPr/>
        </p:nvSpPr>
        <p:spPr>
          <a:xfrm rot="10800000">
            <a:off x="3649428" y="4483134"/>
            <a:ext cx="689462" cy="370738"/>
          </a:xfrm>
          <a:prstGeom prst="rightArrow">
            <a:avLst>
              <a:gd name="adj1" fmla="val 50000"/>
              <a:gd name="adj2" fmla="val 50000"/>
            </a:avLst>
          </a:prstGeom>
          <a:solidFill>
            <a:schemeClr val="accent5">
              <a:lumMod val="60000"/>
              <a:lumOff val="4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a:p>
        </p:txBody>
      </p:sp>
      <p:sp>
        <p:nvSpPr>
          <p:cNvPr id="333" name="Google Shape;333;p34"/>
          <p:cNvSpPr txBox="1"/>
          <p:nvPr/>
        </p:nvSpPr>
        <p:spPr>
          <a:xfrm>
            <a:off x="721167" y="2070424"/>
            <a:ext cx="1368000" cy="861734"/>
          </a:xfrm>
          <a:prstGeom prst="rect">
            <a:avLst/>
          </a:prstGeom>
          <a:noFill/>
          <a:ln>
            <a:noFill/>
          </a:ln>
        </p:spPr>
        <p:txBody>
          <a:bodyPr spcFirstLastPara="1" wrap="square" lIns="121900" tIns="121900" rIns="121900" bIns="121900" anchor="t" anchorCtr="0">
            <a:spAutoFit/>
          </a:bodyPr>
          <a:lstStyle/>
          <a:p>
            <a:pPr algn="ctr"/>
            <a:r>
              <a:rPr lang="en" sz="2000" dirty="0">
                <a:latin typeface="Poppins" panose="00000500000000000000" pitchFamily="2" charset="0"/>
                <a:ea typeface="Times New Roman"/>
                <a:cs typeface="Poppins" panose="00000500000000000000" pitchFamily="2" charset="0"/>
                <a:sym typeface="Times New Roman"/>
              </a:rPr>
              <a:t>Training Data</a:t>
            </a:r>
            <a:endParaRPr sz="2000" dirty="0">
              <a:latin typeface="Poppins" panose="00000500000000000000" pitchFamily="2" charset="0"/>
              <a:ea typeface="Times New Roman"/>
              <a:cs typeface="Poppins" panose="00000500000000000000" pitchFamily="2" charset="0"/>
              <a:sym typeface="Times New Roman"/>
            </a:endParaRPr>
          </a:p>
        </p:txBody>
      </p:sp>
      <p:sp>
        <p:nvSpPr>
          <p:cNvPr id="334" name="Google Shape;334;p34"/>
          <p:cNvSpPr txBox="1"/>
          <p:nvPr/>
        </p:nvSpPr>
        <p:spPr>
          <a:xfrm>
            <a:off x="2521479" y="2730251"/>
            <a:ext cx="2255899" cy="861734"/>
          </a:xfrm>
          <a:prstGeom prst="rect">
            <a:avLst/>
          </a:prstGeom>
          <a:noFill/>
          <a:ln>
            <a:noFill/>
          </a:ln>
        </p:spPr>
        <p:txBody>
          <a:bodyPr spcFirstLastPara="1" wrap="square" lIns="121900" tIns="121900" rIns="121900" bIns="121900" anchor="t" anchorCtr="0">
            <a:spAutoFit/>
          </a:bodyPr>
          <a:lstStyle/>
          <a:p>
            <a:pPr algn="ctr"/>
            <a:r>
              <a:rPr lang="en" sz="2000" dirty="0">
                <a:latin typeface="Poppins" panose="00000500000000000000" pitchFamily="2" charset="0"/>
                <a:ea typeface="Times New Roman"/>
                <a:cs typeface="Poppins" panose="00000500000000000000" pitchFamily="2" charset="0"/>
                <a:sym typeface="Times New Roman"/>
              </a:rPr>
              <a:t>Code Property Graph</a:t>
            </a:r>
            <a:endParaRPr sz="2000" dirty="0">
              <a:latin typeface="Poppins" panose="00000500000000000000" pitchFamily="2" charset="0"/>
              <a:ea typeface="Times New Roman"/>
              <a:cs typeface="Poppins" panose="00000500000000000000" pitchFamily="2" charset="0"/>
              <a:sym typeface="Times New Roman"/>
            </a:endParaRPr>
          </a:p>
        </p:txBody>
      </p:sp>
      <p:sp>
        <p:nvSpPr>
          <p:cNvPr id="335" name="Google Shape;335;p34"/>
          <p:cNvSpPr txBox="1"/>
          <p:nvPr/>
        </p:nvSpPr>
        <p:spPr>
          <a:xfrm>
            <a:off x="5769351" y="2663325"/>
            <a:ext cx="1709600" cy="861734"/>
          </a:xfrm>
          <a:prstGeom prst="rect">
            <a:avLst/>
          </a:prstGeom>
          <a:noFill/>
          <a:ln>
            <a:noFill/>
          </a:ln>
        </p:spPr>
        <p:txBody>
          <a:bodyPr spcFirstLastPara="1" wrap="square" lIns="121900" tIns="121900" rIns="121900" bIns="121900" anchor="t" anchorCtr="0">
            <a:spAutoFit/>
          </a:bodyPr>
          <a:lstStyle/>
          <a:p>
            <a:pPr algn="ctr"/>
            <a:r>
              <a:rPr lang="en" sz="2000" dirty="0">
                <a:latin typeface="Poppins" panose="00000500000000000000" pitchFamily="2" charset="0"/>
                <a:ea typeface="Times New Roman"/>
                <a:cs typeface="Poppins" panose="00000500000000000000" pitchFamily="2" charset="0"/>
                <a:sym typeface="Times New Roman"/>
              </a:rPr>
              <a:t>Node Features</a:t>
            </a:r>
            <a:endParaRPr sz="2000" dirty="0">
              <a:latin typeface="Poppins" panose="00000500000000000000" pitchFamily="2" charset="0"/>
              <a:ea typeface="Times New Roman"/>
              <a:cs typeface="Poppins" panose="00000500000000000000" pitchFamily="2" charset="0"/>
              <a:sym typeface="Times New Roman"/>
            </a:endParaRPr>
          </a:p>
        </p:txBody>
      </p:sp>
      <p:sp>
        <p:nvSpPr>
          <p:cNvPr id="336" name="Google Shape;336;p34"/>
          <p:cNvSpPr txBox="1"/>
          <p:nvPr/>
        </p:nvSpPr>
        <p:spPr>
          <a:xfrm>
            <a:off x="10186284" y="2539357"/>
            <a:ext cx="1709600" cy="553957"/>
          </a:xfrm>
          <a:prstGeom prst="rect">
            <a:avLst/>
          </a:prstGeom>
          <a:noFill/>
          <a:ln>
            <a:noFill/>
          </a:ln>
        </p:spPr>
        <p:txBody>
          <a:bodyPr spcFirstLastPara="1" wrap="square" lIns="121900" tIns="121900" rIns="121900" bIns="121900" anchor="t" anchorCtr="0">
            <a:spAutoFit/>
          </a:bodyPr>
          <a:lstStyle/>
          <a:p>
            <a:pPr algn="ctr"/>
            <a:r>
              <a:rPr lang="en" sz="2000" dirty="0">
                <a:latin typeface="Poppins" panose="00000500000000000000" pitchFamily="2" charset="0"/>
                <a:ea typeface="Times New Roman"/>
                <a:cs typeface="Poppins" panose="00000500000000000000" pitchFamily="2" charset="0"/>
                <a:sym typeface="Times New Roman"/>
              </a:rPr>
              <a:t>GGNN</a:t>
            </a:r>
            <a:endParaRPr sz="2000" dirty="0">
              <a:latin typeface="Poppins" panose="00000500000000000000" pitchFamily="2" charset="0"/>
              <a:ea typeface="Times New Roman"/>
              <a:cs typeface="Poppins" panose="00000500000000000000" pitchFamily="2" charset="0"/>
              <a:sym typeface="Times New Roman"/>
            </a:endParaRPr>
          </a:p>
        </p:txBody>
      </p:sp>
      <p:sp>
        <p:nvSpPr>
          <p:cNvPr id="337" name="Google Shape;337;p34"/>
          <p:cNvSpPr txBox="1"/>
          <p:nvPr/>
        </p:nvSpPr>
        <p:spPr>
          <a:xfrm>
            <a:off x="8017500" y="5827558"/>
            <a:ext cx="2655600" cy="553957"/>
          </a:xfrm>
          <a:prstGeom prst="rect">
            <a:avLst/>
          </a:prstGeom>
          <a:noFill/>
          <a:ln>
            <a:noFill/>
          </a:ln>
        </p:spPr>
        <p:txBody>
          <a:bodyPr spcFirstLastPara="1" wrap="square" lIns="121900" tIns="121900" rIns="121900" bIns="121900" anchor="t" anchorCtr="0">
            <a:spAutoFit/>
          </a:bodyPr>
          <a:lstStyle/>
          <a:p>
            <a:pPr algn="ctr"/>
            <a:r>
              <a:rPr lang="en" sz="2000" dirty="0">
                <a:latin typeface="Poppins" panose="00000500000000000000" pitchFamily="2" charset="0"/>
                <a:ea typeface="Times New Roman"/>
                <a:cs typeface="Poppins" panose="00000500000000000000" pitchFamily="2" charset="0"/>
                <a:sym typeface="Times New Roman"/>
              </a:rPr>
              <a:t>Graph Embedding</a:t>
            </a:r>
            <a:endParaRPr sz="2000" dirty="0">
              <a:latin typeface="Poppins" panose="00000500000000000000" pitchFamily="2" charset="0"/>
              <a:ea typeface="Times New Roman"/>
              <a:cs typeface="Poppins" panose="00000500000000000000" pitchFamily="2" charset="0"/>
              <a:sym typeface="Times New Roman"/>
            </a:endParaRPr>
          </a:p>
        </p:txBody>
      </p:sp>
      <p:sp>
        <p:nvSpPr>
          <p:cNvPr id="338" name="Google Shape;338;p34"/>
          <p:cNvSpPr txBox="1"/>
          <p:nvPr/>
        </p:nvSpPr>
        <p:spPr>
          <a:xfrm>
            <a:off x="953846" y="5386364"/>
            <a:ext cx="2655600" cy="553957"/>
          </a:xfrm>
          <a:prstGeom prst="rect">
            <a:avLst/>
          </a:prstGeom>
          <a:noFill/>
          <a:ln>
            <a:noFill/>
          </a:ln>
        </p:spPr>
        <p:txBody>
          <a:bodyPr spcFirstLastPara="1" wrap="square" lIns="121900" tIns="121900" rIns="121900" bIns="121900" anchor="t" anchorCtr="0">
            <a:spAutoFit/>
          </a:bodyPr>
          <a:lstStyle/>
          <a:p>
            <a:pPr algn="ctr"/>
            <a:r>
              <a:rPr lang="en" sz="2000" dirty="0">
                <a:latin typeface="Poppins" panose="00000500000000000000" pitchFamily="2" charset="0"/>
                <a:ea typeface="Times New Roman"/>
                <a:cs typeface="Poppins" panose="00000500000000000000" pitchFamily="2" charset="0"/>
                <a:sym typeface="Times New Roman"/>
              </a:rPr>
              <a:t>Trained </a:t>
            </a:r>
            <a:r>
              <a:rPr lang="en" sz="2000" b="1" dirty="0">
                <a:latin typeface="Poppins" panose="00000500000000000000" pitchFamily="2" charset="0"/>
                <a:ea typeface="Times New Roman"/>
                <a:cs typeface="Poppins" panose="00000500000000000000" pitchFamily="2" charset="0"/>
                <a:sym typeface="Times New Roman"/>
              </a:rPr>
              <a:t>ReVeal</a:t>
            </a:r>
            <a:endParaRPr sz="2000" b="1" dirty="0">
              <a:latin typeface="Poppins" panose="00000500000000000000" pitchFamily="2" charset="0"/>
              <a:ea typeface="Times New Roman"/>
              <a:cs typeface="Poppins" panose="00000500000000000000" pitchFamily="2" charset="0"/>
              <a:sym typeface="Times New Roman"/>
            </a:endParaRPr>
          </a:p>
        </p:txBody>
      </p:sp>
      <p:sp>
        <p:nvSpPr>
          <p:cNvPr id="339" name="Google Shape;339;p34"/>
          <p:cNvSpPr txBox="1">
            <a:spLocks noGrp="1"/>
          </p:cNvSpPr>
          <p:nvPr>
            <p:ph type="title"/>
          </p:nvPr>
        </p:nvSpPr>
        <p:spPr>
          <a:xfrm>
            <a:off x="415600" y="241525"/>
            <a:ext cx="11360800" cy="763600"/>
          </a:xfrm>
          <a:prstGeom prst="rect">
            <a:avLst/>
          </a:prstGeom>
        </p:spPr>
        <p:txBody>
          <a:bodyPr spcFirstLastPara="1" vert="horz" wrap="square" lIns="121900" tIns="121900" rIns="121900" bIns="121900" rtlCol="0" anchor="t" anchorCtr="0">
            <a:normAutofit/>
          </a:bodyPr>
          <a:lstStyle/>
          <a:p>
            <a:pPr algn="ctr"/>
            <a:r>
              <a:rPr lang="en" sz="3300" dirty="0">
                <a:latin typeface="Poppins SemiBold" panose="00000700000000000000" pitchFamily="2" charset="0"/>
                <a:ea typeface="Times New Roman"/>
                <a:cs typeface="Poppins SemiBold" panose="00000700000000000000" pitchFamily="2" charset="0"/>
                <a:sym typeface="Times New Roman"/>
              </a:rPr>
              <a:t>ReVeal</a:t>
            </a:r>
            <a:endParaRPr sz="3300" dirty="0">
              <a:latin typeface="Poppins SemiBold" panose="00000700000000000000" pitchFamily="2" charset="0"/>
              <a:ea typeface="Times New Roman"/>
              <a:cs typeface="Poppins SemiBold" panose="00000700000000000000" pitchFamily="2" charset="0"/>
              <a:sym typeface="Times New Roman"/>
            </a:endParaRPr>
          </a:p>
        </p:txBody>
      </p:sp>
      <p:pic>
        <p:nvPicPr>
          <p:cNvPr id="29" name="Picture 2">
            <a:extLst>
              <a:ext uri="{FF2B5EF4-FFF2-40B4-BE49-F238E27FC236}">
                <a16:creationId xmlns:a16="http://schemas.microsoft.com/office/drawing/2014/main" id="{4F38275A-7A66-4663-8310-9977B6DAE8E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6EF12AF-E058-408A-91BA-007C9230CE48}"/>
              </a:ext>
            </a:extLst>
          </p:cNvPr>
          <p:cNvSpPr>
            <a:spLocks noGrp="1"/>
          </p:cNvSpPr>
          <p:nvPr>
            <p:ph type="sldNum" idx="12"/>
          </p:nvPr>
        </p:nvSpPr>
        <p:spPr/>
        <p:txBody>
          <a:bodyPr/>
          <a:lstStyle/>
          <a:p>
            <a:fld id="{00000000-1234-1234-1234-123412341234}" type="slidenum">
              <a:rPr lang="en" smtClean="0"/>
              <a:pPr/>
              <a:t>36</a:t>
            </a:fld>
            <a:endParaRPr lang="en"/>
          </a:p>
        </p:txBody>
      </p:sp>
      <mc:AlternateContent xmlns:mc="http://schemas.openxmlformats.org/markup-compatibility/2006">
        <mc:Choice xmlns:am3d="http://schemas.microsoft.com/office/drawing/2017/model3d" Requires="am3d">
          <p:graphicFrame>
            <p:nvGraphicFramePr>
              <p:cNvPr id="30" name="3D Model 29" descr="Gears">
                <a:extLst>
                  <a:ext uri="{FF2B5EF4-FFF2-40B4-BE49-F238E27FC236}">
                    <a16:creationId xmlns:a16="http://schemas.microsoft.com/office/drawing/2014/main" id="{23BA64AE-9148-45B6-A073-682E8FF59A0C}"/>
                  </a:ext>
                </a:extLst>
              </p:cNvPr>
              <p:cNvGraphicFramePr>
                <a:graphicFrameLocks noChangeAspect="1"/>
              </p:cNvGraphicFramePr>
              <p:nvPr>
                <p:extLst>
                  <p:ext uri="{D42A27DB-BD31-4B8C-83A1-F6EECF244321}">
                    <p14:modId xmlns:p14="http://schemas.microsoft.com/office/powerpoint/2010/main" val="3358029081"/>
                  </p:ext>
                </p:extLst>
              </p:nvPr>
            </p:nvGraphicFramePr>
            <p:xfrm>
              <a:off x="1480050" y="4083804"/>
              <a:ext cx="1608161" cy="1187939"/>
            </p:xfrm>
            <a:graphic>
              <a:graphicData uri="http://schemas.microsoft.com/office/drawing/2017/model3d">
                <am3d:model3d r:embed="rId10">
                  <am3d:spPr>
                    <a:xfrm>
                      <a:off x="0" y="0"/>
                      <a:ext cx="1608161" cy="1187939"/>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099" az="-101023"/>
                    <am3d:postTrans dx="0" dy="0" dz="0"/>
                  </am3d:trans>
                  <am3d:raster rName="Office3DRenderer" rVer="16.0.8326">
                    <am3d:blip r:embed="rId11"/>
                  </am3d:raster>
                  <am3d:objViewport viewportSz="20283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ears">
                <a:extLst>
                  <a:ext uri="{FF2B5EF4-FFF2-40B4-BE49-F238E27FC236}">
                    <a16:creationId xmlns:a16="http://schemas.microsoft.com/office/drawing/2014/main" id="{23BA64AE-9148-45B6-A073-682E8FF59A0C}"/>
                  </a:ext>
                </a:extLst>
              </p:cNvPr>
              <p:cNvPicPr>
                <a:picLocks noGrp="1" noRot="1" noChangeAspect="1" noMove="1" noResize="1" noEditPoints="1" noAdjustHandles="1" noChangeArrowheads="1" noChangeShapeType="1" noCrop="1"/>
              </p:cNvPicPr>
              <p:nvPr/>
            </p:nvPicPr>
            <p:blipFill>
              <a:blip r:embed="rId11"/>
              <a:stretch>
                <a:fillRect/>
              </a:stretch>
            </p:blipFill>
            <p:spPr>
              <a:xfrm>
                <a:off x="1480050" y="4083804"/>
                <a:ext cx="1608161" cy="1187939"/>
              </a:xfrm>
              <a:prstGeom prst="rect">
                <a:avLst/>
              </a:prstGeom>
            </p:spPr>
          </p:pic>
        </mc:Fallback>
      </mc:AlternateContent>
    </p:spTree>
    <p:extLst>
      <p:ext uri="{BB962C8B-B14F-4D97-AF65-F5344CB8AC3E}">
        <p14:creationId xmlns:p14="http://schemas.microsoft.com/office/powerpoint/2010/main" val="92817324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25"/>
                                        </p:tgtEl>
                                        <p:attrNameLst>
                                          <p:attrName>style.visibility</p:attrName>
                                        </p:attrNameLst>
                                      </p:cBhvr>
                                      <p:to>
                                        <p:strVal val="visible"/>
                                      </p:to>
                                    </p:set>
                                    <p:animEffect transition="in" filter="fade">
                                      <p:cBhvr>
                                        <p:cTn id="10" dur="1000"/>
                                        <p:tgtEl>
                                          <p:spTgt spid="325"/>
                                        </p:tgtEl>
                                      </p:cBhvr>
                                    </p:animEffect>
                                  </p:childTnLst>
                                </p:cTn>
                              </p:par>
                              <p:par>
                                <p:cTn id="11" presetID="10" presetClass="entr" presetSubtype="0" fill="hold" nodeType="withEffect">
                                  <p:stCondLst>
                                    <p:cond delay="0"/>
                                  </p:stCondLst>
                                  <p:childTnLst>
                                    <p:set>
                                      <p:cBhvr>
                                        <p:cTn id="12" dur="1" fill="hold">
                                          <p:stCondLst>
                                            <p:cond delay="0"/>
                                          </p:stCondLst>
                                        </p:cTn>
                                        <p:tgtEl>
                                          <p:spTgt spid="334"/>
                                        </p:tgtEl>
                                        <p:attrNameLst>
                                          <p:attrName>style.visibility</p:attrName>
                                        </p:attrNameLst>
                                      </p:cBhvr>
                                      <p:to>
                                        <p:strVal val="visible"/>
                                      </p:to>
                                    </p:set>
                                    <p:animEffect transition="in" filter="fade">
                                      <p:cBhvr>
                                        <p:cTn id="13" dur="1000"/>
                                        <p:tgtEl>
                                          <p:spTgt spid="3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9"/>
                                        </p:tgtEl>
                                        <p:attrNameLst>
                                          <p:attrName>style.visibility</p:attrName>
                                        </p:attrNameLst>
                                      </p:cBhvr>
                                      <p:to>
                                        <p:strVal val="visible"/>
                                      </p:to>
                                    </p:set>
                                    <p:animEffect transition="in" filter="fade">
                                      <p:cBhvr>
                                        <p:cTn id="18" dur="1000"/>
                                        <p:tgtEl>
                                          <p:spTgt spid="319"/>
                                        </p:tgtEl>
                                      </p:cBhvr>
                                    </p:animEffect>
                                  </p:childTnLst>
                                </p:cTn>
                              </p:par>
                              <p:par>
                                <p:cTn id="19" presetID="10" presetClass="entr" presetSubtype="0" fill="hold" nodeType="withEffect">
                                  <p:stCondLst>
                                    <p:cond delay="0"/>
                                  </p:stCondLst>
                                  <p:childTnLst>
                                    <p:set>
                                      <p:cBhvr>
                                        <p:cTn id="20" dur="1" fill="hold">
                                          <p:stCondLst>
                                            <p:cond delay="0"/>
                                          </p:stCondLst>
                                        </p:cTn>
                                        <p:tgtEl>
                                          <p:spTgt spid="326"/>
                                        </p:tgtEl>
                                        <p:attrNameLst>
                                          <p:attrName>style.visibility</p:attrName>
                                        </p:attrNameLst>
                                      </p:cBhvr>
                                      <p:to>
                                        <p:strVal val="visible"/>
                                      </p:to>
                                    </p:set>
                                    <p:animEffect transition="in" filter="fade">
                                      <p:cBhvr>
                                        <p:cTn id="21" dur="1000"/>
                                        <p:tgtEl>
                                          <p:spTgt spid="326"/>
                                        </p:tgtEl>
                                      </p:cBhvr>
                                    </p:animEffect>
                                  </p:childTnLst>
                                </p:cTn>
                              </p:par>
                              <p:par>
                                <p:cTn id="22" presetID="10" presetClass="entr" presetSubtype="0" fill="hold" nodeType="with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fade">
                                      <p:cBhvr>
                                        <p:cTn id="24" dur="1000"/>
                                        <p:tgtEl>
                                          <p:spTgt spid="3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0"/>
                                        </p:tgtEl>
                                        <p:attrNameLst>
                                          <p:attrName>style.visibility</p:attrName>
                                        </p:attrNameLst>
                                      </p:cBhvr>
                                      <p:to>
                                        <p:strVal val="visible"/>
                                      </p:to>
                                    </p:set>
                                    <p:animEffect transition="in" filter="fade">
                                      <p:cBhvr>
                                        <p:cTn id="29" dur="1000"/>
                                        <p:tgtEl>
                                          <p:spTgt spid="320"/>
                                        </p:tgtEl>
                                      </p:cBhvr>
                                    </p:animEffect>
                                  </p:childTnLst>
                                </p:cTn>
                              </p:par>
                              <p:par>
                                <p:cTn id="30" presetID="10" presetClass="entr" presetSubtype="0" fill="hold" nodeType="withEffect">
                                  <p:stCondLst>
                                    <p:cond delay="0"/>
                                  </p:stCondLst>
                                  <p:childTnLst>
                                    <p:set>
                                      <p:cBhvr>
                                        <p:cTn id="31" dur="1" fill="hold">
                                          <p:stCondLst>
                                            <p:cond delay="0"/>
                                          </p:stCondLst>
                                        </p:cTn>
                                        <p:tgtEl>
                                          <p:spTgt spid="327"/>
                                        </p:tgtEl>
                                        <p:attrNameLst>
                                          <p:attrName>style.visibility</p:attrName>
                                        </p:attrNameLst>
                                      </p:cBhvr>
                                      <p:to>
                                        <p:strVal val="visible"/>
                                      </p:to>
                                    </p:set>
                                    <p:animEffect transition="in" filter="fade">
                                      <p:cBhvr>
                                        <p:cTn id="32" dur="1000"/>
                                        <p:tgtEl>
                                          <p:spTgt spid="327"/>
                                        </p:tgtEl>
                                      </p:cBhvr>
                                    </p:animEffect>
                                  </p:childTnLst>
                                </p:cTn>
                              </p:par>
                              <p:par>
                                <p:cTn id="33" presetID="10" presetClass="entr" presetSubtype="0" fill="hold" nodeType="withEffect">
                                  <p:stCondLst>
                                    <p:cond delay="0"/>
                                  </p:stCondLst>
                                  <p:childTnLst>
                                    <p:set>
                                      <p:cBhvr>
                                        <p:cTn id="34" dur="1" fill="hold">
                                          <p:stCondLst>
                                            <p:cond delay="0"/>
                                          </p:stCondLst>
                                        </p:cTn>
                                        <p:tgtEl>
                                          <p:spTgt spid="336"/>
                                        </p:tgtEl>
                                        <p:attrNameLst>
                                          <p:attrName>style.visibility</p:attrName>
                                        </p:attrNameLst>
                                      </p:cBhvr>
                                      <p:to>
                                        <p:strVal val="visible"/>
                                      </p:to>
                                    </p:set>
                                    <p:animEffect transition="in" filter="fade">
                                      <p:cBhvr>
                                        <p:cTn id="35" dur="1000"/>
                                        <p:tgtEl>
                                          <p:spTgt spid="3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1"/>
                                        </p:tgtEl>
                                        <p:attrNameLst>
                                          <p:attrName>style.visibility</p:attrName>
                                        </p:attrNameLst>
                                      </p:cBhvr>
                                      <p:to>
                                        <p:strVal val="visible"/>
                                      </p:to>
                                    </p:set>
                                    <p:animEffect transition="in" filter="fade">
                                      <p:cBhvr>
                                        <p:cTn id="40" dur="1000"/>
                                        <p:tgtEl>
                                          <p:spTgt spid="321"/>
                                        </p:tgtEl>
                                      </p:cBhvr>
                                    </p:animEffect>
                                  </p:childTnLst>
                                </p:cTn>
                              </p:par>
                              <p:par>
                                <p:cTn id="41" presetID="10" presetClass="entr" presetSubtype="0" fill="hold" nodeType="withEffect">
                                  <p:stCondLst>
                                    <p:cond delay="0"/>
                                  </p:stCondLst>
                                  <p:childTnLst>
                                    <p:set>
                                      <p:cBhvr>
                                        <p:cTn id="42" dur="1" fill="hold">
                                          <p:stCondLst>
                                            <p:cond delay="0"/>
                                          </p:stCondLst>
                                        </p:cTn>
                                        <p:tgtEl>
                                          <p:spTgt spid="328"/>
                                        </p:tgtEl>
                                        <p:attrNameLst>
                                          <p:attrName>style.visibility</p:attrName>
                                        </p:attrNameLst>
                                      </p:cBhvr>
                                      <p:to>
                                        <p:strVal val="visible"/>
                                      </p:to>
                                    </p:set>
                                    <p:animEffect transition="in" filter="fade">
                                      <p:cBhvr>
                                        <p:cTn id="43" dur="1000"/>
                                        <p:tgtEl>
                                          <p:spTgt spid="328"/>
                                        </p:tgtEl>
                                      </p:cBhvr>
                                    </p:animEffect>
                                  </p:childTnLst>
                                </p:cTn>
                              </p:par>
                              <p:par>
                                <p:cTn id="44" presetID="10" presetClass="entr" presetSubtype="0" fill="hold" nodeType="withEffect">
                                  <p:stCondLst>
                                    <p:cond delay="0"/>
                                  </p:stCondLst>
                                  <p:childTnLst>
                                    <p:set>
                                      <p:cBhvr>
                                        <p:cTn id="45" dur="1" fill="hold">
                                          <p:stCondLst>
                                            <p:cond delay="0"/>
                                          </p:stCondLst>
                                        </p:cTn>
                                        <p:tgtEl>
                                          <p:spTgt spid="337"/>
                                        </p:tgtEl>
                                        <p:attrNameLst>
                                          <p:attrName>style.visibility</p:attrName>
                                        </p:attrNameLst>
                                      </p:cBhvr>
                                      <p:to>
                                        <p:strVal val="visible"/>
                                      </p:to>
                                    </p:set>
                                    <p:animEffect transition="in" filter="fade">
                                      <p:cBhvr>
                                        <p:cTn id="46" dur="1000"/>
                                        <p:tgtEl>
                                          <p:spTgt spid="3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9"/>
                                        </p:tgtEl>
                                        <p:attrNameLst>
                                          <p:attrName>style.visibility</p:attrName>
                                        </p:attrNameLst>
                                      </p:cBhvr>
                                      <p:to>
                                        <p:strVal val="visible"/>
                                      </p:to>
                                    </p:set>
                                    <p:animEffect transition="in" filter="fade">
                                      <p:cBhvr>
                                        <p:cTn id="51" dur="1000"/>
                                        <p:tgtEl>
                                          <p:spTgt spid="329"/>
                                        </p:tgtEl>
                                      </p:cBhvr>
                                    </p:animEffect>
                                  </p:childTnLst>
                                </p:cTn>
                              </p:par>
                              <p:par>
                                <p:cTn id="52" presetID="10" presetClass="entr" presetSubtype="0" fill="hold" nodeType="withEffect">
                                  <p:stCondLst>
                                    <p:cond delay="0"/>
                                  </p:stCondLst>
                                  <p:childTnLst>
                                    <p:set>
                                      <p:cBhvr>
                                        <p:cTn id="53" dur="1" fill="hold">
                                          <p:stCondLst>
                                            <p:cond delay="0"/>
                                          </p:stCondLst>
                                        </p:cTn>
                                        <p:tgtEl>
                                          <p:spTgt spid="324"/>
                                        </p:tgtEl>
                                        <p:attrNameLst>
                                          <p:attrName>style.visibility</p:attrName>
                                        </p:attrNameLst>
                                      </p:cBhvr>
                                      <p:to>
                                        <p:strVal val="visible"/>
                                      </p:to>
                                    </p:set>
                                    <p:animEffect transition="in" filter="fade">
                                      <p:cBhvr>
                                        <p:cTn id="54" dur="1000"/>
                                        <p:tgtEl>
                                          <p:spTgt spid="324"/>
                                        </p:tgtEl>
                                      </p:cBhvr>
                                    </p:animEffect>
                                  </p:childTnLst>
                                </p:cTn>
                              </p:par>
                              <p:par>
                                <p:cTn id="55" presetID="10" presetClass="entr" presetSubtype="0" fill="hold" nodeType="withEffect">
                                  <p:stCondLst>
                                    <p:cond delay="0"/>
                                  </p:stCondLst>
                                  <p:childTnLst>
                                    <p:set>
                                      <p:cBhvr>
                                        <p:cTn id="56" dur="1" fill="hold">
                                          <p:stCondLst>
                                            <p:cond delay="0"/>
                                          </p:stCondLst>
                                        </p:cTn>
                                        <p:tgtEl>
                                          <p:spTgt spid="332"/>
                                        </p:tgtEl>
                                        <p:attrNameLst>
                                          <p:attrName>style.visibility</p:attrName>
                                        </p:attrNameLst>
                                      </p:cBhvr>
                                      <p:to>
                                        <p:strVal val="visible"/>
                                      </p:to>
                                    </p:set>
                                    <p:animEffect transition="in" filter="fade">
                                      <p:cBhvr>
                                        <p:cTn id="57" dur="1000"/>
                                        <p:tgtEl>
                                          <p:spTgt spid="332"/>
                                        </p:tgtEl>
                                      </p:cBhvr>
                                    </p:animEffect>
                                  </p:childTnLst>
                                </p:cTn>
                              </p:par>
                              <p:par>
                                <p:cTn id="58" presetID="10" presetClass="entr" presetSubtype="0" fill="hold" nodeType="withEffect">
                                  <p:stCondLst>
                                    <p:cond delay="0"/>
                                  </p:stCondLst>
                                  <p:childTnLst>
                                    <p:set>
                                      <p:cBhvr>
                                        <p:cTn id="59" dur="1" fill="hold">
                                          <p:stCondLst>
                                            <p:cond delay="0"/>
                                          </p:stCondLst>
                                        </p:cTn>
                                        <p:tgtEl>
                                          <p:spTgt spid="338"/>
                                        </p:tgtEl>
                                        <p:attrNameLst>
                                          <p:attrName>style.visibility</p:attrName>
                                        </p:attrNameLst>
                                      </p:cBhvr>
                                      <p:to>
                                        <p:strVal val="visible"/>
                                      </p:to>
                                    </p:set>
                                    <p:animEffect transition="in" filter="fade">
                                      <p:cBhvr>
                                        <p:cTn id="60" dur="1000"/>
                                        <p:tgtEl>
                                          <p:spTgt spid="338"/>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4" name="Google Shape;361;p36">
            <a:extLst>
              <a:ext uri="{FF2B5EF4-FFF2-40B4-BE49-F238E27FC236}">
                <a16:creationId xmlns:a16="http://schemas.microsoft.com/office/drawing/2014/main" id="{63BFB9BF-5965-4C10-B42B-E67AA3F0C80C}"/>
              </a:ext>
            </a:extLst>
          </p:cNvPr>
          <p:cNvSpPr txBox="1"/>
          <p:nvPr/>
        </p:nvSpPr>
        <p:spPr>
          <a:xfrm rot="-5400000">
            <a:off x="413808" y="2781341"/>
            <a:ext cx="1484700" cy="538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a:latin typeface="Times New Roman"/>
                <a:ea typeface="Times New Roman"/>
                <a:cs typeface="Times New Roman"/>
                <a:sym typeface="Times New Roman"/>
              </a:rPr>
              <a:t>F1 score</a:t>
            </a:r>
            <a:endParaRPr sz="2300">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76BBB34D-B608-4ADE-8F61-D09A7B32F7C8}"/>
              </a:ext>
            </a:extLst>
          </p:cNvPr>
          <p:cNvSpPr txBox="1"/>
          <p:nvPr/>
        </p:nvSpPr>
        <p:spPr>
          <a:xfrm>
            <a:off x="1850640" y="5495550"/>
            <a:ext cx="3412441" cy="461665"/>
          </a:xfrm>
          <a:prstGeom prst="rect">
            <a:avLst/>
          </a:prstGeom>
          <a:noFill/>
        </p:spPr>
        <p:txBody>
          <a:bodyPr wrap="square" rtlCol="0">
            <a:spAutoFit/>
          </a:bodyPr>
          <a:lstStyle/>
          <a:p>
            <a:r>
              <a:rPr lang="en-US" sz="2400" dirty="0">
                <a:latin typeface="Poppins SemiBold" panose="00000700000000000000" pitchFamily="2" charset="0"/>
                <a:cs typeface="Poppins SemiBold" panose="00000700000000000000" pitchFamily="2" charset="0"/>
              </a:rPr>
              <a:t>Chromium &amp; Debian</a:t>
            </a:r>
          </a:p>
        </p:txBody>
      </p:sp>
      <p:pic>
        <p:nvPicPr>
          <p:cNvPr id="36" name="Google Shape;372;p37">
            <a:extLst>
              <a:ext uri="{FF2B5EF4-FFF2-40B4-BE49-F238E27FC236}">
                <a16:creationId xmlns:a16="http://schemas.microsoft.com/office/drawing/2014/main" id="{64391A13-F548-469E-A776-BD5381BCABC5}"/>
              </a:ext>
            </a:extLst>
          </p:cNvPr>
          <p:cNvPicPr preferRelativeResize="0"/>
          <p:nvPr/>
        </p:nvPicPr>
        <p:blipFill rotWithShape="1">
          <a:blip r:embed="rId3">
            <a:alphaModFix/>
          </a:blip>
          <a:srcRect t="5987"/>
          <a:stretch/>
        </p:blipFill>
        <p:spPr>
          <a:xfrm>
            <a:off x="6744091" y="1773381"/>
            <a:ext cx="3751424" cy="2728485"/>
          </a:xfrm>
          <a:prstGeom prst="rect">
            <a:avLst/>
          </a:prstGeom>
          <a:noFill/>
          <a:ln>
            <a:noFill/>
          </a:ln>
        </p:spPr>
      </p:pic>
      <p:sp>
        <p:nvSpPr>
          <p:cNvPr id="37" name="Google Shape;359;p36">
            <a:extLst>
              <a:ext uri="{FF2B5EF4-FFF2-40B4-BE49-F238E27FC236}">
                <a16:creationId xmlns:a16="http://schemas.microsoft.com/office/drawing/2014/main" id="{30A9198E-1F7E-4163-96AE-ACA1819AF713}"/>
              </a:ext>
            </a:extLst>
          </p:cNvPr>
          <p:cNvSpPr txBox="1"/>
          <p:nvPr/>
        </p:nvSpPr>
        <p:spPr>
          <a:xfrm>
            <a:off x="7319818" y="4358201"/>
            <a:ext cx="1753297" cy="800189"/>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latin typeface="Poppins" panose="00000500000000000000" pitchFamily="2" charset="0"/>
                <a:ea typeface="Times New Roman"/>
                <a:cs typeface="Poppins" panose="00000500000000000000" pitchFamily="2" charset="0"/>
                <a:sym typeface="Times New Roman"/>
              </a:rPr>
              <a:t>Token</a:t>
            </a:r>
            <a:endParaRPr sz="2000" dirty="0">
              <a:latin typeface="Poppins" panose="00000500000000000000" pitchFamily="2" charset="0"/>
              <a:ea typeface="Times New Roman"/>
              <a:cs typeface="Poppins" panose="00000500000000000000" pitchFamily="2" charset="0"/>
              <a:sym typeface="Times New Roman"/>
            </a:endParaRPr>
          </a:p>
          <a:p>
            <a:pPr marL="0" lvl="0" indent="0" algn="ctr" rtl="0">
              <a:spcBef>
                <a:spcPts val="0"/>
              </a:spcBef>
              <a:spcAft>
                <a:spcPts val="0"/>
              </a:spcAft>
              <a:buNone/>
            </a:pPr>
            <a:r>
              <a:rPr lang="en" sz="2000" dirty="0">
                <a:latin typeface="Poppins" panose="00000500000000000000" pitchFamily="2" charset="0"/>
                <a:ea typeface="Times New Roman"/>
                <a:cs typeface="Poppins" panose="00000500000000000000" pitchFamily="2" charset="0"/>
                <a:sym typeface="Times New Roman"/>
              </a:rPr>
              <a:t>Based</a:t>
            </a:r>
            <a:endParaRPr sz="2000" dirty="0">
              <a:latin typeface="Poppins" panose="00000500000000000000" pitchFamily="2" charset="0"/>
              <a:ea typeface="Times New Roman"/>
              <a:cs typeface="Poppins" panose="00000500000000000000" pitchFamily="2" charset="0"/>
              <a:sym typeface="Times New Roman"/>
            </a:endParaRPr>
          </a:p>
        </p:txBody>
      </p:sp>
      <p:sp>
        <p:nvSpPr>
          <p:cNvPr id="38" name="Google Shape;360;p36">
            <a:extLst>
              <a:ext uri="{FF2B5EF4-FFF2-40B4-BE49-F238E27FC236}">
                <a16:creationId xmlns:a16="http://schemas.microsoft.com/office/drawing/2014/main" id="{B191EA52-AB68-4948-BE59-4147B2FE7573}"/>
              </a:ext>
            </a:extLst>
          </p:cNvPr>
          <p:cNvSpPr txBox="1"/>
          <p:nvPr/>
        </p:nvSpPr>
        <p:spPr>
          <a:xfrm>
            <a:off x="9231746" y="4358201"/>
            <a:ext cx="1126169" cy="110796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latin typeface="Poppins" panose="00000500000000000000" pitchFamily="2" charset="0"/>
                <a:ea typeface="Times New Roman"/>
                <a:cs typeface="Poppins" panose="00000500000000000000" pitchFamily="2" charset="0"/>
                <a:sym typeface="Times New Roman"/>
              </a:rPr>
              <a:t>Graph</a:t>
            </a:r>
            <a:endParaRPr sz="2000" dirty="0">
              <a:latin typeface="Poppins" panose="00000500000000000000" pitchFamily="2" charset="0"/>
              <a:ea typeface="Times New Roman"/>
              <a:cs typeface="Poppins" panose="00000500000000000000" pitchFamily="2" charset="0"/>
              <a:sym typeface="Times New Roman"/>
            </a:endParaRPr>
          </a:p>
          <a:p>
            <a:pPr algn="ctr"/>
            <a:r>
              <a:rPr lang="en" sz="2000" dirty="0">
                <a:latin typeface="Poppins" panose="00000500000000000000" pitchFamily="2" charset="0"/>
                <a:ea typeface="Times New Roman"/>
                <a:cs typeface="Poppins" panose="00000500000000000000" pitchFamily="2" charset="0"/>
                <a:sym typeface="Times New Roman"/>
              </a:rPr>
              <a:t>Based [10]</a:t>
            </a:r>
          </a:p>
        </p:txBody>
      </p:sp>
      <p:pic>
        <p:nvPicPr>
          <p:cNvPr id="31" name="Google Shape;358;p36">
            <a:extLst>
              <a:ext uri="{FF2B5EF4-FFF2-40B4-BE49-F238E27FC236}">
                <a16:creationId xmlns:a16="http://schemas.microsoft.com/office/drawing/2014/main" id="{D71AEC94-CD69-4D07-B7A2-4BBBC13E140C}"/>
              </a:ext>
            </a:extLst>
          </p:cNvPr>
          <p:cNvPicPr preferRelativeResize="0"/>
          <p:nvPr/>
        </p:nvPicPr>
        <p:blipFill rotWithShape="1">
          <a:blip r:embed="rId4">
            <a:alphaModFix/>
          </a:blip>
          <a:srcRect t="5129" r="6160" b="14332"/>
          <a:stretch/>
        </p:blipFill>
        <p:spPr>
          <a:xfrm>
            <a:off x="1425558" y="1773382"/>
            <a:ext cx="3751424" cy="2728484"/>
          </a:xfrm>
          <a:prstGeom prst="rect">
            <a:avLst/>
          </a:prstGeom>
          <a:noFill/>
          <a:ln>
            <a:noFill/>
          </a:ln>
        </p:spPr>
      </p:pic>
      <p:sp>
        <p:nvSpPr>
          <p:cNvPr id="32" name="Google Shape;359;p36">
            <a:extLst>
              <a:ext uri="{FF2B5EF4-FFF2-40B4-BE49-F238E27FC236}">
                <a16:creationId xmlns:a16="http://schemas.microsoft.com/office/drawing/2014/main" id="{0DB86D66-18E5-4803-85F7-FFCF54A8FC47}"/>
              </a:ext>
            </a:extLst>
          </p:cNvPr>
          <p:cNvSpPr txBox="1"/>
          <p:nvPr/>
        </p:nvSpPr>
        <p:spPr>
          <a:xfrm>
            <a:off x="2041236" y="4358201"/>
            <a:ext cx="1753297" cy="800189"/>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latin typeface="Poppins" panose="00000500000000000000" pitchFamily="2" charset="0"/>
                <a:ea typeface="Times New Roman"/>
                <a:cs typeface="Poppins" panose="00000500000000000000" pitchFamily="2" charset="0"/>
                <a:sym typeface="Times New Roman"/>
              </a:rPr>
              <a:t>Token</a:t>
            </a:r>
            <a:endParaRPr sz="2000" dirty="0">
              <a:latin typeface="Poppins" panose="00000500000000000000" pitchFamily="2" charset="0"/>
              <a:ea typeface="Times New Roman"/>
              <a:cs typeface="Poppins" panose="00000500000000000000" pitchFamily="2" charset="0"/>
              <a:sym typeface="Times New Roman"/>
            </a:endParaRPr>
          </a:p>
          <a:p>
            <a:pPr marL="0" lvl="0" indent="0" algn="ctr" rtl="0">
              <a:spcBef>
                <a:spcPts val="0"/>
              </a:spcBef>
              <a:spcAft>
                <a:spcPts val="0"/>
              </a:spcAft>
              <a:buNone/>
            </a:pPr>
            <a:r>
              <a:rPr lang="en" sz="2000" dirty="0">
                <a:latin typeface="Poppins" panose="00000500000000000000" pitchFamily="2" charset="0"/>
                <a:ea typeface="Times New Roman"/>
                <a:cs typeface="Poppins" panose="00000500000000000000" pitchFamily="2" charset="0"/>
                <a:sym typeface="Times New Roman"/>
              </a:rPr>
              <a:t>Based</a:t>
            </a:r>
            <a:endParaRPr sz="2000" dirty="0">
              <a:latin typeface="Poppins" panose="00000500000000000000" pitchFamily="2" charset="0"/>
              <a:ea typeface="Times New Roman"/>
              <a:cs typeface="Poppins" panose="00000500000000000000" pitchFamily="2" charset="0"/>
              <a:sym typeface="Times New Roman"/>
            </a:endParaRPr>
          </a:p>
        </p:txBody>
      </p:sp>
      <p:sp>
        <p:nvSpPr>
          <p:cNvPr id="33" name="Google Shape;360;p36">
            <a:extLst>
              <a:ext uri="{FF2B5EF4-FFF2-40B4-BE49-F238E27FC236}">
                <a16:creationId xmlns:a16="http://schemas.microsoft.com/office/drawing/2014/main" id="{18FCA820-19CB-4517-8786-30A73ECCAFED}"/>
              </a:ext>
            </a:extLst>
          </p:cNvPr>
          <p:cNvSpPr txBox="1"/>
          <p:nvPr/>
        </p:nvSpPr>
        <p:spPr>
          <a:xfrm>
            <a:off x="3953164" y="4358201"/>
            <a:ext cx="1126169" cy="110796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latin typeface="Poppins" panose="00000500000000000000" pitchFamily="2" charset="0"/>
                <a:ea typeface="Times New Roman"/>
                <a:cs typeface="Poppins" panose="00000500000000000000" pitchFamily="2" charset="0"/>
                <a:sym typeface="Times New Roman"/>
              </a:rPr>
              <a:t>Graph</a:t>
            </a:r>
            <a:endParaRPr sz="2000" dirty="0">
              <a:latin typeface="Poppins" panose="00000500000000000000" pitchFamily="2" charset="0"/>
              <a:ea typeface="Times New Roman"/>
              <a:cs typeface="Poppins" panose="00000500000000000000" pitchFamily="2" charset="0"/>
              <a:sym typeface="Times New Roman"/>
            </a:endParaRPr>
          </a:p>
          <a:p>
            <a:pPr marL="0" lvl="0" indent="0" algn="ctr" rtl="0">
              <a:spcBef>
                <a:spcPts val="0"/>
              </a:spcBef>
              <a:spcAft>
                <a:spcPts val="0"/>
              </a:spcAft>
              <a:buNone/>
            </a:pPr>
            <a:r>
              <a:rPr lang="en" sz="2000" dirty="0">
                <a:latin typeface="Poppins" panose="00000500000000000000" pitchFamily="2" charset="0"/>
                <a:ea typeface="Times New Roman"/>
                <a:cs typeface="Poppins" panose="00000500000000000000" pitchFamily="2" charset="0"/>
                <a:sym typeface="Times New Roman"/>
              </a:rPr>
              <a:t>Based</a:t>
            </a:r>
          </a:p>
          <a:p>
            <a:pPr marL="0" lvl="0" indent="0" algn="ctr" rtl="0">
              <a:spcBef>
                <a:spcPts val="0"/>
              </a:spcBef>
              <a:spcAft>
                <a:spcPts val="0"/>
              </a:spcAft>
              <a:buNone/>
            </a:pPr>
            <a:r>
              <a:rPr lang="en" sz="2000" dirty="0">
                <a:latin typeface="Poppins" panose="00000500000000000000" pitchFamily="2" charset="0"/>
                <a:ea typeface="Times New Roman"/>
                <a:cs typeface="Poppins" panose="00000500000000000000" pitchFamily="2" charset="0"/>
                <a:sym typeface="Times New Roman"/>
              </a:rPr>
              <a:t>[10]</a:t>
            </a:r>
            <a:endParaRPr sz="2000" dirty="0">
              <a:latin typeface="Poppins" panose="00000500000000000000" pitchFamily="2" charset="0"/>
              <a:ea typeface="Times New Roman"/>
              <a:cs typeface="Poppins" panose="00000500000000000000" pitchFamily="2" charset="0"/>
              <a:sym typeface="Times New Roman"/>
            </a:endParaRPr>
          </a:p>
        </p:txBody>
      </p:sp>
      <p:sp>
        <p:nvSpPr>
          <p:cNvPr id="39" name="TextBox 38">
            <a:extLst>
              <a:ext uri="{FF2B5EF4-FFF2-40B4-BE49-F238E27FC236}">
                <a16:creationId xmlns:a16="http://schemas.microsoft.com/office/drawing/2014/main" id="{2408CCAE-3DEE-46F8-915D-0DB994800364}"/>
              </a:ext>
            </a:extLst>
          </p:cNvPr>
          <p:cNvSpPr txBox="1"/>
          <p:nvPr/>
        </p:nvSpPr>
        <p:spPr>
          <a:xfrm>
            <a:off x="7110386" y="5495550"/>
            <a:ext cx="3483724" cy="461665"/>
          </a:xfrm>
          <a:prstGeom prst="rect">
            <a:avLst/>
          </a:prstGeom>
          <a:noFill/>
        </p:spPr>
        <p:txBody>
          <a:bodyPr wrap="square" rtlCol="0">
            <a:spAutoFit/>
          </a:bodyPr>
          <a:lstStyle/>
          <a:p>
            <a:r>
              <a:rPr lang="en-US" sz="2400" dirty="0" err="1">
                <a:latin typeface="Poppins SemiBold" panose="00000700000000000000" pitchFamily="2" charset="0"/>
                <a:cs typeface="Poppins SemiBold" panose="00000700000000000000" pitchFamily="2" charset="0"/>
              </a:rPr>
              <a:t>FFMpeg</a:t>
            </a:r>
            <a:r>
              <a:rPr lang="en-US" sz="2400" dirty="0">
                <a:latin typeface="Poppins SemiBold" panose="00000700000000000000" pitchFamily="2" charset="0"/>
                <a:cs typeface="Poppins SemiBold" panose="00000700000000000000" pitchFamily="2" charset="0"/>
              </a:rPr>
              <a:t> &amp; </a:t>
            </a:r>
            <a:r>
              <a:rPr lang="en-US" sz="2400" dirty="0" err="1">
                <a:latin typeface="Poppins SemiBold" panose="00000700000000000000" pitchFamily="2" charset="0"/>
                <a:cs typeface="Poppins SemiBold" panose="00000700000000000000" pitchFamily="2" charset="0"/>
              </a:rPr>
              <a:t>Qemu</a:t>
            </a:r>
            <a:endParaRPr lang="en-US" sz="2400" dirty="0">
              <a:latin typeface="Poppins SemiBold" panose="00000700000000000000" pitchFamily="2" charset="0"/>
              <a:cs typeface="Poppins SemiBold" panose="00000700000000000000" pitchFamily="2" charset="0"/>
            </a:endParaRPr>
          </a:p>
        </p:txBody>
      </p:sp>
      <p:sp>
        <p:nvSpPr>
          <p:cNvPr id="3" name="Oval 2">
            <a:extLst>
              <a:ext uri="{FF2B5EF4-FFF2-40B4-BE49-F238E27FC236}">
                <a16:creationId xmlns:a16="http://schemas.microsoft.com/office/drawing/2014/main" id="{90B43921-BCD2-403B-8191-F236D5885B08}"/>
              </a:ext>
            </a:extLst>
          </p:cNvPr>
          <p:cNvSpPr/>
          <p:nvPr/>
        </p:nvSpPr>
        <p:spPr>
          <a:xfrm>
            <a:off x="4442692" y="1717961"/>
            <a:ext cx="784424" cy="7636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296BD1A1-BC7A-4CFA-9479-066EFEC80EA4}"/>
              </a:ext>
            </a:extLst>
          </p:cNvPr>
          <p:cNvSpPr/>
          <p:nvPr/>
        </p:nvSpPr>
        <p:spPr>
          <a:xfrm>
            <a:off x="9711091" y="1699399"/>
            <a:ext cx="784424" cy="7636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289D88C0-6DA6-44A5-BD2C-785126563144}"/>
              </a:ext>
            </a:extLst>
          </p:cNvPr>
          <p:cNvSpPr/>
          <p:nvPr/>
        </p:nvSpPr>
        <p:spPr>
          <a:xfrm>
            <a:off x="4738255" y="2475345"/>
            <a:ext cx="5310909" cy="182512"/>
          </a:xfrm>
          <a:custGeom>
            <a:avLst/>
            <a:gdLst>
              <a:gd name="connsiteX0" fmla="*/ 0 w 5310909"/>
              <a:gd name="connsiteY0" fmla="*/ 1585 h 182512"/>
              <a:gd name="connsiteX1" fmla="*/ 221672 w 5310909"/>
              <a:gd name="connsiteY1" fmla="*/ 84026 h 182512"/>
              <a:gd name="connsiteX2" fmla="*/ 895927 w 5310909"/>
              <a:gd name="connsiteY2" fmla="*/ 152199 h 182512"/>
              <a:gd name="connsiteX3" fmla="*/ 2419927 w 5310909"/>
              <a:gd name="connsiteY3" fmla="*/ 182321 h 182512"/>
              <a:gd name="connsiteX4" fmla="*/ 4064000 w 5310909"/>
              <a:gd name="connsiteY4" fmla="*/ 139515 h 182512"/>
              <a:gd name="connsiteX5" fmla="*/ 5310909 w 5310909"/>
              <a:gd name="connsiteY5" fmla="*/ 0 h 18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909" h="182512" extrusionOk="0">
                <a:moveTo>
                  <a:pt x="0" y="1585"/>
                </a:moveTo>
                <a:cubicBezTo>
                  <a:pt x="36646" y="22204"/>
                  <a:pt x="64388" y="61415"/>
                  <a:pt x="221672" y="84026"/>
                </a:cubicBezTo>
                <a:cubicBezTo>
                  <a:pt x="376709" y="91504"/>
                  <a:pt x="536062" y="135208"/>
                  <a:pt x="895927" y="152199"/>
                </a:cubicBezTo>
                <a:cubicBezTo>
                  <a:pt x="1325807" y="205426"/>
                  <a:pt x="1898530" y="155120"/>
                  <a:pt x="2419927" y="182321"/>
                </a:cubicBezTo>
                <a:cubicBezTo>
                  <a:pt x="2944716" y="227330"/>
                  <a:pt x="3630318" y="120634"/>
                  <a:pt x="4064000" y="139515"/>
                </a:cubicBezTo>
                <a:cubicBezTo>
                  <a:pt x="4585965" y="117440"/>
                  <a:pt x="4871743" y="89402"/>
                  <a:pt x="5310909" y="0"/>
                </a:cubicBezTo>
              </a:path>
            </a:pathLst>
          </a:custGeom>
          <a:noFill/>
          <a:ln w="38100">
            <a:solidFill>
              <a:schemeClr val="accent6">
                <a:lumMod val="50000"/>
              </a:schemeClr>
            </a:solidFill>
            <a:extLst>
              <a:ext uri="{C807C97D-BFC1-408E-A445-0C87EB9F89A2}">
                <ask:lineSketchStyleProps xmlns:ask="http://schemas.microsoft.com/office/drawing/2018/sketchyshapes" sd="3769851294">
                  <a:custGeom>
                    <a:avLst/>
                    <a:gdLst>
                      <a:gd name="connsiteX0" fmla="*/ 0 w 5310909"/>
                      <a:gd name="connsiteY0" fmla="*/ 9237 h 1063290"/>
                      <a:gd name="connsiteX1" fmla="*/ 221672 w 5310909"/>
                      <a:gd name="connsiteY1" fmla="*/ 489528 h 1063290"/>
                      <a:gd name="connsiteX2" fmla="*/ 895927 w 5310909"/>
                      <a:gd name="connsiteY2" fmla="*/ 886691 h 1063290"/>
                      <a:gd name="connsiteX3" fmla="*/ 2419927 w 5310909"/>
                      <a:gd name="connsiteY3" fmla="*/ 1062182 h 1063290"/>
                      <a:gd name="connsiteX4" fmla="*/ 4064000 w 5310909"/>
                      <a:gd name="connsiteY4" fmla="*/ 812800 h 1063290"/>
                      <a:gd name="connsiteX5" fmla="*/ 5310909 w 5310909"/>
                      <a:gd name="connsiteY5" fmla="*/ 0 h 106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909" h="1063290">
                        <a:moveTo>
                          <a:pt x="0" y="9237"/>
                        </a:moveTo>
                        <a:cubicBezTo>
                          <a:pt x="36175" y="176261"/>
                          <a:pt x="72351" y="343286"/>
                          <a:pt x="221672" y="489528"/>
                        </a:cubicBezTo>
                        <a:cubicBezTo>
                          <a:pt x="370993" y="635770"/>
                          <a:pt x="529551" y="791249"/>
                          <a:pt x="895927" y="886691"/>
                        </a:cubicBezTo>
                        <a:cubicBezTo>
                          <a:pt x="1262303" y="982133"/>
                          <a:pt x="1891915" y="1074497"/>
                          <a:pt x="2419927" y="1062182"/>
                        </a:cubicBezTo>
                        <a:cubicBezTo>
                          <a:pt x="2947939" y="1049867"/>
                          <a:pt x="3582170" y="989830"/>
                          <a:pt x="4064000" y="812800"/>
                        </a:cubicBezTo>
                        <a:cubicBezTo>
                          <a:pt x="4545830" y="635770"/>
                          <a:pt x="4928369" y="317885"/>
                          <a:pt x="5310909"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hought Bubble: Cloud 9">
            <a:extLst>
              <a:ext uri="{FF2B5EF4-FFF2-40B4-BE49-F238E27FC236}">
                <a16:creationId xmlns:a16="http://schemas.microsoft.com/office/drawing/2014/main" id="{6E367415-EB1B-4BCD-859B-4AECFB412CB9}"/>
              </a:ext>
            </a:extLst>
          </p:cNvPr>
          <p:cNvSpPr/>
          <p:nvPr/>
        </p:nvSpPr>
        <p:spPr>
          <a:xfrm>
            <a:off x="5227116" y="1164914"/>
            <a:ext cx="2545284" cy="1377732"/>
          </a:xfrm>
          <a:prstGeom prst="cloudCallout">
            <a:avLst>
              <a:gd name="adj1" fmla="val -12972"/>
              <a:gd name="adj2" fmla="val 56467"/>
            </a:avLst>
          </a:prstGeom>
          <a:solidFill>
            <a:srgbClr val="002060"/>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bg1"/>
                </a:solidFill>
                <a:latin typeface="Poppins SemiBold" panose="00000700000000000000" pitchFamily="2" charset="0"/>
                <a:cs typeface="Poppins SemiBold" panose="00000700000000000000" pitchFamily="2" charset="0"/>
              </a:rPr>
              <a:t>ReVeal</a:t>
            </a:r>
            <a:endParaRPr lang="en-US" sz="3200" dirty="0">
              <a:solidFill>
                <a:schemeClr val="bg1"/>
              </a:solidFill>
              <a:latin typeface="Poppins SemiBold" panose="00000700000000000000" pitchFamily="2" charset="0"/>
              <a:cs typeface="Poppins SemiBold" panose="00000700000000000000" pitchFamily="2" charset="0"/>
            </a:endParaRPr>
          </a:p>
        </p:txBody>
      </p:sp>
      <p:pic>
        <p:nvPicPr>
          <p:cNvPr id="52" name="Picture 2">
            <a:extLst>
              <a:ext uri="{FF2B5EF4-FFF2-40B4-BE49-F238E27FC236}">
                <a16:creationId xmlns:a16="http://schemas.microsoft.com/office/drawing/2014/main" id="{A26375EF-701B-4F98-BACF-AB0919B1E2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D6AE45CE-6A50-4357-8570-9AD7B5A6FA3D}"/>
              </a:ext>
            </a:extLst>
          </p:cNvPr>
          <p:cNvSpPr>
            <a:spLocks noGrp="1"/>
          </p:cNvSpPr>
          <p:nvPr>
            <p:ph type="sldNum" idx="12"/>
          </p:nvPr>
        </p:nvSpPr>
        <p:spPr/>
        <p:txBody>
          <a:bodyPr/>
          <a:lstStyle/>
          <a:p>
            <a:fld id="{00000000-1234-1234-1234-123412341234}" type="slidenum">
              <a:rPr lang="en" smtClean="0"/>
              <a:pPr/>
              <a:t>37</a:t>
            </a:fld>
            <a:endParaRPr lang="en"/>
          </a:p>
        </p:txBody>
      </p:sp>
      <p:sp>
        <p:nvSpPr>
          <p:cNvPr id="20" name="Google Shape;339;p34">
            <a:extLst>
              <a:ext uri="{FF2B5EF4-FFF2-40B4-BE49-F238E27FC236}">
                <a16:creationId xmlns:a16="http://schemas.microsoft.com/office/drawing/2014/main" id="{CDFCA6FC-7E4E-40A6-92FA-E025C4184107}"/>
              </a:ext>
            </a:extLst>
          </p:cNvPr>
          <p:cNvSpPr txBox="1">
            <a:spLocks/>
          </p:cNvSpPr>
          <p:nvPr/>
        </p:nvSpPr>
        <p:spPr>
          <a:xfrm>
            <a:off x="415600" y="388968"/>
            <a:ext cx="11360800" cy="763600"/>
          </a:xfrm>
          <a:prstGeom prst="rect">
            <a:avLst/>
          </a:prstGeom>
        </p:spPr>
        <p:txBody>
          <a:bodyPr spcFirstLastPara="1" vert="horz" wrap="square" lIns="121900" tIns="121900" rIns="121900" bIns="121900"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lgn="ctr"/>
            <a:r>
              <a:rPr lang="en-US" sz="3300" dirty="0" err="1">
                <a:latin typeface="Poppins SemiBold" panose="00000700000000000000" pitchFamily="2" charset="0"/>
                <a:ea typeface="Times New Roman"/>
                <a:cs typeface="Poppins SemiBold" panose="00000700000000000000" pitchFamily="2" charset="0"/>
                <a:sym typeface="Times New Roman"/>
              </a:rPr>
              <a:t>ReVeal</a:t>
            </a:r>
            <a:r>
              <a:rPr lang="en-US" sz="3300" dirty="0">
                <a:latin typeface="Poppins SemiBold" panose="00000700000000000000" pitchFamily="2" charset="0"/>
                <a:ea typeface="Times New Roman"/>
                <a:cs typeface="Poppins SemiBold" panose="00000700000000000000" pitchFamily="2" charset="0"/>
                <a:sym typeface="Times New Roman"/>
              </a:rPr>
              <a:t> - Results</a:t>
            </a:r>
          </a:p>
        </p:txBody>
      </p:sp>
      <p:sp>
        <p:nvSpPr>
          <p:cNvPr id="18" name="TextBox 17">
            <a:extLst>
              <a:ext uri="{FF2B5EF4-FFF2-40B4-BE49-F238E27FC236}">
                <a16:creationId xmlns:a16="http://schemas.microsoft.com/office/drawing/2014/main" id="{E28EACF5-FF81-4F79-A814-5866CA48277C}"/>
              </a:ext>
            </a:extLst>
          </p:cNvPr>
          <p:cNvSpPr txBox="1"/>
          <p:nvPr/>
        </p:nvSpPr>
        <p:spPr>
          <a:xfrm>
            <a:off x="8477099" y="6152073"/>
            <a:ext cx="3299301"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[10] </a:t>
            </a:r>
            <a:r>
              <a:rPr lang="en-US" sz="1400" dirty="0" err="1">
                <a:latin typeface="Courier New" panose="02070309020205020404" pitchFamily="49" charset="0"/>
                <a:cs typeface="Courier New" panose="02070309020205020404" pitchFamily="49" charset="0"/>
              </a:rPr>
              <a:t>Devign</a:t>
            </a:r>
            <a:r>
              <a:rPr lang="en-US" sz="1400" dirty="0">
                <a:latin typeface="Courier New" panose="02070309020205020404" pitchFamily="49" charset="0"/>
                <a:cs typeface="Courier New" panose="02070309020205020404" pitchFamily="49" charset="0"/>
              </a:rPr>
              <a:t> Zhou et. al. 2019</a:t>
            </a:r>
          </a:p>
        </p:txBody>
      </p:sp>
    </p:spTree>
    <p:extLst>
      <p:ext uri="{BB962C8B-B14F-4D97-AF65-F5344CB8AC3E}">
        <p14:creationId xmlns:p14="http://schemas.microsoft.com/office/powerpoint/2010/main" val="13267280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2" grpId="0" animBg="1"/>
      <p:bldP spid="9" grpId="0" animBg="1"/>
      <p:bldP spid="10" grpId="0" animBg="1"/>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96;p31">
            <a:extLst>
              <a:ext uri="{FF2B5EF4-FFF2-40B4-BE49-F238E27FC236}">
                <a16:creationId xmlns:a16="http://schemas.microsoft.com/office/drawing/2014/main" id="{CEEB82CB-7239-47D1-A001-186C068309CE}"/>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3300" dirty="0">
                <a:latin typeface="Poppins SemiBold" panose="00000700000000000000" pitchFamily="2" charset="0"/>
                <a:ea typeface="Georgia"/>
                <a:cs typeface="Poppins SemiBold" panose="00000700000000000000" pitchFamily="2" charset="0"/>
                <a:sym typeface="Georgia"/>
              </a:rPr>
              <a:t>Explicit Encoding PL knowledge into model</a:t>
            </a:r>
            <a:endParaRPr sz="3300" dirty="0">
              <a:latin typeface="Poppins SemiBold" panose="00000700000000000000" pitchFamily="2" charset="0"/>
              <a:ea typeface="Georgia"/>
              <a:cs typeface="Poppins SemiBold" panose="00000700000000000000" pitchFamily="2" charset="0"/>
              <a:sym typeface="Georgia"/>
            </a:endParaRPr>
          </a:p>
        </p:txBody>
      </p:sp>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38</a:t>
            </a:fld>
            <a:endParaRPr lang="en" dirty="0"/>
          </a:p>
        </p:txBody>
      </p:sp>
      <p:grpSp>
        <p:nvGrpSpPr>
          <p:cNvPr id="7" name="Group 6">
            <a:extLst>
              <a:ext uri="{FF2B5EF4-FFF2-40B4-BE49-F238E27FC236}">
                <a16:creationId xmlns:a16="http://schemas.microsoft.com/office/drawing/2014/main" id="{692BB43C-D56E-45EA-BFBF-C40DDA468843}"/>
              </a:ext>
            </a:extLst>
          </p:cNvPr>
          <p:cNvGrpSpPr/>
          <p:nvPr/>
        </p:nvGrpSpPr>
        <p:grpSpPr>
          <a:xfrm>
            <a:off x="7138847" y="2125815"/>
            <a:ext cx="2973462" cy="2117338"/>
            <a:chOff x="6244325" y="1154700"/>
            <a:chExt cx="2973462" cy="2117338"/>
          </a:xfrm>
        </p:grpSpPr>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C730D64-7D33-4220-AA34-32FAEC932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5882" y="1154700"/>
              <a:ext cx="681905" cy="811329"/>
            </a:xfrm>
            <a:prstGeom prst="rect">
              <a:avLst/>
            </a:prstGeom>
          </p:spPr>
        </p:pic>
        <p:pic>
          <p:nvPicPr>
            <p:cNvPr id="20" name="Picture 19">
              <a:extLst>
                <a:ext uri="{FF2B5EF4-FFF2-40B4-BE49-F238E27FC236}">
                  <a16:creationId xmlns:a16="http://schemas.microsoft.com/office/drawing/2014/main" id="{40864994-8B55-46C9-9934-50A5869EA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636" y="2004940"/>
              <a:ext cx="709151" cy="979662"/>
            </a:xfrm>
            <a:prstGeom prst="rect">
              <a:avLst/>
            </a:prstGeom>
          </p:spPr>
        </p:pic>
      </p:grpSp>
      <p:sp>
        <p:nvSpPr>
          <p:cNvPr id="27" name="TextBox 26">
            <a:extLst>
              <a:ext uri="{FF2B5EF4-FFF2-40B4-BE49-F238E27FC236}">
                <a16:creationId xmlns:a16="http://schemas.microsoft.com/office/drawing/2014/main" id="{5AEA9B8F-AE7C-41EC-9D62-75A2F4EBA163}"/>
              </a:ext>
            </a:extLst>
          </p:cNvPr>
          <p:cNvSpPr txBox="1"/>
          <p:nvPr/>
        </p:nvSpPr>
        <p:spPr>
          <a:xfrm>
            <a:off x="2104976" y="4594767"/>
            <a:ext cx="2732292" cy="369332"/>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Code Property Graph</a:t>
            </a:r>
          </a:p>
        </p:txBody>
      </p:sp>
      <p:pic>
        <p:nvPicPr>
          <p:cNvPr id="29" name="Picture 28">
            <a:extLst>
              <a:ext uri="{FF2B5EF4-FFF2-40B4-BE49-F238E27FC236}">
                <a16:creationId xmlns:a16="http://schemas.microsoft.com/office/drawing/2014/main" id="{BA8F2445-5F7A-48E9-8971-E94217344BBE}"/>
              </a:ext>
            </a:extLst>
          </p:cNvPr>
          <p:cNvPicPr>
            <a:picLocks noChangeAspect="1"/>
          </p:cNvPicPr>
          <p:nvPr/>
        </p:nvPicPr>
        <p:blipFill rotWithShape="1">
          <a:blip r:embed="rId5">
            <a:extLst>
              <a:ext uri="{28A0092B-C50C-407E-A947-70E740481C1C}">
                <a14:useLocalDpi xmlns:a14="http://schemas.microsoft.com/office/drawing/2010/main" val="0"/>
              </a:ext>
            </a:extLst>
          </a:blip>
          <a:srcRect t="-1696" b="10318"/>
          <a:stretch/>
        </p:blipFill>
        <p:spPr>
          <a:xfrm>
            <a:off x="1514475" y="1285875"/>
            <a:ext cx="3913295" cy="3311627"/>
          </a:xfrm>
          <a:prstGeom prst="rect">
            <a:avLst/>
          </a:prstGeom>
        </p:spPr>
      </p:pic>
      <p:pic>
        <p:nvPicPr>
          <p:cNvPr id="31" name="Picture 30">
            <a:extLst>
              <a:ext uri="{FF2B5EF4-FFF2-40B4-BE49-F238E27FC236}">
                <a16:creationId xmlns:a16="http://schemas.microsoft.com/office/drawing/2014/main" id="{F78D7815-E386-4402-A25F-0403D32D0600}"/>
              </a:ext>
            </a:extLst>
          </p:cNvPr>
          <p:cNvPicPr>
            <a:picLocks noChangeAspect="1"/>
          </p:cNvPicPr>
          <p:nvPr/>
        </p:nvPicPr>
        <p:blipFill rotWithShape="1">
          <a:blip r:embed="rId6">
            <a:extLst>
              <a:ext uri="{28A0092B-C50C-407E-A947-70E740481C1C}">
                <a14:useLocalDpi xmlns:a14="http://schemas.microsoft.com/office/drawing/2010/main" val="0"/>
              </a:ext>
            </a:extLst>
          </a:blip>
          <a:srcRect t="88182" b="-761"/>
          <a:stretch/>
        </p:blipFill>
        <p:spPr>
          <a:xfrm>
            <a:off x="4967501" y="4594767"/>
            <a:ext cx="5387701" cy="627612"/>
          </a:xfrm>
          <a:prstGeom prst="rect">
            <a:avLst/>
          </a:prstGeom>
        </p:spPr>
      </p:pic>
      <p:pic>
        <p:nvPicPr>
          <p:cNvPr id="32" name="Picture 2">
            <a:extLst>
              <a:ext uri="{FF2B5EF4-FFF2-40B4-BE49-F238E27FC236}">
                <a16:creationId xmlns:a16="http://schemas.microsoft.com/office/drawing/2014/main" id="{7E861464-5E8D-44F4-844E-23355967AD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56BED1C4-0F04-4EE8-BC9A-6303E1D3CE6C}"/>
              </a:ext>
            </a:extLst>
          </p:cNvPr>
          <p:cNvSpPr/>
          <p:nvPr/>
        </p:nvSpPr>
        <p:spPr>
          <a:xfrm>
            <a:off x="5715000" y="4919870"/>
            <a:ext cx="381000" cy="30250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E59F9FFA-0BDB-44E6-BCA1-4D3C07EF4BDF}"/>
              </a:ext>
            </a:extLst>
          </p:cNvPr>
          <p:cNvSpPr/>
          <p:nvPr/>
        </p:nvSpPr>
        <p:spPr>
          <a:xfrm>
            <a:off x="7521580" y="4926161"/>
            <a:ext cx="381000" cy="302509"/>
          </a:xfrm>
          <a:prstGeom prst="round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C942B1D2-AB29-42B0-A6E6-74590CBFDBC7}"/>
              </a:ext>
            </a:extLst>
          </p:cNvPr>
          <p:cNvGrpSpPr/>
          <p:nvPr/>
        </p:nvGrpSpPr>
        <p:grpSpPr>
          <a:xfrm>
            <a:off x="5427770" y="2237019"/>
            <a:ext cx="3735422" cy="1501425"/>
            <a:chOff x="4552544" y="1283431"/>
            <a:chExt cx="3735422" cy="1501425"/>
          </a:xfrm>
        </p:grpSpPr>
        <p:pic>
          <p:nvPicPr>
            <p:cNvPr id="36" name="Google Shape;617;p61">
              <a:extLst>
                <a:ext uri="{FF2B5EF4-FFF2-40B4-BE49-F238E27FC236}">
                  <a16:creationId xmlns:a16="http://schemas.microsoft.com/office/drawing/2014/main" id="{014990B9-5F59-459C-8F98-57B9074C36A0}"/>
                </a:ext>
              </a:extLst>
            </p:cNvPr>
            <p:cNvPicPr preferRelativeResize="0"/>
            <p:nvPr/>
          </p:nvPicPr>
          <p:blipFill rotWithShape="1">
            <a:blip r:embed="rId8">
              <a:alphaModFix/>
            </a:blip>
            <a:srcRect l="18305" r="17600"/>
            <a:stretch/>
          </p:blipFill>
          <p:spPr>
            <a:xfrm>
              <a:off x="4552544" y="1283431"/>
              <a:ext cx="3735422" cy="1487196"/>
            </a:xfrm>
            <a:prstGeom prst="rect">
              <a:avLst/>
            </a:prstGeom>
            <a:noFill/>
            <a:ln>
              <a:noFill/>
            </a:ln>
          </p:spPr>
        </p:pic>
        <p:sp>
          <p:nvSpPr>
            <p:cNvPr id="37" name="Rectangle 36">
              <a:extLst>
                <a:ext uri="{FF2B5EF4-FFF2-40B4-BE49-F238E27FC236}">
                  <a16:creationId xmlns:a16="http://schemas.microsoft.com/office/drawing/2014/main" id="{4AEDA188-30D8-4E41-820C-A9E7FBD3B80C}"/>
                </a:ext>
              </a:extLst>
            </p:cNvPr>
            <p:cNvSpPr/>
            <p:nvPr/>
          </p:nvSpPr>
          <p:spPr>
            <a:xfrm>
              <a:off x="5160052" y="1283432"/>
              <a:ext cx="2576471" cy="1501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8" name="3D Model 37" descr="Gears">
                  <a:extLst>
                    <a:ext uri="{FF2B5EF4-FFF2-40B4-BE49-F238E27FC236}">
                      <a16:creationId xmlns:a16="http://schemas.microsoft.com/office/drawing/2014/main" id="{4FBC90D9-1060-44CE-B2CB-8386602119BC}"/>
                    </a:ext>
                  </a:extLst>
                </p:cNvPr>
                <p:cNvGraphicFramePr>
                  <a:graphicFrameLocks noChangeAspect="1"/>
                </p:cNvGraphicFramePr>
                <p:nvPr>
                  <p:extLst>
                    <p:ext uri="{D42A27DB-BD31-4B8C-83A1-F6EECF244321}">
                      <p14:modId xmlns:p14="http://schemas.microsoft.com/office/powerpoint/2010/main" val="34208766"/>
                    </p:ext>
                  </p:extLst>
                </p:nvPr>
              </p:nvGraphicFramePr>
              <p:xfrm>
                <a:off x="5466669" y="1324118"/>
                <a:ext cx="1967800" cy="1440859"/>
              </p:xfrm>
              <a:graphic>
                <a:graphicData uri="http://schemas.microsoft.com/office/drawing/2017/model3d">
                  <am3d:model3d r:embed="rId9">
                    <am3d:spPr>
                      <a:xfrm>
                        <a:off x="0" y="0"/>
                        <a:ext cx="1967800" cy="1440859"/>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0"/>
                    </am3d:raster>
                    <am3d:objViewport viewportSz="24602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ears">
                  <a:extLst>
                    <a:ext uri="{FF2B5EF4-FFF2-40B4-BE49-F238E27FC236}">
                      <a16:creationId xmlns:a16="http://schemas.microsoft.com/office/drawing/2014/main" id="{4FBC90D9-1060-44CE-B2CB-8386602119BC}"/>
                    </a:ext>
                  </a:extLst>
                </p:cNvPr>
                <p:cNvPicPr>
                  <a:picLocks noGrp="1" noRot="1" noChangeAspect="1" noMove="1" noResize="1" noEditPoints="1" noAdjustHandles="1" noChangeArrowheads="1" noChangeShapeType="1" noCrop="1"/>
                </p:cNvPicPr>
                <p:nvPr/>
              </p:nvPicPr>
              <p:blipFill>
                <a:blip r:embed="rId10"/>
                <a:stretch>
                  <a:fillRect/>
                </a:stretch>
              </p:blipFill>
              <p:spPr>
                <a:xfrm>
                  <a:off x="6341895" y="2277706"/>
                  <a:ext cx="1967800" cy="1440859"/>
                </a:xfrm>
                <a:prstGeom prst="rect">
                  <a:avLst/>
                </a:prstGeom>
              </p:spPr>
            </p:pic>
          </mc:Fallback>
        </mc:AlternateContent>
      </p:grpSp>
    </p:spTree>
    <p:extLst>
      <p:ext uri="{BB962C8B-B14F-4D97-AF65-F5344CB8AC3E}">
        <p14:creationId xmlns:p14="http://schemas.microsoft.com/office/powerpoint/2010/main" val="121528320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Explicit Encoding – Take aways</a:t>
            </a:r>
          </a:p>
        </p:txBody>
      </p:sp>
      <p:graphicFrame>
        <p:nvGraphicFramePr>
          <p:cNvPr id="9" name="Diagram 8">
            <a:extLst>
              <a:ext uri="{FF2B5EF4-FFF2-40B4-BE49-F238E27FC236}">
                <a16:creationId xmlns:a16="http://schemas.microsoft.com/office/drawing/2014/main" id="{9652ABF8-5314-4728-BA64-5E53E0F3F69F}"/>
              </a:ext>
            </a:extLst>
          </p:cNvPr>
          <p:cNvGraphicFramePr/>
          <p:nvPr/>
        </p:nvGraphicFramePr>
        <p:xfrm>
          <a:off x="207536" y="1577007"/>
          <a:ext cx="5625831" cy="4151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39</a:t>
            </a:fld>
            <a:endParaRPr lang="en"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1517103370"/>
              </p:ext>
            </p:extLst>
          </p:nvPr>
        </p:nvGraphicFramePr>
        <p:xfrm>
          <a:off x="5307496" y="1677138"/>
          <a:ext cx="6291469" cy="415145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029101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14DC6D-11AC-4A03-8B62-17378E73E38C}"/>
              </a:ext>
            </a:extLst>
          </p:cNvPr>
          <p:cNvSpPr/>
          <p:nvPr/>
        </p:nvSpPr>
        <p:spPr>
          <a:xfrm>
            <a:off x="839667" y="2020824"/>
            <a:ext cx="979989" cy="1042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8" name="Picture 2">
            <a:extLst>
              <a:ext uri="{FF2B5EF4-FFF2-40B4-BE49-F238E27FC236}">
                <a16:creationId xmlns:a16="http://schemas.microsoft.com/office/drawing/2014/main" id="{0979935C-1900-45F0-B09B-F638116783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D7300BDD-F9C7-4A8B-B1B1-AFA3B6CF0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083" y="1533925"/>
            <a:ext cx="6033151" cy="30586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FAD05592-F446-46AB-97F3-3F5F7C7D5242}"/>
              </a:ext>
            </a:extLst>
          </p:cNvPr>
          <p:cNvSpPr txBox="1"/>
          <p:nvPr/>
        </p:nvSpPr>
        <p:spPr>
          <a:xfrm>
            <a:off x="251283" y="175654"/>
            <a:ext cx="11776928" cy="691728"/>
          </a:xfrm>
          <a:prstGeom prst="rect">
            <a:avLst/>
          </a:prstGeom>
          <a:noFill/>
        </p:spPr>
        <p:txBody>
          <a:bodyPr wrap="square" rtlCol="0">
            <a:spAutoFit/>
          </a:bodyPr>
          <a:lstStyle/>
          <a:p>
            <a:pPr algn="ctr">
              <a:lnSpc>
                <a:spcPts val="5000"/>
              </a:lnSpc>
            </a:pPr>
            <a:r>
              <a:rPr lang="en-US" sz="3300" dirty="0">
                <a:latin typeface="Poppins SemiBold" panose="00000700000000000000" pitchFamily="2" charset="0"/>
                <a:ea typeface="League Spartan" charset="0"/>
                <a:cs typeface="Poppins SemiBold" panose="00000700000000000000" pitchFamily="2" charset="0"/>
              </a:rPr>
              <a:t>Identify Bugs</a:t>
            </a:r>
          </a:p>
        </p:txBody>
      </p:sp>
      <p:sp>
        <p:nvSpPr>
          <p:cNvPr id="8" name="Slide Number Placeholder 1">
            <a:extLst>
              <a:ext uri="{FF2B5EF4-FFF2-40B4-BE49-F238E27FC236}">
                <a16:creationId xmlns:a16="http://schemas.microsoft.com/office/drawing/2014/main" id="{F3802A0A-EF94-4614-8208-FDF53422B3F2}"/>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4</a:t>
            </a:fld>
            <a:endParaRPr lang="en" dirty="0"/>
          </a:p>
        </p:txBody>
      </p:sp>
      <p:sp>
        <p:nvSpPr>
          <p:cNvPr id="3" name="TextBox 2">
            <a:extLst>
              <a:ext uri="{FF2B5EF4-FFF2-40B4-BE49-F238E27FC236}">
                <a16:creationId xmlns:a16="http://schemas.microsoft.com/office/drawing/2014/main" id="{3DBF180A-1313-CA4A-960F-54B64FB0DBB9}"/>
              </a:ext>
            </a:extLst>
          </p:cNvPr>
          <p:cNvSpPr txBox="1"/>
          <p:nvPr/>
        </p:nvSpPr>
        <p:spPr>
          <a:xfrm>
            <a:off x="6488311" y="5956803"/>
            <a:ext cx="5452406" cy="523220"/>
          </a:xfrm>
          <a:prstGeom prst="rect">
            <a:avLst/>
          </a:prstGeom>
          <a:noFill/>
        </p:spPr>
        <p:txBody>
          <a:bodyPr wrap="square" rtlCol="0">
            <a:spAutoFit/>
          </a:bodyPr>
          <a:lstStyle/>
          <a:p>
            <a:pPr algn="r"/>
            <a:r>
              <a:rPr lang="en-US" sz="1400" dirty="0">
                <a:latin typeface="Courier New" panose="02070309020205020404" pitchFamily="49" charset="0"/>
                <a:cs typeface="Courier New" panose="02070309020205020404" pitchFamily="49" charset="0"/>
              </a:rPr>
              <a:t>[e.g., Alloy model checking, KLEE, SAGE, Cute, AFL </a:t>
            </a:r>
            <a:r>
              <a:rPr lang="en-US" sz="1400" dirty="0" err="1">
                <a:latin typeface="Courier New" panose="02070309020205020404" pitchFamily="49" charset="0"/>
                <a:cs typeface="Courier New" panose="02070309020205020404" pitchFamily="49" charset="0"/>
              </a:rPr>
              <a:t>Fuzzers</a:t>
            </a:r>
            <a:r>
              <a:rPr lang="en-US" sz="1400" dirty="0">
                <a:latin typeface="Courier New" panose="02070309020205020404" pitchFamily="49" charset="0"/>
                <a:cs typeface="Courier New" panose="02070309020205020404" pitchFamily="49" charset="0"/>
              </a:rPr>
              <a:t>, Java Path Finder, LLVM Passes] </a:t>
            </a:r>
          </a:p>
        </p:txBody>
      </p:sp>
      <p:sp>
        <p:nvSpPr>
          <p:cNvPr id="4" name="Rectangle: Rounded Corners 3">
            <a:extLst>
              <a:ext uri="{FF2B5EF4-FFF2-40B4-BE49-F238E27FC236}">
                <a16:creationId xmlns:a16="http://schemas.microsoft.com/office/drawing/2014/main" id="{6CD79020-180F-4F55-9642-84372658CA1B}"/>
              </a:ext>
            </a:extLst>
          </p:cNvPr>
          <p:cNvSpPr/>
          <p:nvPr/>
        </p:nvSpPr>
        <p:spPr>
          <a:xfrm>
            <a:off x="5657850" y="3600450"/>
            <a:ext cx="3228975" cy="1190625"/>
          </a:xfrm>
          <a:prstGeom prst="roundRect">
            <a:avLst>
              <a:gd name="adj" fmla="val 5708"/>
            </a:avLst>
          </a:prstGeom>
          <a:solidFill>
            <a:srgbClr val="DAE3F3">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urier New" panose="02070309020205020404" pitchFamily="49" charset="0"/>
                <a:cs typeface="Courier New" panose="02070309020205020404" pitchFamily="49" charset="0"/>
              </a:rPr>
              <a:t>x = parameter(free)</a:t>
            </a:r>
          </a:p>
          <a:p>
            <a:r>
              <a:rPr lang="en-US" sz="1600" dirty="0">
                <a:solidFill>
                  <a:schemeClr val="tx1"/>
                </a:solidFill>
                <a:latin typeface="Courier New" panose="02070309020205020404" pitchFamily="49" charset="0"/>
                <a:cs typeface="Courier New" panose="02070309020205020404" pitchFamily="49" charset="0"/>
              </a:rPr>
              <a:t>Y = trace_in_dataflow(x)</a:t>
            </a:r>
          </a:p>
          <a:p>
            <a:r>
              <a:rPr lang="en-US" sz="1600" b="1" dirty="0">
                <a:solidFill>
                  <a:srgbClr val="98244D"/>
                </a:solidFill>
                <a:latin typeface="Courier New" panose="02070309020205020404" pitchFamily="49" charset="0"/>
                <a:cs typeface="Courier New" panose="02070309020205020404" pitchFamily="49" charset="0"/>
              </a:rPr>
              <a:t>if</a:t>
            </a:r>
            <a:r>
              <a:rPr lang="en-US" sz="1600" dirty="0">
                <a:solidFill>
                  <a:schemeClr val="tx1"/>
                </a:solidFill>
                <a:latin typeface="Courier New" panose="02070309020205020404" pitchFamily="49" charset="0"/>
                <a:cs typeface="Courier New" panose="02070309020205020404" pitchFamily="49" charset="0"/>
              </a:rPr>
              <a:t> x or y is modified:</a:t>
            </a:r>
          </a:p>
          <a:p>
            <a:r>
              <a:rPr lang="en-US" sz="1600" dirty="0">
                <a:solidFill>
                  <a:schemeClr val="tx1"/>
                </a:solidFill>
                <a:latin typeface="Courier New" panose="02070309020205020404" pitchFamily="49" charset="0"/>
                <a:cs typeface="Courier New" panose="02070309020205020404" pitchFamily="49" charset="0"/>
              </a:rPr>
              <a:t>	</a:t>
            </a:r>
            <a:r>
              <a:rPr lang="en-US" sz="1600" b="1" dirty="0">
                <a:solidFill>
                  <a:srgbClr val="FF0000"/>
                </a:solidFill>
                <a:latin typeface="Courier New" panose="02070309020205020404" pitchFamily="49" charset="0"/>
                <a:cs typeface="Courier New" panose="02070309020205020404" pitchFamily="49" charset="0"/>
              </a:rPr>
              <a:t>WARNING!!</a:t>
            </a:r>
          </a:p>
        </p:txBody>
      </p:sp>
    </p:spTree>
    <p:extLst>
      <p:ext uri="{BB962C8B-B14F-4D97-AF65-F5344CB8AC3E}">
        <p14:creationId xmlns:p14="http://schemas.microsoft.com/office/powerpoint/2010/main" val="429272823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Implicit Encoding</a:t>
            </a:r>
          </a:p>
        </p:txBody>
      </p:sp>
      <p:graphicFrame>
        <p:nvGraphicFramePr>
          <p:cNvPr id="9" name="Diagram 8">
            <a:extLst>
              <a:ext uri="{FF2B5EF4-FFF2-40B4-BE49-F238E27FC236}">
                <a16:creationId xmlns:a16="http://schemas.microsoft.com/office/drawing/2014/main" id="{9652ABF8-5314-4728-BA64-5E53E0F3F69F}"/>
              </a:ext>
            </a:extLst>
          </p:cNvPr>
          <p:cNvGraphicFramePr/>
          <p:nvPr>
            <p:extLst>
              <p:ext uri="{D42A27DB-BD31-4B8C-83A1-F6EECF244321}">
                <p14:modId xmlns:p14="http://schemas.microsoft.com/office/powerpoint/2010/main" val="3748418674"/>
              </p:ext>
            </p:extLst>
          </p:nvPr>
        </p:nvGraphicFramePr>
        <p:xfrm>
          <a:off x="207536" y="1577007"/>
          <a:ext cx="5625831" cy="4151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40</a:t>
            </a:fld>
            <a:endParaRPr lang="en" dirty="0"/>
          </a:p>
        </p:txBody>
      </p:sp>
      <p:grpSp>
        <p:nvGrpSpPr>
          <p:cNvPr id="8" name="Group 7">
            <a:extLst>
              <a:ext uri="{FF2B5EF4-FFF2-40B4-BE49-F238E27FC236}">
                <a16:creationId xmlns:a16="http://schemas.microsoft.com/office/drawing/2014/main" id="{9AADAE90-57B7-422F-9C16-3B085AB34F96}"/>
              </a:ext>
            </a:extLst>
          </p:cNvPr>
          <p:cNvGrpSpPr/>
          <p:nvPr/>
        </p:nvGrpSpPr>
        <p:grpSpPr>
          <a:xfrm>
            <a:off x="6420137" y="1189975"/>
            <a:ext cx="3776532" cy="1970779"/>
            <a:chOff x="5784912" y="1178724"/>
            <a:chExt cx="3776532" cy="1970779"/>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3495164" cy="1665355"/>
              <a:chOff x="5143708" y="1152428"/>
              <a:chExt cx="5558706" cy="2570833"/>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noChangeAspect="1"/>
                  </p:cNvGraphicFramePr>
                  <p:nvPr>
                    <p:extLst>
                      <p:ext uri="{D42A27DB-BD31-4B8C-83A1-F6EECF244321}">
                        <p14:modId xmlns:p14="http://schemas.microsoft.com/office/powerpoint/2010/main" val="1954878597"/>
                      </p:ext>
                    </p:extLst>
                  </p:nvPr>
                </p:nvGraphicFramePr>
                <p:xfrm>
                  <a:off x="8734614" y="1745841"/>
                  <a:ext cx="1967800" cy="1440859"/>
                </p:xfrm>
                <a:graphic>
                  <a:graphicData uri="http://schemas.microsoft.com/office/drawing/2017/model3d">
                    <am3d:model3d r:embed="rId9">
                      <am3d:spPr>
                        <a:xfrm>
                          <a:off x="0" y="0"/>
                          <a:ext cx="1967800" cy="1440859"/>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0"/>
                      </am3d:raster>
                      <am3d:objViewport viewportSz="15606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10"/>
                  <a:stretch>
                    <a:fillRect/>
                  </a:stretch>
                </p:blipFill>
                <p:spPr>
                  <a:xfrm>
                    <a:off x="8959370" y="1574381"/>
                    <a:ext cx="1237299" cy="933371"/>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7" cy="369332"/>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Large Data Corpus</a:t>
              </a:r>
            </a:p>
          </p:txBody>
        </p:sp>
      </p:grpSp>
      <p:grpSp>
        <p:nvGrpSpPr>
          <p:cNvPr id="46" name="Group 45">
            <a:extLst>
              <a:ext uri="{FF2B5EF4-FFF2-40B4-BE49-F238E27FC236}">
                <a16:creationId xmlns:a16="http://schemas.microsoft.com/office/drawing/2014/main" id="{0919976A-68AD-4960-9325-C2B4BFCCDD2E}"/>
              </a:ext>
            </a:extLst>
          </p:cNvPr>
          <p:cNvGrpSpPr/>
          <p:nvPr/>
        </p:nvGrpSpPr>
        <p:grpSpPr>
          <a:xfrm>
            <a:off x="5276310" y="3260471"/>
            <a:ext cx="6420295" cy="1782075"/>
            <a:chOff x="5289356" y="3986961"/>
            <a:chExt cx="6420295" cy="1782075"/>
          </a:xfrm>
        </p:grpSpPr>
        <p:pic>
          <p:nvPicPr>
            <p:cNvPr id="38" name="Picture 37">
              <a:extLst>
                <a:ext uri="{FF2B5EF4-FFF2-40B4-BE49-F238E27FC236}">
                  <a16:creationId xmlns:a16="http://schemas.microsoft.com/office/drawing/2014/main" id="{F7615224-B4A4-49DF-B832-8C77EF37E5C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466381" y="3986961"/>
              <a:ext cx="2568313" cy="1484290"/>
            </a:xfrm>
            <a:prstGeom prst="rect">
              <a:avLst/>
            </a:prstGeom>
            <a:ln>
              <a:noFill/>
            </a:ln>
          </p:spPr>
        </p:pic>
        <p:pic>
          <p:nvPicPr>
            <p:cNvPr id="39" name="Picture 38">
              <a:extLst>
                <a:ext uri="{FF2B5EF4-FFF2-40B4-BE49-F238E27FC236}">
                  <a16:creationId xmlns:a16="http://schemas.microsoft.com/office/drawing/2014/main" id="{8D7BC1E8-F94C-4D75-B767-85200BA65F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457161" y="4013921"/>
              <a:ext cx="2252490" cy="1486337"/>
            </a:xfrm>
            <a:prstGeom prst="rect">
              <a:avLst/>
            </a:prstGeom>
          </p:spPr>
        </p:pic>
        <p:grpSp>
          <p:nvGrpSpPr>
            <p:cNvPr id="7" name="Group 6">
              <a:extLst>
                <a:ext uri="{FF2B5EF4-FFF2-40B4-BE49-F238E27FC236}">
                  <a16:creationId xmlns:a16="http://schemas.microsoft.com/office/drawing/2014/main" id="{D909769C-73F8-40E2-BC62-BA20A466737F}"/>
                </a:ext>
              </a:extLst>
            </p:cNvPr>
            <p:cNvGrpSpPr/>
            <p:nvPr/>
          </p:nvGrpSpPr>
          <p:grpSpPr>
            <a:xfrm>
              <a:off x="7590432" y="4406650"/>
              <a:ext cx="1662898" cy="644912"/>
              <a:chOff x="1189632" y="5611389"/>
              <a:chExt cx="2902624" cy="1212467"/>
            </a:xfrm>
          </p:grpSpPr>
          <mc:AlternateContent xmlns:mc="http://schemas.openxmlformats.org/markup-compatibility/2006">
            <mc:Choice xmlns:am3d="http://schemas.microsoft.com/office/drawing/2017/model3d" Requires="am3d">
              <p:graphicFrame>
                <p:nvGraphicFramePr>
                  <p:cNvPr id="40" name="3D Model 39" descr="Gears">
                    <a:extLst>
                      <a:ext uri="{FF2B5EF4-FFF2-40B4-BE49-F238E27FC236}">
                        <a16:creationId xmlns:a16="http://schemas.microsoft.com/office/drawing/2014/main" id="{371417DF-A093-4BF7-9A34-C11228B12AC3}"/>
                      </a:ext>
                    </a:extLst>
                  </p:cNvPr>
                  <p:cNvGraphicFramePr>
                    <a:graphicFrameLocks noChangeAspect="1"/>
                  </p:cNvGraphicFramePr>
                  <p:nvPr>
                    <p:extLst>
                      <p:ext uri="{D42A27DB-BD31-4B8C-83A1-F6EECF244321}">
                        <p14:modId xmlns:p14="http://schemas.microsoft.com/office/powerpoint/2010/main" val="3061348650"/>
                      </p:ext>
                    </p:extLst>
                  </p:nvPr>
                </p:nvGraphicFramePr>
                <p:xfrm>
                  <a:off x="1841404" y="5611389"/>
                  <a:ext cx="1599077" cy="1212467"/>
                </p:xfrm>
                <a:graphic>
                  <a:graphicData uri="http://schemas.microsoft.com/office/drawing/2017/model3d">
                    <am3d:model3d r:embed="rId9">
                      <am3d:spPr>
                        <a:xfrm>
                          <a:off x="0" y="0"/>
                          <a:ext cx="1599077" cy="1212467"/>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9"/>
                      </am3d:raster>
                      <am3d:objViewport viewportSz="11011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Gears">
                    <a:extLst>
                      <a:ext uri="{FF2B5EF4-FFF2-40B4-BE49-F238E27FC236}">
                        <a16:creationId xmlns:a16="http://schemas.microsoft.com/office/drawing/2014/main" id="{371417DF-A093-4BF7-9A34-C11228B12AC3}"/>
                      </a:ext>
                    </a:extLst>
                  </p:cNvPr>
                  <p:cNvPicPr>
                    <a:picLocks noGrp="1" noRot="1" noChangeAspect="1" noMove="1" noResize="1" noEditPoints="1" noAdjustHandles="1" noChangeArrowheads="1" noChangeShapeType="1" noCrop="1"/>
                  </p:cNvPicPr>
                  <p:nvPr/>
                </p:nvPicPr>
                <p:blipFill>
                  <a:blip r:embed="rId19"/>
                  <a:stretch>
                    <a:fillRect/>
                  </a:stretch>
                </p:blipFill>
                <p:spPr>
                  <a:xfrm>
                    <a:off x="7950783" y="3680160"/>
                    <a:ext cx="916103" cy="644912"/>
                  </a:xfrm>
                  <a:prstGeom prst="rect">
                    <a:avLst/>
                  </a:prstGeom>
                </p:spPr>
              </p:pic>
            </mc:Fallback>
          </mc:AlternateContent>
          <p:sp>
            <p:nvSpPr>
              <p:cNvPr id="41" name="Arrow: Right 40">
                <a:extLst>
                  <a:ext uri="{FF2B5EF4-FFF2-40B4-BE49-F238E27FC236}">
                    <a16:creationId xmlns:a16="http://schemas.microsoft.com/office/drawing/2014/main" id="{22F5B8D7-16C4-4FC8-9399-F3B42ACBD063}"/>
                  </a:ext>
                </a:extLst>
              </p:cNvPr>
              <p:cNvSpPr/>
              <p:nvPr/>
            </p:nvSpPr>
            <p:spPr>
              <a:xfrm>
                <a:off x="1189632" y="6062895"/>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Arrow: Right 41">
                <a:extLst>
                  <a:ext uri="{FF2B5EF4-FFF2-40B4-BE49-F238E27FC236}">
                    <a16:creationId xmlns:a16="http://schemas.microsoft.com/office/drawing/2014/main" id="{64E53DAE-600B-4168-A594-3E8A40B7E1BD}"/>
                  </a:ext>
                </a:extLst>
              </p:cNvPr>
              <p:cNvSpPr/>
              <p:nvPr/>
            </p:nvSpPr>
            <p:spPr>
              <a:xfrm>
                <a:off x="3575892" y="6024216"/>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TextBox 42">
              <a:extLst>
                <a:ext uri="{FF2B5EF4-FFF2-40B4-BE49-F238E27FC236}">
                  <a16:creationId xmlns:a16="http://schemas.microsoft.com/office/drawing/2014/main" id="{6B81C6EE-E3AB-4BB0-A559-2FB42E450917}"/>
                </a:ext>
              </a:extLst>
            </p:cNvPr>
            <p:cNvSpPr txBox="1"/>
            <p:nvPr/>
          </p:nvSpPr>
          <p:spPr>
            <a:xfrm>
              <a:off x="5289356" y="5399704"/>
              <a:ext cx="2499187" cy="369332"/>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Mutated Input</a:t>
              </a:r>
            </a:p>
          </p:txBody>
        </p:sp>
        <p:sp>
          <p:nvSpPr>
            <p:cNvPr id="44" name="TextBox 43">
              <a:extLst>
                <a:ext uri="{FF2B5EF4-FFF2-40B4-BE49-F238E27FC236}">
                  <a16:creationId xmlns:a16="http://schemas.microsoft.com/office/drawing/2014/main" id="{6AE9EC52-4369-43CB-85B9-DEA2182BA699}"/>
                </a:ext>
              </a:extLst>
            </p:cNvPr>
            <p:cNvSpPr txBox="1"/>
            <p:nvPr/>
          </p:nvSpPr>
          <p:spPr>
            <a:xfrm>
              <a:off x="9192884" y="5399704"/>
              <a:ext cx="2499187" cy="369332"/>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De-Mutation</a:t>
              </a:r>
            </a:p>
          </p:txBody>
        </p:sp>
      </p:grpSp>
      <p:sp>
        <p:nvSpPr>
          <p:cNvPr id="45" name="TextBox 44">
            <a:extLst>
              <a:ext uri="{FF2B5EF4-FFF2-40B4-BE49-F238E27FC236}">
                <a16:creationId xmlns:a16="http://schemas.microsoft.com/office/drawing/2014/main" id="{3796C0EE-2165-4A58-862F-C44E7DEA3A42}"/>
              </a:ext>
            </a:extLst>
          </p:cNvPr>
          <p:cNvSpPr txBox="1"/>
          <p:nvPr/>
        </p:nvSpPr>
        <p:spPr>
          <a:xfrm>
            <a:off x="7538094" y="5524440"/>
            <a:ext cx="4158511" cy="95410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[11] </a:t>
            </a:r>
            <a:r>
              <a:rPr lang="en-US" sz="1400" dirty="0" err="1">
                <a:latin typeface="Courier New" panose="02070309020205020404" pitchFamily="49" charset="0"/>
                <a:cs typeface="Courier New" panose="02070309020205020404" pitchFamily="49" charset="0"/>
              </a:rPr>
              <a:t>CodeBERT</a:t>
            </a:r>
            <a:r>
              <a:rPr lang="en-US" sz="1400" dirty="0">
                <a:latin typeface="Courier New" panose="02070309020205020404" pitchFamily="49" charset="0"/>
                <a:cs typeface="Courier New" panose="02070309020205020404" pitchFamily="49" charset="0"/>
              </a:rPr>
              <a:t> – Feng et. al. 2019</a:t>
            </a:r>
          </a:p>
          <a:p>
            <a:r>
              <a:rPr lang="en-US" sz="1400" dirty="0">
                <a:latin typeface="Courier New" panose="02070309020205020404" pitchFamily="49" charset="0"/>
                <a:cs typeface="Courier New" panose="02070309020205020404" pitchFamily="49" charset="0"/>
              </a:rPr>
              <a:t>[12] </a:t>
            </a:r>
            <a:r>
              <a:rPr lang="en-US" sz="1400" dirty="0" err="1">
                <a:latin typeface="Courier New" panose="02070309020205020404" pitchFamily="49" charset="0"/>
                <a:cs typeface="Courier New" panose="02070309020205020404" pitchFamily="49" charset="0"/>
              </a:rPr>
              <a:t>GraphCodeBERT</a:t>
            </a:r>
            <a:r>
              <a:rPr lang="en-US" sz="1400" dirty="0">
                <a:latin typeface="Courier New" panose="02070309020205020404" pitchFamily="49" charset="0"/>
                <a:cs typeface="Courier New" panose="02070309020205020404" pitchFamily="49" charset="0"/>
              </a:rPr>
              <a:t> – Guo et. al. 2020</a:t>
            </a:r>
          </a:p>
          <a:p>
            <a:r>
              <a:rPr lang="en-US" sz="1400" dirty="0">
                <a:latin typeface="Courier New" panose="02070309020205020404" pitchFamily="49" charset="0"/>
                <a:cs typeface="Courier New" panose="02070309020205020404" pitchFamily="49" charset="0"/>
              </a:rPr>
              <a:t>[13] </a:t>
            </a:r>
            <a:r>
              <a:rPr lang="en-US" sz="1400" dirty="0" err="1">
                <a:latin typeface="Courier New" panose="02070309020205020404" pitchFamily="49" charset="0"/>
                <a:cs typeface="Courier New" panose="02070309020205020404" pitchFamily="49" charset="0"/>
              </a:rPr>
              <a:t>CodeX</a:t>
            </a:r>
            <a:r>
              <a:rPr lang="en-US" sz="1400" dirty="0">
                <a:latin typeface="Courier New" panose="02070309020205020404" pitchFamily="49" charset="0"/>
                <a:cs typeface="Courier New" panose="02070309020205020404" pitchFamily="49" charset="0"/>
              </a:rPr>
              <a:t> – Chen et. al. 2021</a:t>
            </a:r>
          </a:p>
          <a:p>
            <a:r>
              <a:rPr lang="en-US" sz="1400" dirty="0">
                <a:latin typeface="Courier New" panose="02070309020205020404" pitchFamily="49" charset="0"/>
                <a:cs typeface="Courier New" panose="02070309020205020404" pitchFamily="49" charset="0"/>
              </a:rPr>
              <a:t>[14] CodeT5 – Wang et. al. 2021</a:t>
            </a:r>
          </a:p>
        </p:txBody>
      </p:sp>
    </p:spTree>
    <p:extLst>
      <p:ext uri="{BB962C8B-B14F-4D97-AF65-F5344CB8AC3E}">
        <p14:creationId xmlns:p14="http://schemas.microsoft.com/office/powerpoint/2010/main" val="3934178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1000"/>
                                        <p:tgtEl>
                                          <p:spTgt spid="46"/>
                                        </p:tgtEl>
                                      </p:cBhvr>
                                    </p:animEffect>
                                    <p:anim calcmode="lin" valueType="num">
                                      <p:cBhvr>
                                        <p:cTn id="13" dur="1000" fill="hold"/>
                                        <p:tgtEl>
                                          <p:spTgt spid="46"/>
                                        </p:tgtEl>
                                        <p:attrNameLst>
                                          <p:attrName>ppt_x</p:attrName>
                                        </p:attrNameLst>
                                      </p:cBhvr>
                                      <p:tavLst>
                                        <p:tav tm="0">
                                          <p:val>
                                            <p:strVal val="#ppt_x"/>
                                          </p:val>
                                        </p:tav>
                                        <p:tav tm="100000">
                                          <p:val>
                                            <p:strVal val="#ppt_x"/>
                                          </p:val>
                                        </p:tav>
                                      </p:tavLst>
                                    </p:anim>
                                    <p:anim calcmode="lin" valueType="num">
                                      <p:cBhvr>
                                        <p:cTn id="14" dur="1000" fill="hold"/>
                                        <p:tgtEl>
                                          <p:spTgt spid="4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Dual Channel Hypothesis for Source Code [15]</a:t>
            </a:r>
          </a:p>
        </p:txBody>
      </p:sp>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41</a:t>
            </a:fld>
            <a:endParaRPr lang="en" dirty="0"/>
          </a:p>
        </p:txBody>
      </p:sp>
      <p:pic>
        <p:nvPicPr>
          <p:cNvPr id="15" name="Picture 14">
            <a:extLst>
              <a:ext uri="{FF2B5EF4-FFF2-40B4-BE49-F238E27FC236}">
                <a16:creationId xmlns:a16="http://schemas.microsoft.com/office/drawing/2014/main" id="{101AE95C-D7D1-472E-914F-8BAF90D334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8994" y="1737615"/>
            <a:ext cx="4207922" cy="3188910"/>
          </a:xfrm>
          <a:prstGeom prst="rect">
            <a:avLst/>
          </a:prstGeom>
        </p:spPr>
      </p:pic>
      <p:pic>
        <p:nvPicPr>
          <p:cNvPr id="17" name="Picture 16">
            <a:extLst>
              <a:ext uri="{FF2B5EF4-FFF2-40B4-BE49-F238E27FC236}">
                <a16:creationId xmlns:a16="http://schemas.microsoft.com/office/drawing/2014/main" id="{2F8B82D9-8A1C-46B4-9D5D-7B6E356F96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3871" y="1737615"/>
            <a:ext cx="4209842" cy="3188910"/>
          </a:xfrm>
          <a:prstGeom prst="rect">
            <a:avLst/>
          </a:prstGeom>
        </p:spPr>
      </p:pic>
      <p:sp>
        <p:nvSpPr>
          <p:cNvPr id="31" name="TextBox 30">
            <a:extLst>
              <a:ext uri="{FF2B5EF4-FFF2-40B4-BE49-F238E27FC236}">
                <a16:creationId xmlns:a16="http://schemas.microsoft.com/office/drawing/2014/main" id="{09577829-9782-4C2E-B96B-BDF47FDFECB5}"/>
              </a:ext>
            </a:extLst>
          </p:cNvPr>
          <p:cNvSpPr txBox="1"/>
          <p:nvPr/>
        </p:nvSpPr>
        <p:spPr>
          <a:xfrm>
            <a:off x="8363110" y="5886379"/>
            <a:ext cx="3299301"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[15] </a:t>
            </a:r>
            <a:r>
              <a:rPr lang="en-US" sz="1400" dirty="0" err="1">
                <a:latin typeface="Courier New" panose="02070309020205020404" pitchFamily="49" charset="0"/>
                <a:cs typeface="Courier New" panose="02070309020205020404" pitchFamily="49" charset="0"/>
              </a:rPr>
              <a:t>Casalanuovo</a:t>
            </a:r>
            <a:r>
              <a:rPr lang="en-US" sz="1400" dirty="0">
                <a:latin typeface="Courier New" panose="02070309020205020404" pitchFamily="49" charset="0"/>
                <a:cs typeface="Courier New" panose="02070309020205020404" pitchFamily="49" charset="0"/>
              </a:rPr>
              <a:t> et. al. 2020</a:t>
            </a:r>
          </a:p>
          <a:p>
            <a:r>
              <a:rPr lang="en-US" sz="1400" dirty="0">
                <a:latin typeface="Courier New" panose="02070309020205020404" pitchFamily="49" charset="0"/>
                <a:cs typeface="Courier New" panose="02070309020205020404" pitchFamily="49" charset="0"/>
              </a:rPr>
              <a:t>[16] </a:t>
            </a:r>
            <a:r>
              <a:rPr lang="en-US" sz="1400" dirty="0" err="1">
                <a:latin typeface="Courier New" panose="02070309020205020404" pitchFamily="49" charset="0"/>
                <a:cs typeface="Courier New" panose="02070309020205020404" pitchFamily="49" charset="0"/>
              </a:rPr>
              <a:t>Karampatsis</a:t>
            </a:r>
            <a:r>
              <a:rPr lang="en-US" sz="1400" dirty="0">
                <a:latin typeface="Courier New" panose="02070309020205020404" pitchFamily="49" charset="0"/>
                <a:cs typeface="Courier New" panose="02070309020205020404" pitchFamily="49" charset="0"/>
              </a:rPr>
              <a:t> et. al. 2020</a:t>
            </a:r>
          </a:p>
        </p:txBody>
      </p:sp>
      <p:sp>
        <p:nvSpPr>
          <p:cNvPr id="18" name="TextBox 17">
            <a:extLst>
              <a:ext uri="{FF2B5EF4-FFF2-40B4-BE49-F238E27FC236}">
                <a16:creationId xmlns:a16="http://schemas.microsoft.com/office/drawing/2014/main" id="{CA0AD5D1-EF32-471F-AFCE-FEF592504C50}"/>
              </a:ext>
            </a:extLst>
          </p:cNvPr>
          <p:cNvSpPr txBox="1"/>
          <p:nvPr/>
        </p:nvSpPr>
        <p:spPr>
          <a:xfrm>
            <a:off x="2514600" y="4926525"/>
            <a:ext cx="2183060" cy="369332"/>
          </a:xfrm>
          <a:prstGeom prst="rect">
            <a:avLst/>
          </a:prstGeom>
          <a:noFill/>
        </p:spPr>
        <p:txBody>
          <a:bodyPr wrap="square" rtlCol="0">
            <a:spAutoFit/>
          </a:bodyPr>
          <a:lstStyle/>
          <a:p>
            <a:r>
              <a:rPr lang="en-US" dirty="0"/>
              <a:t>Natural Channel [16]</a:t>
            </a:r>
          </a:p>
        </p:txBody>
      </p:sp>
      <p:sp>
        <p:nvSpPr>
          <p:cNvPr id="33" name="TextBox 32">
            <a:extLst>
              <a:ext uri="{FF2B5EF4-FFF2-40B4-BE49-F238E27FC236}">
                <a16:creationId xmlns:a16="http://schemas.microsoft.com/office/drawing/2014/main" id="{C98E83A0-9DCF-4467-8794-E8D7127F1EAD}"/>
              </a:ext>
            </a:extLst>
          </p:cNvPr>
          <p:cNvSpPr txBox="1"/>
          <p:nvPr/>
        </p:nvSpPr>
        <p:spPr>
          <a:xfrm>
            <a:off x="7854087" y="4819593"/>
            <a:ext cx="1729410" cy="369332"/>
          </a:xfrm>
          <a:prstGeom prst="rect">
            <a:avLst/>
          </a:prstGeom>
          <a:noFill/>
        </p:spPr>
        <p:txBody>
          <a:bodyPr wrap="square" rtlCol="0">
            <a:spAutoFit/>
          </a:bodyPr>
          <a:lstStyle/>
          <a:p>
            <a:r>
              <a:rPr lang="en-US" dirty="0"/>
              <a:t>Formal Channel</a:t>
            </a:r>
          </a:p>
        </p:txBody>
      </p:sp>
    </p:spTree>
    <p:extLst>
      <p:ext uri="{BB962C8B-B14F-4D97-AF65-F5344CB8AC3E}">
        <p14:creationId xmlns:p14="http://schemas.microsoft.com/office/powerpoint/2010/main" val="411326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Implicit Encoding</a:t>
            </a:r>
          </a:p>
        </p:txBody>
      </p:sp>
      <p:graphicFrame>
        <p:nvGraphicFramePr>
          <p:cNvPr id="9" name="Diagram 8">
            <a:extLst>
              <a:ext uri="{FF2B5EF4-FFF2-40B4-BE49-F238E27FC236}">
                <a16:creationId xmlns:a16="http://schemas.microsoft.com/office/drawing/2014/main" id="{9652ABF8-5314-4728-BA64-5E53E0F3F69F}"/>
              </a:ext>
            </a:extLst>
          </p:cNvPr>
          <p:cNvGraphicFramePr/>
          <p:nvPr>
            <p:extLst>
              <p:ext uri="{D42A27DB-BD31-4B8C-83A1-F6EECF244321}">
                <p14:modId xmlns:p14="http://schemas.microsoft.com/office/powerpoint/2010/main" val="3347199533"/>
              </p:ext>
            </p:extLst>
          </p:nvPr>
        </p:nvGraphicFramePr>
        <p:xfrm>
          <a:off x="207536" y="1577007"/>
          <a:ext cx="5625831" cy="4151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42</a:t>
            </a:fld>
            <a:endParaRPr lang="en" dirty="0"/>
          </a:p>
        </p:txBody>
      </p:sp>
      <p:pic>
        <p:nvPicPr>
          <p:cNvPr id="25" name="Picture 24">
            <a:extLst>
              <a:ext uri="{FF2B5EF4-FFF2-40B4-BE49-F238E27FC236}">
                <a16:creationId xmlns:a16="http://schemas.microsoft.com/office/drawing/2014/main" id="{47D16C6E-4A5B-42E2-833E-46DFFE08CD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08313" y="1644183"/>
            <a:ext cx="2704825" cy="1784817"/>
          </a:xfrm>
          <a:prstGeom prst="rect">
            <a:avLst/>
          </a:prstGeom>
        </p:spPr>
      </p:pic>
      <p:grpSp>
        <p:nvGrpSpPr>
          <p:cNvPr id="13" name="Group 12">
            <a:extLst>
              <a:ext uri="{FF2B5EF4-FFF2-40B4-BE49-F238E27FC236}">
                <a16:creationId xmlns:a16="http://schemas.microsoft.com/office/drawing/2014/main" id="{ABA63767-B1DA-4DAC-A773-015C72B0A28F}"/>
              </a:ext>
            </a:extLst>
          </p:cNvPr>
          <p:cNvGrpSpPr/>
          <p:nvPr/>
        </p:nvGrpSpPr>
        <p:grpSpPr>
          <a:xfrm>
            <a:off x="8955809" y="2536592"/>
            <a:ext cx="1573855" cy="1861279"/>
            <a:chOff x="8955809" y="2536592"/>
            <a:chExt cx="1573855" cy="1861279"/>
          </a:xfrm>
        </p:grpSpPr>
        <p:sp>
          <p:nvSpPr>
            <p:cNvPr id="12" name="Arrow: Bent 11">
              <a:extLst>
                <a:ext uri="{FF2B5EF4-FFF2-40B4-BE49-F238E27FC236}">
                  <a16:creationId xmlns:a16="http://schemas.microsoft.com/office/drawing/2014/main" id="{36F51E23-23D2-4D2A-991D-EB7A14AA0E5B}"/>
                </a:ext>
              </a:extLst>
            </p:cNvPr>
            <p:cNvSpPr/>
            <p:nvPr/>
          </p:nvSpPr>
          <p:spPr>
            <a:xfrm rot="5400000">
              <a:off x="9125652" y="2389037"/>
              <a:ext cx="606287" cy="9013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8955809" y="3267653"/>
              <a:ext cx="1573855" cy="1130218"/>
              <a:chOff x="5309073" y="2529750"/>
              <a:chExt cx="1573855" cy="1130218"/>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07777"/>
              </a:xfrm>
              <a:prstGeom prst="rect">
                <a:avLst/>
              </a:prstGeom>
              <a:noFill/>
            </p:spPr>
            <p:txBody>
              <a:bodyPr wrap="square" rtlCol="0">
                <a:spAutoFit/>
              </a:bodyPr>
              <a:lstStyle/>
              <a:p>
                <a:pPr algn="ctr"/>
                <a:r>
                  <a:rPr lang="en-US" sz="1400" dirty="0"/>
                  <a:t>Mutator</a:t>
                </a:r>
              </a:p>
            </p:txBody>
          </p:sp>
        </p:grpSp>
      </p:grpSp>
      <p:grpSp>
        <p:nvGrpSpPr>
          <p:cNvPr id="14" name="Group 13">
            <a:extLst>
              <a:ext uri="{FF2B5EF4-FFF2-40B4-BE49-F238E27FC236}">
                <a16:creationId xmlns:a16="http://schemas.microsoft.com/office/drawing/2014/main" id="{BF329014-55AA-4933-A594-DF17D1F057D8}"/>
              </a:ext>
            </a:extLst>
          </p:cNvPr>
          <p:cNvGrpSpPr/>
          <p:nvPr/>
        </p:nvGrpSpPr>
        <p:grpSpPr>
          <a:xfrm>
            <a:off x="6128600" y="4010680"/>
            <a:ext cx="3715036" cy="1784957"/>
            <a:chOff x="6128600" y="4010680"/>
            <a:chExt cx="3715036" cy="1784957"/>
          </a:xfrm>
        </p:grpSpPr>
        <p:pic>
          <p:nvPicPr>
            <p:cNvPr id="31" name="Picture 30">
              <a:extLst>
                <a:ext uri="{FF2B5EF4-FFF2-40B4-BE49-F238E27FC236}">
                  <a16:creationId xmlns:a16="http://schemas.microsoft.com/office/drawing/2014/main" id="{976F6085-D7C3-4857-AAFD-43974661906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28600" y="4010680"/>
              <a:ext cx="3088567" cy="1784957"/>
            </a:xfrm>
            <a:prstGeom prst="rect">
              <a:avLst/>
            </a:prstGeom>
            <a:ln>
              <a:noFill/>
            </a:ln>
          </p:spPr>
        </p:pic>
        <p:sp>
          <p:nvSpPr>
            <p:cNvPr id="32" name="Arrow: Bent 31">
              <a:extLst>
                <a:ext uri="{FF2B5EF4-FFF2-40B4-BE49-F238E27FC236}">
                  <a16:creationId xmlns:a16="http://schemas.microsoft.com/office/drawing/2014/main" id="{A26C31C6-8937-4934-9B24-9DECC23A0C70}"/>
                </a:ext>
              </a:extLst>
            </p:cNvPr>
            <p:cNvSpPr/>
            <p:nvPr/>
          </p:nvSpPr>
          <p:spPr>
            <a:xfrm rot="10608920">
              <a:off x="9237349" y="4624609"/>
              <a:ext cx="606287" cy="65895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3555158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3A64-B61C-43F5-A629-D2401C7885B5}"/>
              </a:ext>
            </a:extLst>
          </p:cNvPr>
          <p:cNvSpPr>
            <a:spLocks noGrp="1"/>
          </p:cNvSpPr>
          <p:nvPr>
            <p:ph type="title"/>
          </p:nvPr>
        </p:nvSpPr>
        <p:spPr>
          <a:xfrm>
            <a:off x="466049" y="2002631"/>
            <a:ext cx="11196361" cy="2852737"/>
          </a:xfrm>
        </p:spPr>
        <p:txBody>
          <a:bodyPr>
            <a:normAutofit/>
          </a:bodyPr>
          <a:lstStyle/>
          <a:p>
            <a:r>
              <a:rPr lang="en-US" sz="3200" dirty="0">
                <a:solidFill>
                  <a:schemeClr val="bg1"/>
                </a:solidFill>
                <a:latin typeface="Poppins SemiBold" panose="00000700000000000000" pitchFamily="2" charset="0"/>
                <a:cs typeface="Poppins SemiBold" panose="00000700000000000000" pitchFamily="2" charset="0"/>
              </a:rPr>
              <a:t>PLBART: </a:t>
            </a:r>
            <a:r>
              <a:rPr lang="en-US" sz="3200" dirty="0">
                <a:solidFill>
                  <a:schemeClr val="bg1"/>
                </a:solidFill>
                <a:latin typeface="Poppins" panose="00000500000000000000" pitchFamily="2" charset="0"/>
                <a:cs typeface="Poppins" panose="00000500000000000000" pitchFamily="2" charset="0"/>
              </a:rPr>
              <a:t>Unified pretraining  Program “Understanding” and “Generation”. (NAACL’21) </a:t>
            </a:r>
            <a:br>
              <a:rPr lang="en-US" sz="3200" dirty="0">
                <a:solidFill>
                  <a:schemeClr val="bg1"/>
                </a:solidFill>
                <a:latin typeface="Poppins" panose="00000500000000000000" pitchFamily="2" charset="0"/>
                <a:cs typeface="Poppins" panose="00000500000000000000" pitchFamily="2" charset="0"/>
              </a:rPr>
            </a:br>
            <a:br>
              <a:rPr lang="en-US" sz="3200" dirty="0">
                <a:solidFill>
                  <a:schemeClr val="bg1"/>
                </a:solidFill>
                <a:latin typeface="Poppins SemiBold" panose="00000700000000000000" pitchFamily="2" charset="0"/>
                <a:cs typeface="Poppins SemiBold" panose="00000700000000000000" pitchFamily="2" charset="0"/>
              </a:rPr>
            </a:br>
            <a:r>
              <a:rPr lang="en-US" sz="3200" dirty="0">
                <a:solidFill>
                  <a:schemeClr val="bg1"/>
                </a:solidFill>
                <a:latin typeface="Poppins SemiBold" panose="00000700000000000000" pitchFamily="2" charset="0"/>
                <a:cs typeface="Poppins SemiBold" panose="00000700000000000000" pitchFamily="2" charset="0"/>
              </a:rPr>
              <a:t>Implicit Encoding by mutating the natural channel</a:t>
            </a:r>
          </a:p>
        </p:txBody>
      </p:sp>
      <p:sp>
        <p:nvSpPr>
          <p:cNvPr id="4" name="Title 1">
            <a:extLst>
              <a:ext uri="{FF2B5EF4-FFF2-40B4-BE49-F238E27FC236}">
                <a16:creationId xmlns:a16="http://schemas.microsoft.com/office/drawing/2014/main" id="{CA28E51D-5133-AE45-AC89-B941D15F6837}"/>
              </a:ext>
            </a:extLst>
          </p:cNvPr>
          <p:cNvSpPr txBox="1">
            <a:spLocks/>
          </p:cNvSpPr>
          <p:nvPr/>
        </p:nvSpPr>
        <p:spPr>
          <a:xfrm>
            <a:off x="466050" y="2101297"/>
            <a:ext cx="11196361" cy="36290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br>
              <a:rPr lang="en-US" sz="4000" dirty="0">
                <a:solidFill>
                  <a:schemeClr val="bg1"/>
                </a:solidFill>
                <a:latin typeface="Poppins" panose="00000500000000000000" pitchFamily="2" charset="0"/>
                <a:cs typeface="Poppins" panose="00000500000000000000" pitchFamily="2" charset="0"/>
              </a:rPr>
            </a:br>
            <a:endParaRPr lang="en-US" sz="4000" dirty="0">
              <a:solidFill>
                <a:schemeClr val="bg1"/>
              </a:solidFill>
              <a:latin typeface="Poppins" panose="00000500000000000000" pitchFamily="2" charset="0"/>
              <a:cs typeface="Poppins" panose="00000500000000000000" pitchFamily="2" charset="0"/>
            </a:endParaRPr>
          </a:p>
        </p:txBody>
      </p:sp>
      <p:pic>
        <p:nvPicPr>
          <p:cNvPr id="6" name="Picture 2">
            <a:extLst>
              <a:ext uri="{FF2B5EF4-FFF2-40B4-BE49-F238E27FC236}">
                <a16:creationId xmlns:a16="http://schemas.microsoft.com/office/drawing/2014/main" id="{06780EEA-3C72-460C-9C98-6A64E83E37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03627"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1">
            <a:extLst>
              <a:ext uri="{FF2B5EF4-FFF2-40B4-BE49-F238E27FC236}">
                <a16:creationId xmlns:a16="http://schemas.microsoft.com/office/drawing/2014/main" id="{D256DC4A-BCEE-4C82-9CCC-B95514A9BA1B}"/>
              </a:ext>
            </a:extLst>
          </p:cNvPr>
          <p:cNvSpPr txBox="1">
            <a:spLocks/>
          </p:cNvSpPr>
          <p:nvPr/>
        </p:nvSpPr>
        <p:spPr>
          <a:xfrm>
            <a:off x="11328380" y="6299599"/>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43</a:t>
            </a:fld>
            <a:endParaRPr lang="en" dirty="0"/>
          </a:p>
        </p:txBody>
      </p:sp>
    </p:spTree>
    <p:extLst>
      <p:ext uri="{BB962C8B-B14F-4D97-AF65-F5344CB8AC3E}">
        <p14:creationId xmlns:p14="http://schemas.microsoft.com/office/powerpoint/2010/main" val="25123395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44</a:t>
            </a:fld>
            <a:endParaRPr dirty="0"/>
          </a:p>
        </p:txBody>
      </p:sp>
      <p:sp>
        <p:nvSpPr>
          <p:cNvPr id="642" name="Google Shape;642;p63"/>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33" b="1" dirty="0">
                <a:latin typeface="Poppins SemiBold" panose="00000700000000000000" pitchFamily="2" charset="0"/>
                <a:ea typeface="Georgia"/>
                <a:cs typeface="Poppins SemiBold" panose="00000700000000000000" pitchFamily="2" charset="0"/>
                <a:sym typeface="Georgia"/>
              </a:rPr>
              <a:t>PLBART – What Is It?</a:t>
            </a:r>
            <a:endParaRPr sz="3333" b="1" dirty="0">
              <a:latin typeface="Poppins SemiBold" panose="00000700000000000000" pitchFamily="2" charset="0"/>
              <a:ea typeface="Georgia"/>
              <a:cs typeface="Poppins SemiBold" panose="00000700000000000000" pitchFamily="2" charset="0"/>
              <a:sym typeface="Georgia"/>
            </a:endParaRPr>
          </a:p>
        </p:txBody>
      </p:sp>
      <p:sp>
        <p:nvSpPr>
          <p:cNvPr id="643" name="Google Shape;643;p63"/>
          <p:cNvSpPr/>
          <p:nvPr/>
        </p:nvSpPr>
        <p:spPr>
          <a:xfrm>
            <a:off x="2241176" y="4338205"/>
            <a:ext cx="7709647" cy="1268423"/>
          </a:xfrm>
          <a:prstGeom prst="cloudCallout">
            <a:avLst>
              <a:gd name="adj1" fmla="val -386"/>
              <a:gd name="adj2" fmla="val -104596"/>
            </a:avLst>
          </a:prstGeom>
          <a:solidFill>
            <a:schemeClr val="accent1">
              <a:lumMod val="75000"/>
            </a:schemeClr>
          </a:solidFill>
          <a:ln w="9525" cap="flat"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dirty="0">
                <a:solidFill>
                  <a:schemeClr val="bg1"/>
                </a:solidFill>
                <a:latin typeface="Poppins" panose="00000500000000000000" pitchFamily="2" charset="0"/>
                <a:ea typeface="Georgia"/>
                <a:cs typeface="Poppins" panose="00000500000000000000" pitchFamily="2" charset="0"/>
                <a:sym typeface="Georgia"/>
              </a:rPr>
              <a:t>Pretraining – Unsupervised way of learning code patterns.</a:t>
            </a:r>
            <a:endParaRPr sz="2400" dirty="0">
              <a:solidFill>
                <a:schemeClr val="bg1"/>
              </a:solidFill>
              <a:latin typeface="Poppins" panose="00000500000000000000" pitchFamily="2" charset="0"/>
              <a:ea typeface="Georgia"/>
              <a:cs typeface="Poppins" panose="00000500000000000000" pitchFamily="2" charset="0"/>
              <a:sym typeface="Georgia"/>
            </a:endParaRPr>
          </a:p>
        </p:txBody>
      </p:sp>
      <p:grpSp>
        <p:nvGrpSpPr>
          <p:cNvPr id="2" name="Group 1">
            <a:extLst>
              <a:ext uri="{FF2B5EF4-FFF2-40B4-BE49-F238E27FC236}">
                <a16:creationId xmlns:a16="http://schemas.microsoft.com/office/drawing/2014/main" id="{52159BA0-A413-4A1B-AF3B-BFDFE0C3FB7B}"/>
              </a:ext>
            </a:extLst>
          </p:cNvPr>
          <p:cNvGrpSpPr/>
          <p:nvPr/>
        </p:nvGrpSpPr>
        <p:grpSpPr>
          <a:xfrm>
            <a:off x="2504394" y="2166667"/>
            <a:ext cx="7183212" cy="1656134"/>
            <a:chOff x="1834328" y="1943100"/>
            <a:chExt cx="8459023" cy="2159000"/>
          </a:xfrm>
        </p:grpSpPr>
        <p:pic>
          <p:nvPicPr>
            <p:cNvPr id="641" name="Google Shape;641;p63"/>
            <p:cNvPicPr preferRelativeResize="0"/>
            <p:nvPr/>
          </p:nvPicPr>
          <p:blipFill>
            <a:blip r:embed="rId3">
              <a:alphaModFix/>
            </a:blip>
            <a:stretch>
              <a:fillRect/>
            </a:stretch>
          </p:blipFill>
          <p:spPr>
            <a:xfrm>
              <a:off x="1898651" y="1943100"/>
              <a:ext cx="8394700"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600" b="1" dirty="0">
                  <a:latin typeface="Courier New"/>
                  <a:ea typeface="Courier New"/>
                  <a:cs typeface="Courier New"/>
                  <a:sym typeface="Courier New"/>
                </a:rPr>
                <a:t>Encoder</a:t>
              </a:r>
              <a:endParaRPr sz="2600" b="1" dirty="0">
                <a:latin typeface="Courier New"/>
                <a:ea typeface="Courier New"/>
                <a:cs typeface="Courier New"/>
                <a:sym typeface="Courier New"/>
              </a:endParaRPr>
            </a:p>
          </p:txBody>
        </p:sp>
        <p:sp>
          <p:nvSpPr>
            <p:cNvPr id="645" name="Google Shape;645;p63"/>
            <p:cNvSpPr/>
            <p:nvPr/>
          </p:nvSpPr>
          <p:spPr>
            <a:xfrm>
              <a:off x="6225002" y="2615000"/>
              <a:ext cx="4059200"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600" b="1" dirty="0">
                  <a:latin typeface="Courier New"/>
                  <a:ea typeface="Courier New"/>
                  <a:cs typeface="Courier New"/>
                  <a:sym typeface="Courier New"/>
                </a:rPr>
                <a:t>Decoder</a:t>
              </a:r>
              <a:endParaRPr sz="2600" b="1" dirty="0">
                <a:latin typeface="Courier New"/>
                <a:ea typeface="Courier New"/>
                <a:cs typeface="Courier New"/>
                <a:sym typeface="Courier New"/>
              </a:endParaRPr>
            </a:p>
          </p:txBody>
        </p:sp>
      </p:grpSp>
      <p:pic>
        <p:nvPicPr>
          <p:cNvPr id="9" name="Picture 2">
            <a:extLst>
              <a:ext uri="{FF2B5EF4-FFF2-40B4-BE49-F238E27FC236}">
                <a16:creationId xmlns:a16="http://schemas.microsoft.com/office/drawing/2014/main" id="{F6A92DAA-D5F8-4F3A-8B9C-930DA371C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79046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45</a:t>
            </a:fld>
            <a:endParaRPr/>
          </a:p>
        </p:txBody>
      </p:sp>
      <p:sp>
        <p:nvSpPr>
          <p:cNvPr id="642" name="Google Shape;642;p63"/>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33" b="1" dirty="0">
                <a:latin typeface="Poppins SemiBold" panose="00000700000000000000" pitchFamily="2" charset="0"/>
                <a:ea typeface="Georgia"/>
                <a:cs typeface="Poppins SemiBold" panose="00000700000000000000" pitchFamily="2" charset="0"/>
                <a:sym typeface="Georgia"/>
              </a:rPr>
              <a:t>PLBART – Components</a:t>
            </a:r>
          </a:p>
        </p:txBody>
      </p:sp>
      <p:grpSp>
        <p:nvGrpSpPr>
          <p:cNvPr id="4" name="Group 3">
            <a:extLst>
              <a:ext uri="{FF2B5EF4-FFF2-40B4-BE49-F238E27FC236}">
                <a16:creationId xmlns:a16="http://schemas.microsoft.com/office/drawing/2014/main" id="{977DD302-1A85-423A-B040-022CD9F9758E}"/>
              </a:ext>
            </a:extLst>
          </p:cNvPr>
          <p:cNvGrpSpPr/>
          <p:nvPr/>
        </p:nvGrpSpPr>
        <p:grpSpPr>
          <a:xfrm>
            <a:off x="1846139" y="1766546"/>
            <a:ext cx="8829533" cy="1547160"/>
            <a:chOff x="1458513" y="1713413"/>
            <a:chExt cx="8829533" cy="1547160"/>
          </a:xfrm>
        </p:grpSpPr>
        <p:grpSp>
          <p:nvGrpSpPr>
            <p:cNvPr id="2" name="Group 1">
              <a:extLst>
                <a:ext uri="{FF2B5EF4-FFF2-40B4-BE49-F238E27FC236}">
                  <a16:creationId xmlns:a16="http://schemas.microsoft.com/office/drawing/2014/main" id="{FF7AF9EA-291D-40DD-8754-2DA7D85584B7}"/>
                </a:ext>
              </a:extLst>
            </p:cNvPr>
            <p:cNvGrpSpPr/>
            <p:nvPr/>
          </p:nvGrpSpPr>
          <p:grpSpPr>
            <a:xfrm>
              <a:off x="1458513" y="1713413"/>
              <a:ext cx="3191431" cy="1547160"/>
              <a:chOff x="1834328" y="1943100"/>
              <a:chExt cx="3962400" cy="2159000"/>
            </a:xfrm>
          </p:grpSpPr>
          <p:pic>
            <p:nvPicPr>
              <p:cNvPr id="641" name="Google Shape;641;p63"/>
              <p:cNvPicPr preferRelativeResize="0"/>
              <p:nvPr/>
            </p:nvPicPr>
            <p:blipFill rotWithShape="1">
              <a:blip r:embed="rId3">
                <a:alphaModFix/>
              </a:blip>
              <a:srcRect r="54378"/>
              <a:stretch/>
            </p:blipFill>
            <p:spPr>
              <a:xfrm>
                <a:off x="1898651" y="1943100"/>
                <a:ext cx="3829796"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600" b="1" dirty="0">
                    <a:latin typeface="Courier New"/>
                    <a:ea typeface="Courier New"/>
                    <a:cs typeface="Courier New"/>
                    <a:sym typeface="Courier New"/>
                  </a:rPr>
                  <a:t>Encoder</a:t>
                </a:r>
                <a:endParaRPr sz="2600" b="1" dirty="0">
                  <a:latin typeface="Courier New"/>
                  <a:ea typeface="Courier New"/>
                  <a:cs typeface="Courier New"/>
                  <a:sym typeface="Courier New"/>
                </a:endParaRPr>
              </a:p>
            </p:txBody>
          </p:sp>
        </p:grpSp>
        <p:sp>
          <p:nvSpPr>
            <p:cNvPr id="3" name="TextBox 2">
              <a:extLst>
                <a:ext uri="{FF2B5EF4-FFF2-40B4-BE49-F238E27FC236}">
                  <a16:creationId xmlns:a16="http://schemas.microsoft.com/office/drawing/2014/main" id="{DB4A19C5-8F08-43DC-B86B-B0DE80836D77}"/>
                </a:ext>
              </a:extLst>
            </p:cNvPr>
            <p:cNvSpPr txBox="1"/>
            <p:nvPr/>
          </p:nvSpPr>
          <p:spPr>
            <a:xfrm>
              <a:off x="4971975" y="1763718"/>
              <a:ext cx="5316071" cy="1446550"/>
            </a:xfrm>
            <a:prstGeom prst="rect">
              <a:avLst/>
            </a:prstGeom>
            <a:noFill/>
          </p:spPr>
          <p:txBody>
            <a:bodyPr wrap="square" rtlCol="0">
              <a:spAutoFit/>
            </a:bodyPr>
            <a:lstStyle/>
            <a:p>
              <a:pPr marL="342900" indent="-342900">
                <a:buFont typeface="+mj-lt"/>
                <a:buAutoNum type="arabicPeriod"/>
              </a:pPr>
              <a:r>
                <a:rPr lang="en-US" sz="2200" b="1" dirty="0">
                  <a:latin typeface="Poppins" panose="00000500000000000000" pitchFamily="2" charset="0"/>
                  <a:cs typeface="Poppins" panose="00000500000000000000" pitchFamily="2" charset="0"/>
                </a:rPr>
                <a:t>Read</a:t>
              </a:r>
              <a:r>
                <a:rPr lang="en-US" sz="2200" dirty="0">
                  <a:latin typeface="Poppins" panose="00000500000000000000" pitchFamily="2" charset="0"/>
                  <a:cs typeface="Poppins" panose="00000500000000000000" pitchFamily="2" charset="0"/>
                </a:rPr>
                <a:t> Code.</a:t>
              </a:r>
            </a:p>
            <a:p>
              <a:pPr marL="342900" indent="-342900">
                <a:buFont typeface="+mj-lt"/>
                <a:buAutoNum type="arabicPeriod"/>
              </a:pPr>
              <a:r>
                <a:rPr lang="en-US" sz="2200" b="1" dirty="0">
                  <a:latin typeface="Poppins" panose="00000500000000000000" pitchFamily="2" charset="0"/>
                  <a:cs typeface="Poppins" panose="00000500000000000000" pitchFamily="2" charset="0"/>
                </a:rPr>
                <a:t>Understands</a:t>
              </a:r>
              <a:r>
                <a:rPr lang="en-US" sz="2200" dirty="0">
                  <a:latin typeface="Poppins" panose="00000500000000000000" pitchFamily="2" charset="0"/>
                  <a:cs typeface="Poppins" panose="00000500000000000000" pitchFamily="2" charset="0"/>
                </a:rPr>
                <a:t> Code.</a:t>
              </a:r>
            </a:p>
            <a:p>
              <a:pPr marL="342900" indent="-342900">
                <a:buFont typeface="+mj-lt"/>
                <a:buAutoNum type="arabicPeriod"/>
              </a:pPr>
              <a:r>
                <a:rPr lang="en-US" sz="2200" b="1" dirty="0">
                  <a:latin typeface="Poppins" panose="00000500000000000000" pitchFamily="2" charset="0"/>
                  <a:cs typeface="Poppins" panose="00000500000000000000" pitchFamily="2" charset="0"/>
                </a:rPr>
                <a:t>Reason</a:t>
              </a:r>
              <a:r>
                <a:rPr lang="en-US" sz="2200" dirty="0">
                  <a:latin typeface="Poppins" panose="00000500000000000000" pitchFamily="2" charset="0"/>
                  <a:cs typeface="Poppins" panose="00000500000000000000" pitchFamily="2" charset="0"/>
                </a:rPr>
                <a:t> about any errors in code.</a:t>
              </a:r>
            </a:p>
            <a:p>
              <a:pPr marL="342900" indent="-342900">
                <a:buFont typeface="+mj-lt"/>
                <a:buAutoNum type="arabicPeriod"/>
              </a:pPr>
              <a:r>
                <a:rPr lang="en-US" sz="2200" b="1" dirty="0">
                  <a:latin typeface="Poppins" panose="00000500000000000000" pitchFamily="2" charset="0"/>
                  <a:cs typeface="Poppins" panose="00000500000000000000" pitchFamily="2" charset="0"/>
                </a:rPr>
                <a:t>Learns</a:t>
              </a:r>
              <a:r>
                <a:rPr lang="en-US" sz="2200" dirty="0">
                  <a:latin typeface="Poppins" panose="00000500000000000000" pitchFamily="2" charset="0"/>
                  <a:cs typeface="Poppins" panose="00000500000000000000" pitchFamily="2" charset="0"/>
                </a:rPr>
                <a:t> robust </a:t>
              </a:r>
              <a:r>
                <a:rPr lang="en-US" sz="2200" b="1" dirty="0">
                  <a:latin typeface="Poppins" panose="00000500000000000000" pitchFamily="2" charset="0"/>
                  <a:cs typeface="Poppins" panose="00000500000000000000" pitchFamily="2" charset="0"/>
                </a:rPr>
                <a:t>representation</a:t>
              </a:r>
            </a:p>
          </p:txBody>
        </p:sp>
      </p:grpSp>
      <p:grpSp>
        <p:nvGrpSpPr>
          <p:cNvPr id="9" name="Group 8">
            <a:extLst>
              <a:ext uri="{FF2B5EF4-FFF2-40B4-BE49-F238E27FC236}">
                <a16:creationId xmlns:a16="http://schemas.microsoft.com/office/drawing/2014/main" id="{1BAAEA2E-CE12-49F0-8D7B-948B79BF6594}"/>
              </a:ext>
            </a:extLst>
          </p:cNvPr>
          <p:cNvGrpSpPr/>
          <p:nvPr/>
        </p:nvGrpSpPr>
        <p:grpSpPr>
          <a:xfrm>
            <a:off x="1846139" y="4237947"/>
            <a:ext cx="8829532" cy="1566997"/>
            <a:chOff x="1945532" y="2562736"/>
            <a:chExt cx="8829532" cy="1566997"/>
          </a:xfrm>
        </p:grpSpPr>
        <p:sp>
          <p:nvSpPr>
            <p:cNvPr id="10" name="TextBox 9">
              <a:extLst>
                <a:ext uri="{FF2B5EF4-FFF2-40B4-BE49-F238E27FC236}">
                  <a16:creationId xmlns:a16="http://schemas.microsoft.com/office/drawing/2014/main" id="{C4758C20-61F9-49A5-AB40-E143BA19ACA4}"/>
                </a:ext>
              </a:extLst>
            </p:cNvPr>
            <p:cNvSpPr txBox="1"/>
            <p:nvPr/>
          </p:nvSpPr>
          <p:spPr>
            <a:xfrm>
              <a:off x="5458993" y="3050399"/>
              <a:ext cx="5316071" cy="769441"/>
            </a:xfrm>
            <a:prstGeom prst="rect">
              <a:avLst/>
            </a:prstGeom>
            <a:noFill/>
          </p:spPr>
          <p:txBody>
            <a:bodyPr wrap="square" rtlCol="0">
              <a:spAutoFit/>
            </a:bodyPr>
            <a:lstStyle/>
            <a:p>
              <a:pPr marL="342900" indent="-342900">
                <a:buFont typeface="+mj-lt"/>
                <a:buAutoNum type="arabicPeriod"/>
              </a:pPr>
              <a:r>
                <a:rPr lang="en-US" sz="2200" dirty="0">
                  <a:latin typeface="Poppins" panose="00000500000000000000" pitchFamily="2" charset="0"/>
                  <a:cs typeface="Poppins" panose="00000500000000000000" pitchFamily="2" charset="0"/>
                </a:rPr>
                <a:t>Generate Code.</a:t>
              </a:r>
            </a:p>
            <a:p>
              <a:pPr marL="342900" indent="-342900">
                <a:buFont typeface="+mj-lt"/>
                <a:buAutoNum type="arabicPeriod"/>
              </a:pPr>
              <a:r>
                <a:rPr lang="en-US" sz="2200" dirty="0">
                  <a:latin typeface="Poppins" panose="00000500000000000000" pitchFamily="2" charset="0"/>
                  <a:cs typeface="Poppins" panose="00000500000000000000" pitchFamily="2" charset="0"/>
                </a:rPr>
                <a:t>Learns </a:t>
              </a:r>
              <a:r>
                <a:rPr lang="en-US" sz="2200" b="1" dirty="0">
                  <a:latin typeface="Poppins" panose="00000500000000000000" pitchFamily="2" charset="0"/>
                  <a:cs typeface="Poppins" panose="00000500000000000000" pitchFamily="2" charset="0"/>
                </a:rPr>
                <a:t>Coding Patterns</a:t>
              </a:r>
              <a:r>
                <a:rPr lang="en-US" sz="2200" dirty="0">
                  <a:latin typeface="Poppins" panose="00000500000000000000" pitchFamily="2" charset="0"/>
                  <a:cs typeface="Poppins" panose="00000500000000000000" pitchFamily="2" charset="0"/>
                </a:rPr>
                <a:t>. </a:t>
              </a:r>
            </a:p>
          </p:txBody>
        </p:sp>
        <p:grpSp>
          <p:nvGrpSpPr>
            <p:cNvPr id="11" name="Group 10">
              <a:extLst>
                <a:ext uri="{FF2B5EF4-FFF2-40B4-BE49-F238E27FC236}">
                  <a16:creationId xmlns:a16="http://schemas.microsoft.com/office/drawing/2014/main" id="{52A6BCCE-410B-4C41-98E6-1648144ED179}"/>
                </a:ext>
              </a:extLst>
            </p:cNvPr>
            <p:cNvGrpSpPr/>
            <p:nvPr/>
          </p:nvGrpSpPr>
          <p:grpSpPr>
            <a:xfrm>
              <a:off x="1945532" y="2562736"/>
              <a:ext cx="3252623" cy="1566997"/>
              <a:chOff x="1174194" y="2355478"/>
              <a:chExt cx="4179603" cy="2159000"/>
            </a:xfrm>
          </p:grpSpPr>
          <p:pic>
            <p:nvPicPr>
              <p:cNvPr id="12" name="Google Shape;641;p63">
                <a:extLst>
                  <a:ext uri="{FF2B5EF4-FFF2-40B4-BE49-F238E27FC236}">
                    <a16:creationId xmlns:a16="http://schemas.microsoft.com/office/drawing/2014/main" id="{328A162B-9E92-4282-854D-66E012578AD6}"/>
                  </a:ext>
                </a:extLst>
              </p:cNvPr>
              <p:cNvPicPr preferRelativeResize="0"/>
              <p:nvPr/>
            </p:nvPicPr>
            <p:blipFill rotWithShape="1">
              <a:blip r:embed="rId3">
                <a:alphaModFix/>
              </a:blip>
              <a:srcRect l="50321"/>
              <a:stretch/>
            </p:blipFill>
            <p:spPr>
              <a:xfrm>
                <a:off x="1183342" y="2355478"/>
                <a:ext cx="4170455" cy="2159000"/>
              </a:xfrm>
              <a:prstGeom prst="rect">
                <a:avLst/>
              </a:prstGeom>
              <a:noFill/>
              <a:ln>
                <a:noFill/>
              </a:ln>
            </p:spPr>
          </p:pic>
          <p:sp>
            <p:nvSpPr>
              <p:cNvPr id="13" name="Google Shape;645;p63">
                <a:extLst>
                  <a:ext uri="{FF2B5EF4-FFF2-40B4-BE49-F238E27FC236}">
                    <a16:creationId xmlns:a16="http://schemas.microsoft.com/office/drawing/2014/main" id="{22EA15C6-E50C-4029-8ED2-4A9616F05305}"/>
                  </a:ext>
                </a:extLst>
              </p:cNvPr>
              <p:cNvSpPr/>
              <p:nvPr/>
            </p:nvSpPr>
            <p:spPr>
              <a:xfrm>
                <a:off x="1174194" y="3027378"/>
                <a:ext cx="4170455"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600" b="1" dirty="0">
                    <a:latin typeface="Courier New"/>
                    <a:ea typeface="Courier New"/>
                    <a:cs typeface="Courier New"/>
                    <a:sym typeface="Courier New"/>
                  </a:rPr>
                  <a:t>Decoder</a:t>
                </a:r>
                <a:endParaRPr sz="2600" b="1" dirty="0">
                  <a:latin typeface="Courier New"/>
                  <a:ea typeface="Courier New"/>
                  <a:cs typeface="Courier New"/>
                  <a:sym typeface="Courier New"/>
                </a:endParaRPr>
              </a:p>
            </p:txBody>
          </p:sp>
        </p:grpSp>
      </p:grpSp>
      <p:pic>
        <p:nvPicPr>
          <p:cNvPr id="14" name="Picture 2">
            <a:extLst>
              <a:ext uri="{FF2B5EF4-FFF2-40B4-BE49-F238E27FC236}">
                <a16:creationId xmlns:a16="http://schemas.microsoft.com/office/drawing/2014/main" id="{1D456038-E665-48CF-B42A-3E6A62C76F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5860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5DFA6-FA41-473D-BA71-AA97D6F30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4914" y="1474486"/>
            <a:ext cx="2704825" cy="1784817"/>
          </a:xfrm>
          <a:prstGeom prst="rect">
            <a:avLst/>
          </a:prstGeom>
        </p:spPr>
      </p:pic>
      <p:cxnSp>
        <p:nvCxnSpPr>
          <p:cNvPr id="12" name="Straight Arrow Connector 11">
            <a:extLst>
              <a:ext uri="{FF2B5EF4-FFF2-40B4-BE49-F238E27FC236}">
                <a16:creationId xmlns:a16="http://schemas.microsoft.com/office/drawing/2014/main" id="{2E26F690-C566-47D9-8B53-022412DF0F0A}"/>
              </a:ext>
            </a:extLst>
          </p:cNvPr>
          <p:cNvCxnSpPr/>
          <p:nvPr/>
        </p:nvCxnSpPr>
        <p:spPr>
          <a:xfrm>
            <a:off x="4545106" y="2366894"/>
            <a:ext cx="7171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F7D416-D697-4D40-AACC-B4AF1FE1673E}"/>
              </a:ext>
            </a:extLst>
          </p:cNvPr>
          <p:cNvCxnSpPr/>
          <p:nvPr/>
        </p:nvCxnSpPr>
        <p:spPr>
          <a:xfrm>
            <a:off x="6687671" y="2342940"/>
            <a:ext cx="71717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44E01E-6965-4F7A-84DC-20D4A9F4F0E9}"/>
              </a:ext>
            </a:extLst>
          </p:cNvPr>
          <p:cNvSpPr txBox="1"/>
          <p:nvPr/>
        </p:nvSpPr>
        <p:spPr>
          <a:xfrm>
            <a:off x="2178424" y="3093972"/>
            <a:ext cx="1425388" cy="369332"/>
          </a:xfrm>
          <a:prstGeom prst="rect">
            <a:avLst/>
          </a:prstGeom>
          <a:noFill/>
        </p:spPr>
        <p:txBody>
          <a:bodyPr wrap="square" rtlCol="0">
            <a:spAutoFit/>
          </a:bodyPr>
          <a:lstStyle/>
          <a:p>
            <a:r>
              <a:rPr lang="en-US" dirty="0"/>
              <a:t>Correct Code</a:t>
            </a:r>
          </a:p>
        </p:txBody>
      </p:sp>
      <p:grpSp>
        <p:nvGrpSpPr>
          <p:cNvPr id="27" name="Group 26">
            <a:extLst>
              <a:ext uri="{FF2B5EF4-FFF2-40B4-BE49-F238E27FC236}">
                <a16:creationId xmlns:a16="http://schemas.microsoft.com/office/drawing/2014/main" id="{1DA470D5-A12D-47C8-A13B-733E6A244470}"/>
              </a:ext>
            </a:extLst>
          </p:cNvPr>
          <p:cNvGrpSpPr/>
          <p:nvPr/>
        </p:nvGrpSpPr>
        <p:grpSpPr>
          <a:xfrm>
            <a:off x="7822263" y="1474485"/>
            <a:ext cx="2704827" cy="1987698"/>
            <a:chOff x="7822263" y="2050955"/>
            <a:chExt cx="2704827" cy="1987698"/>
          </a:xfrm>
        </p:grpSpPr>
        <p:pic>
          <p:nvPicPr>
            <p:cNvPr id="10" name="Picture 9">
              <a:extLst>
                <a:ext uri="{FF2B5EF4-FFF2-40B4-BE49-F238E27FC236}">
                  <a16:creationId xmlns:a16="http://schemas.microsoft.com/office/drawing/2014/main" id="{A4735862-02AA-40F8-BF33-51637F174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263" y="2050955"/>
              <a:ext cx="2704827" cy="1784818"/>
            </a:xfrm>
            <a:prstGeom prst="rect">
              <a:avLst/>
            </a:prstGeom>
          </p:spPr>
        </p:pic>
        <p:sp>
          <p:nvSpPr>
            <p:cNvPr id="15" name="TextBox 14">
              <a:extLst>
                <a:ext uri="{FF2B5EF4-FFF2-40B4-BE49-F238E27FC236}">
                  <a16:creationId xmlns:a16="http://schemas.microsoft.com/office/drawing/2014/main" id="{EF11D223-3018-4A25-BE12-B773C1FCD549}"/>
                </a:ext>
              </a:extLst>
            </p:cNvPr>
            <p:cNvSpPr txBox="1"/>
            <p:nvPr/>
          </p:nvSpPr>
          <p:spPr>
            <a:xfrm>
              <a:off x="8265459" y="3669321"/>
              <a:ext cx="1425388" cy="369332"/>
            </a:xfrm>
            <a:prstGeom prst="rect">
              <a:avLst/>
            </a:prstGeom>
            <a:noFill/>
          </p:spPr>
          <p:txBody>
            <a:bodyPr wrap="square" rtlCol="0">
              <a:spAutoFit/>
            </a:bodyPr>
            <a:lstStyle/>
            <a:p>
              <a:r>
                <a:rPr lang="en-US" dirty="0"/>
                <a:t>Noisy Code</a:t>
              </a:r>
            </a:p>
          </p:txBody>
        </p:sp>
      </p:grpSp>
      <p:sp>
        <p:nvSpPr>
          <p:cNvPr id="16" name="Google Shape;644;p63">
            <a:extLst>
              <a:ext uri="{FF2B5EF4-FFF2-40B4-BE49-F238E27FC236}">
                <a16:creationId xmlns:a16="http://schemas.microsoft.com/office/drawing/2014/main" id="{EBFEBC06-B2BD-4806-81EF-90AC8AFB00E8}"/>
              </a:ext>
            </a:extLst>
          </p:cNvPr>
          <p:cNvSpPr/>
          <p:nvPr/>
        </p:nvSpPr>
        <p:spPr>
          <a:xfrm>
            <a:off x="6463705" y="4080568"/>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3333" b="1" dirty="0">
                <a:latin typeface="Courier New"/>
                <a:ea typeface="Courier New"/>
                <a:cs typeface="Courier New"/>
                <a:sym typeface="Courier New"/>
              </a:rPr>
              <a:t>Encoder</a:t>
            </a:r>
            <a:endParaRPr sz="3333"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F1BEE5C3-0F65-4579-8D36-8BC12B1F01FD}"/>
              </a:ext>
            </a:extLst>
          </p:cNvPr>
          <p:cNvSpPr/>
          <p:nvPr/>
        </p:nvSpPr>
        <p:spPr>
          <a:xfrm>
            <a:off x="1133626" y="4080568"/>
            <a:ext cx="4059200"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3200" b="1" dirty="0">
                <a:latin typeface="Courier New"/>
                <a:ea typeface="Courier New"/>
                <a:cs typeface="Courier New"/>
                <a:sym typeface="Courier New"/>
              </a:rPr>
              <a:t>Decoder</a:t>
            </a:r>
            <a:endParaRPr sz="320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2C7EBFE4-A2F6-41B3-81EA-00D135D91E23}"/>
              </a:ext>
            </a:extLst>
          </p:cNvPr>
          <p:cNvSpPr/>
          <p:nvPr/>
        </p:nvSpPr>
        <p:spPr>
          <a:xfrm>
            <a:off x="8516471" y="3547295"/>
            <a:ext cx="268941"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92B4C6F3-181E-4B85-A971-413F2CEC3A7A}"/>
              </a:ext>
            </a:extLst>
          </p:cNvPr>
          <p:cNvSpPr/>
          <p:nvPr/>
        </p:nvSpPr>
        <p:spPr>
          <a:xfrm rot="10800000">
            <a:off x="3012140" y="3531658"/>
            <a:ext cx="268941"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6CFD2E2F-6F86-4E24-9464-B6A28CC44B50}"/>
              </a:ext>
            </a:extLst>
          </p:cNvPr>
          <p:cNvCxnSpPr>
            <a:cxnSpLocks/>
            <a:stCxn id="16" idx="1"/>
            <a:endCxn id="17" idx="3"/>
          </p:cNvCxnSpPr>
          <p:nvPr/>
        </p:nvCxnSpPr>
        <p:spPr>
          <a:xfrm flipH="1">
            <a:off x="5192826" y="4488168"/>
            <a:ext cx="12708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F3E1C2D-57C5-4B4E-A7E0-06CFF6CBC26C}"/>
              </a:ext>
            </a:extLst>
          </p:cNvPr>
          <p:cNvGrpSpPr/>
          <p:nvPr/>
        </p:nvGrpSpPr>
        <p:grpSpPr>
          <a:xfrm>
            <a:off x="5309073" y="1953280"/>
            <a:ext cx="1573855" cy="1191773"/>
            <a:chOff x="5309073" y="2529750"/>
            <a:chExt cx="1573855" cy="1191773"/>
          </a:xfrm>
        </p:grpSpPr>
        <p:pic>
          <p:nvPicPr>
            <p:cNvPr id="9" name="Picture 8">
              <a:extLst>
                <a:ext uri="{FF2B5EF4-FFF2-40B4-BE49-F238E27FC236}">
                  <a16:creationId xmlns:a16="http://schemas.microsoft.com/office/drawing/2014/main" id="{D065040F-7EE2-44BA-AF16-8148280EA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24" name="TextBox 23">
              <a:extLst>
                <a:ext uri="{FF2B5EF4-FFF2-40B4-BE49-F238E27FC236}">
                  <a16:creationId xmlns:a16="http://schemas.microsoft.com/office/drawing/2014/main" id="{7CF0135C-D0AB-4ABD-8469-2604126F9698}"/>
                </a:ext>
              </a:extLst>
            </p:cNvPr>
            <p:cNvSpPr txBox="1"/>
            <p:nvPr/>
          </p:nvSpPr>
          <p:spPr>
            <a:xfrm>
              <a:off x="5309073" y="3352191"/>
              <a:ext cx="1573855" cy="369332"/>
            </a:xfrm>
            <a:prstGeom prst="rect">
              <a:avLst/>
            </a:prstGeom>
            <a:noFill/>
          </p:spPr>
          <p:txBody>
            <a:bodyPr wrap="square" rtlCol="0">
              <a:spAutoFit/>
            </a:bodyPr>
            <a:lstStyle/>
            <a:p>
              <a:pPr algn="ctr"/>
              <a:r>
                <a:rPr lang="en-US" dirty="0"/>
                <a:t>Noise Injector</a:t>
              </a:r>
            </a:p>
          </p:txBody>
        </p:sp>
      </p:grpSp>
      <p:sp>
        <p:nvSpPr>
          <p:cNvPr id="25" name="TextBox 24">
            <a:extLst>
              <a:ext uri="{FF2B5EF4-FFF2-40B4-BE49-F238E27FC236}">
                <a16:creationId xmlns:a16="http://schemas.microsoft.com/office/drawing/2014/main" id="{BD75A4B4-F299-4A56-BF9E-C9BDA86BFC2B}"/>
              </a:ext>
            </a:extLst>
          </p:cNvPr>
          <p:cNvSpPr txBox="1"/>
          <p:nvPr/>
        </p:nvSpPr>
        <p:spPr>
          <a:xfrm>
            <a:off x="5041337" y="5035493"/>
            <a:ext cx="1573855" cy="461665"/>
          </a:xfrm>
          <a:prstGeom prst="rect">
            <a:avLst/>
          </a:prstGeom>
          <a:noFill/>
        </p:spPr>
        <p:txBody>
          <a:bodyPr wrap="square" rtlCol="0">
            <a:spAutoFit/>
          </a:bodyPr>
          <a:lstStyle/>
          <a:p>
            <a:pPr algn="ctr"/>
            <a:r>
              <a:rPr lang="en-US" sz="2400" dirty="0"/>
              <a:t>PLBART</a:t>
            </a:r>
          </a:p>
        </p:txBody>
      </p:sp>
      <p:sp>
        <p:nvSpPr>
          <p:cNvPr id="28" name="Google Shape;642;p63">
            <a:extLst>
              <a:ext uri="{FF2B5EF4-FFF2-40B4-BE49-F238E27FC236}">
                <a16:creationId xmlns:a16="http://schemas.microsoft.com/office/drawing/2014/main" id="{DDFB2541-B979-4227-87E5-416E84479158}"/>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00" b="1" dirty="0">
                <a:latin typeface="Poppins SemiBold" panose="00000700000000000000" pitchFamily="2" charset="0"/>
                <a:ea typeface="Georgia"/>
                <a:cs typeface="Poppins SemiBold" panose="00000700000000000000" pitchFamily="2" charset="0"/>
                <a:sym typeface="Georgia"/>
              </a:rPr>
              <a:t>PLBART – Pretraining</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22" name="Slide Number Placeholder 1">
            <a:extLst>
              <a:ext uri="{FF2B5EF4-FFF2-40B4-BE49-F238E27FC236}">
                <a16:creationId xmlns:a16="http://schemas.microsoft.com/office/drawing/2014/main" id="{B0906679-13ED-4ECA-9145-619BDD1BB413}"/>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46</a:t>
            </a:fld>
            <a:endParaRPr lang="en" dirty="0"/>
          </a:p>
        </p:txBody>
      </p:sp>
      <p:sp>
        <p:nvSpPr>
          <p:cNvPr id="23" name="TextBox 22">
            <a:extLst>
              <a:ext uri="{FF2B5EF4-FFF2-40B4-BE49-F238E27FC236}">
                <a16:creationId xmlns:a16="http://schemas.microsoft.com/office/drawing/2014/main" id="{0D0E53CA-B3B3-4F9B-9D65-6B05BBD05725}"/>
              </a:ext>
            </a:extLst>
          </p:cNvPr>
          <p:cNvSpPr txBox="1"/>
          <p:nvPr/>
        </p:nvSpPr>
        <p:spPr>
          <a:xfrm>
            <a:off x="1201269" y="5728478"/>
            <a:ext cx="2572870" cy="400110"/>
          </a:xfrm>
          <a:prstGeom prst="rect">
            <a:avLst/>
          </a:prstGeom>
          <a:noFill/>
        </p:spPr>
        <p:txBody>
          <a:bodyPr wrap="square" rtlCol="0">
            <a:spAutoFit/>
          </a:bodyPr>
          <a:lstStyle/>
          <a:p>
            <a:r>
              <a:rPr lang="en-US" sz="2000" dirty="0">
                <a:latin typeface="Poppins" panose="00000500000000000000" pitchFamily="2" charset="0"/>
                <a:cs typeface="Poppins" panose="00000500000000000000" pitchFamily="2" charset="0"/>
              </a:rPr>
              <a:t>Token Masking</a:t>
            </a:r>
          </a:p>
        </p:txBody>
      </p:sp>
      <p:sp>
        <p:nvSpPr>
          <p:cNvPr id="29" name="TextBox 28">
            <a:extLst>
              <a:ext uri="{FF2B5EF4-FFF2-40B4-BE49-F238E27FC236}">
                <a16:creationId xmlns:a16="http://schemas.microsoft.com/office/drawing/2014/main" id="{81893B4D-A16F-417A-A618-DC42809207A3}"/>
              </a:ext>
            </a:extLst>
          </p:cNvPr>
          <p:cNvSpPr txBox="1"/>
          <p:nvPr/>
        </p:nvSpPr>
        <p:spPr>
          <a:xfrm>
            <a:off x="4755228" y="5722376"/>
            <a:ext cx="2572870" cy="400110"/>
          </a:xfrm>
          <a:prstGeom prst="rect">
            <a:avLst/>
          </a:prstGeom>
          <a:noFill/>
        </p:spPr>
        <p:txBody>
          <a:bodyPr wrap="square" rtlCol="0">
            <a:spAutoFit/>
          </a:bodyPr>
          <a:lstStyle/>
          <a:p>
            <a:pPr algn="ctr"/>
            <a:r>
              <a:rPr lang="en-US" sz="2000" dirty="0">
                <a:latin typeface="Poppins" panose="00000500000000000000" pitchFamily="2" charset="0"/>
                <a:cs typeface="Poppins" panose="00000500000000000000" pitchFamily="2" charset="0"/>
              </a:rPr>
              <a:t>Token Deletion</a:t>
            </a:r>
          </a:p>
        </p:txBody>
      </p:sp>
      <p:sp>
        <p:nvSpPr>
          <p:cNvPr id="30" name="TextBox 29">
            <a:extLst>
              <a:ext uri="{FF2B5EF4-FFF2-40B4-BE49-F238E27FC236}">
                <a16:creationId xmlns:a16="http://schemas.microsoft.com/office/drawing/2014/main" id="{6EF26793-9690-4F07-95F6-E95F6963A9A1}"/>
              </a:ext>
            </a:extLst>
          </p:cNvPr>
          <p:cNvSpPr txBox="1"/>
          <p:nvPr/>
        </p:nvSpPr>
        <p:spPr>
          <a:xfrm>
            <a:off x="8309187" y="5722376"/>
            <a:ext cx="2572870" cy="400110"/>
          </a:xfrm>
          <a:prstGeom prst="rect">
            <a:avLst/>
          </a:prstGeom>
          <a:noFill/>
        </p:spPr>
        <p:txBody>
          <a:bodyPr wrap="square" rtlCol="0">
            <a:spAutoFit/>
          </a:bodyPr>
          <a:lstStyle/>
          <a:p>
            <a:pPr algn="ctr"/>
            <a:r>
              <a:rPr lang="en-US" sz="2000" dirty="0">
                <a:latin typeface="Poppins" panose="00000500000000000000" pitchFamily="2" charset="0"/>
                <a:cs typeface="Poppins" panose="00000500000000000000" pitchFamily="2" charset="0"/>
              </a:rPr>
              <a:t>Token Infilling</a:t>
            </a:r>
          </a:p>
        </p:txBody>
      </p:sp>
      <p:pic>
        <p:nvPicPr>
          <p:cNvPr id="31" name="Picture 2">
            <a:extLst>
              <a:ext uri="{FF2B5EF4-FFF2-40B4-BE49-F238E27FC236}">
                <a16:creationId xmlns:a16="http://schemas.microsoft.com/office/drawing/2014/main" id="{0EB1FAFA-3FEA-46A2-9FBD-68FF42D173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2427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20" grpId="0" animBg="1"/>
      <p:bldP spid="25" grpId="0"/>
      <p:bldP spid="23" grpId="0"/>
      <p:bldP spid="29" grpId="0"/>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47</a:t>
            </a:fld>
            <a:endParaRPr/>
          </a:p>
        </p:txBody>
      </p:sp>
      <p:sp>
        <p:nvSpPr>
          <p:cNvPr id="642" name="Google Shape;642;p63"/>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00" b="1" dirty="0">
                <a:latin typeface="Poppins SemiBold" panose="00000700000000000000" pitchFamily="2" charset="0"/>
                <a:ea typeface="Georgia"/>
                <a:cs typeface="Poppins SemiBold" panose="00000700000000000000" pitchFamily="2" charset="0"/>
                <a:sym typeface="Georgia"/>
              </a:rPr>
              <a:t>PLBART – Jointly Learning to Understand and Generate</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1013011" y="1591641"/>
            <a:ext cx="2572870" cy="461665"/>
          </a:xfrm>
          <a:prstGeom prst="rect">
            <a:avLst/>
          </a:prstGeom>
          <a:noFill/>
        </p:spPr>
        <p:txBody>
          <a:bodyPr wrap="square" rtlCol="0">
            <a:spAutoFit/>
          </a:bodyPr>
          <a:lstStyle/>
          <a:p>
            <a:r>
              <a:rPr lang="en-US" sz="2400" dirty="0">
                <a:latin typeface="Poppins" panose="00000500000000000000" pitchFamily="2" charset="0"/>
                <a:cs typeface="Poppins" panose="00000500000000000000" pitchFamily="2" charset="0"/>
              </a:rPr>
              <a:t>Token Masking</a:t>
            </a:r>
          </a:p>
        </p:txBody>
      </p:sp>
      <p:pic>
        <p:nvPicPr>
          <p:cNvPr id="7" name="Picture 6">
            <a:extLst>
              <a:ext uri="{FF2B5EF4-FFF2-40B4-BE49-F238E27FC236}">
                <a16:creationId xmlns:a16="http://schemas.microsoft.com/office/drawing/2014/main" id="{6C7C0547-C11C-4E2D-B456-7DB61C7DA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285" y="2135186"/>
            <a:ext cx="4115222" cy="2378286"/>
          </a:xfrm>
          <a:prstGeom prst="rect">
            <a:avLst/>
          </a:prstGeom>
          <a:ln>
            <a:noFill/>
          </a:ln>
        </p:spPr>
      </p:pic>
      <p:pic>
        <p:nvPicPr>
          <p:cNvPr id="10" name="Picture 9">
            <a:extLst>
              <a:ext uri="{FF2B5EF4-FFF2-40B4-BE49-F238E27FC236}">
                <a16:creationId xmlns:a16="http://schemas.microsoft.com/office/drawing/2014/main" id="{A89A5EBE-6D03-43FA-928C-3ADCFA64B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639" y="2115143"/>
            <a:ext cx="3828350" cy="2526190"/>
          </a:xfrm>
          <a:prstGeom prst="rect">
            <a:avLst/>
          </a:prstGeom>
        </p:spPr>
      </p:pic>
      <p:grpSp>
        <p:nvGrpSpPr>
          <p:cNvPr id="13" name="Group 12">
            <a:extLst>
              <a:ext uri="{FF2B5EF4-FFF2-40B4-BE49-F238E27FC236}">
                <a16:creationId xmlns:a16="http://schemas.microsoft.com/office/drawing/2014/main" id="{596769A2-E56F-4F4A-B289-AF39A6A1200A}"/>
              </a:ext>
            </a:extLst>
          </p:cNvPr>
          <p:cNvGrpSpPr/>
          <p:nvPr/>
        </p:nvGrpSpPr>
        <p:grpSpPr>
          <a:xfrm>
            <a:off x="4308238" y="4175753"/>
            <a:ext cx="3851826" cy="2102605"/>
            <a:chOff x="4308238" y="4032318"/>
            <a:chExt cx="3851826" cy="2102605"/>
          </a:xfrm>
        </p:grpSpPr>
        <p:sp>
          <p:nvSpPr>
            <p:cNvPr id="8" name="Arrow: Bent 7">
              <a:extLst>
                <a:ext uri="{FF2B5EF4-FFF2-40B4-BE49-F238E27FC236}">
                  <a16:creationId xmlns:a16="http://schemas.microsoft.com/office/drawing/2014/main" id="{0FED07A1-354A-4B27-AFEB-E4C9B0C427A9}"/>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F0A48613-C98A-4065-8D42-B5DC1AC7EB8D}"/>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2" name="Group 11">
              <a:extLst>
                <a:ext uri="{FF2B5EF4-FFF2-40B4-BE49-F238E27FC236}">
                  <a16:creationId xmlns:a16="http://schemas.microsoft.com/office/drawing/2014/main" id="{6EA23588-6999-4833-94C3-52F28EE1FFBE}"/>
                </a:ext>
              </a:extLst>
            </p:cNvPr>
            <p:cNvGrpSpPr/>
            <p:nvPr/>
          </p:nvGrpSpPr>
          <p:grpSpPr>
            <a:xfrm>
              <a:off x="4915088" y="4032318"/>
              <a:ext cx="2361823" cy="2102605"/>
              <a:chOff x="4915088" y="4032318"/>
              <a:chExt cx="2361823" cy="2102605"/>
            </a:xfrm>
          </p:grpSpPr>
          <mc:AlternateContent xmlns:mc="http://schemas.openxmlformats.org/markup-compatibility/2006">
            <mc:Choice xmlns:am3d="http://schemas.microsoft.com/office/drawing/2017/model3d" Requires="am3d">
              <p:graphicFrame>
                <p:nvGraphicFramePr>
                  <p:cNvPr id="14" name="3D Model 13" descr="PLBART">
                    <a:extLst>
                      <a:ext uri="{FF2B5EF4-FFF2-40B4-BE49-F238E27FC236}">
                        <a16:creationId xmlns:a16="http://schemas.microsoft.com/office/drawing/2014/main" id="{F801282A-9CFA-407D-8460-0E3E64E65FB3}"/>
                      </a:ext>
                    </a:extLst>
                  </p:cNvPr>
                  <p:cNvGraphicFramePr>
                    <a:graphicFrameLocks noChangeAspect="1"/>
                  </p:cNvGraphicFramePr>
                  <p:nvPr/>
                </p:nvGraphicFramePr>
                <p:xfrm>
                  <a:off x="4915088" y="4032318"/>
                  <a:ext cx="2361823" cy="1733273"/>
                </p:xfrm>
                <a:graphic>
                  <a:graphicData uri="http://schemas.microsoft.com/office/drawing/2017/model3d">
                    <am3d:model3d r:embed="rId5">
                      <am3d:spPr>
                        <a:xfrm>
                          <a:off x="0" y="0"/>
                          <a:ext cx="2361823" cy="1733273"/>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6"/>
                      </am3d:raster>
                      <am3d:objViewport viewportSz="29903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PLBART">
                    <a:extLst>
                      <a:ext uri="{FF2B5EF4-FFF2-40B4-BE49-F238E27FC236}">
                        <a16:creationId xmlns:a16="http://schemas.microsoft.com/office/drawing/2014/main" id="{F801282A-9CFA-407D-8460-0E3E64E65FB3}"/>
                      </a:ext>
                    </a:extLst>
                  </p:cNvPr>
                  <p:cNvPicPr>
                    <a:picLocks noGrp="1" noRot="1" noChangeAspect="1" noMove="1" noResize="1" noEditPoints="1" noAdjustHandles="1" noChangeArrowheads="1" noChangeShapeType="1" noCrop="1"/>
                  </p:cNvPicPr>
                  <p:nvPr/>
                </p:nvPicPr>
                <p:blipFill>
                  <a:blip r:embed="rId6"/>
                  <a:stretch>
                    <a:fillRect/>
                  </a:stretch>
                </p:blipFill>
                <p:spPr>
                  <a:xfrm>
                    <a:off x="4915088" y="4175753"/>
                    <a:ext cx="2361823" cy="1733273"/>
                  </a:xfrm>
                  <a:prstGeom prst="rect">
                    <a:avLst/>
                  </a:prstGeom>
                </p:spPr>
              </p:pic>
            </mc:Fallback>
          </mc:AlternateContent>
          <p:sp>
            <p:nvSpPr>
              <p:cNvPr id="11" name="TextBox 10">
                <a:extLst>
                  <a:ext uri="{FF2B5EF4-FFF2-40B4-BE49-F238E27FC236}">
                    <a16:creationId xmlns:a16="http://schemas.microsoft.com/office/drawing/2014/main" id="{A5D16CD6-137E-4F15-B56F-F8389857DF4D}"/>
                  </a:ext>
                </a:extLst>
              </p:cNvPr>
              <p:cNvSpPr txBox="1"/>
              <p:nvPr/>
            </p:nvSpPr>
            <p:spPr>
              <a:xfrm>
                <a:off x="5755341" y="5765591"/>
                <a:ext cx="891911" cy="369332"/>
              </a:xfrm>
              <a:prstGeom prst="rect">
                <a:avLst/>
              </a:prstGeom>
              <a:noFill/>
            </p:spPr>
            <p:txBody>
              <a:bodyPr wrap="none" rtlCol="0">
                <a:spAutoFit/>
              </a:bodyPr>
              <a:lstStyle/>
              <a:p>
                <a:r>
                  <a:rPr lang="en-US" dirty="0"/>
                  <a:t>PLBART</a:t>
                </a:r>
              </a:p>
            </p:txBody>
          </p:sp>
        </p:grpSp>
      </p:grpSp>
      <p:pic>
        <p:nvPicPr>
          <p:cNvPr id="15" name="Picture 2">
            <a:extLst>
              <a:ext uri="{FF2B5EF4-FFF2-40B4-BE49-F238E27FC236}">
                <a16:creationId xmlns:a16="http://schemas.microsoft.com/office/drawing/2014/main" id="{94083A6C-0F79-441D-84E6-4C239F9416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3733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48</a:t>
            </a:fld>
            <a:endParaRPr/>
          </a:p>
        </p:txBody>
      </p:sp>
      <p:sp>
        <p:nvSpPr>
          <p:cNvPr id="642" name="Google Shape;642;p63"/>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00" b="1" dirty="0">
                <a:latin typeface="Poppins SemiBold" panose="00000700000000000000" pitchFamily="2" charset="0"/>
                <a:ea typeface="Georgia"/>
                <a:cs typeface="Poppins SemiBold" panose="00000700000000000000" pitchFamily="2" charset="0"/>
                <a:sym typeface="Georgia"/>
              </a:rPr>
              <a:t>PLBART – Jointly Learning to Understand and Generate</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1013011" y="1591641"/>
            <a:ext cx="2572870" cy="461665"/>
          </a:xfrm>
          <a:prstGeom prst="rect">
            <a:avLst/>
          </a:prstGeom>
          <a:noFill/>
        </p:spPr>
        <p:txBody>
          <a:bodyPr wrap="square" rtlCol="0">
            <a:spAutoFit/>
          </a:bodyPr>
          <a:lstStyle/>
          <a:p>
            <a:r>
              <a:rPr lang="en-US" sz="2400" dirty="0">
                <a:latin typeface="Poppins" panose="00000500000000000000" pitchFamily="2" charset="0"/>
                <a:cs typeface="Poppins" panose="00000500000000000000" pitchFamily="2" charset="0"/>
              </a:rPr>
              <a:t>Token Deletion</a:t>
            </a:r>
          </a:p>
        </p:txBody>
      </p:sp>
      <p:grpSp>
        <p:nvGrpSpPr>
          <p:cNvPr id="13" name="Group 12">
            <a:extLst>
              <a:ext uri="{FF2B5EF4-FFF2-40B4-BE49-F238E27FC236}">
                <a16:creationId xmlns:a16="http://schemas.microsoft.com/office/drawing/2014/main" id="{596769A2-E56F-4F4A-B289-AF39A6A1200A}"/>
              </a:ext>
            </a:extLst>
          </p:cNvPr>
          <p:cNvGrpSpPr/>
          <p:nvPr/>
        </p:nvGrpSpPr>
        <p:grpSpPr>
          <a:xfrm>
            <a:off x="4308238" y="4175753"/>
            <a:ext cx="3851826" cy="2102605"/>
            <a:chOff x="4308238" y="4032318"/>
            <a:chExt cx="3851826" cy="2102605"/>
          </a:xfrm>
        </p:grpSpPr>
        <p:sp>
          <p:nvSpPr>
            <p:cNvPr id="8" name="Arrow: Bent 7">
              <a:extLst>
                <a:ext uri="{FF2B5EF4-FFF2-40B4-BE49-F238E27FC236}">
                  <a16:creationId xmlns:a16="http://schemas.microsoft.com/office/drawing/2014/main" id="{0FED07A1-354A-4B27-AFEB-E4C9B0C427A9}"/>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F0A48613-C98A-4065-8D42-B5DC1AC7EB8D}"/>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2" name="Group 11">
              <a:extLst>
                <a:ext uri="{FF2B5EF4-FFF2-40B4-BE49-F238E27FC236}">
                  <a16:creationId xmlns:a16="http://schemas.microsoft.com/office/drawing/2014/main" id="{6EA23588-6999-4833-94C3-52F28EE1FFBE}"/>
                </a:ext>
              </a:extLst>
            </p:cNvPr>
            <p:cNvGrpSpPr/>
            <p:nvPr/>
          </p:nvGrpSpPr>
          <p:grpSpPr>
            <a:xfrm>
              <a:off x="4915088" y="4032318"/>
              <a:ext cx="2361823" cy="2102605"/>
              <a:chOff x="4915088" y="4032318"/>
              <a:chExt cx="2361823" cy="2102605"/>
            </a:xfrm>
          </p:grpSpPr>
          <mc:AlternateContent xmlns:mc="http://schemas.openxmlformats.org/markup-compatibility/2006">
            <mc:Choice xmlns:am3d="http://schemas.microsoft.com/office/drawing/2017/model3d" Requires="am3d">
              <p:graphicFrame>
                <p:nvGraphicFramePr>
                  <p:cNvPr id="14" name="3D Model 13" descr="PLBART">
                    <a:extLst>
                      <a:ext uri="{FF2B5EF4-FFF2-40B4-BE49-F238E27FC236}">
                        <a16:creationId xmlns:a16="http://schemas.microsoft.com/office/drawing/2014/main" id="{F801282A-9CFA-407D-8460-0E3E64E65FB3}"/>
                      </a:ext>
                    </a:extLst>
                  </p:cNvPr>
                  <p:cNvGraphicFramePr>
                    <a:graphicFrameLocks noChangeAspect="1"/>
                  </p:cNvGraphicFramePr>
                  <p:nvPr/>
                </p:nvGraphicFramePr>
                <p:xfrm>
                  <a:off x="4915088" y="4032318"/>
                  <a:ext cx="2361823" cy="1733273"/>
                </p:xfrm>
                <a:graphic>
                  <a:graphicData uri="http://schemas.microsoft.com/office/drawing/2017/model3d">
                    <am3d:model3d r:embed="rId3">
                      <am3d:spPr>
                        <a:xfrm>
                          <a:off x="0" y="0"/>
                          <a:ext cx="2361823" cy="1733273"/>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4"/>
                      </am3d:raster>
                      <am3d:objViewport viewportSz="29903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PLBART">
                    <a:extLst>
                      <a:ext uri="{FF2B5EF4-FFF2-40B4-BE49-F238E27FC236}">
                        <a16:creationId xmlns:a16="http://schemas.microsoft.com/office/drawing/2014/main" id="{F801282A-9CFA-407D-8460-0E3E64E65FB3}"/>
                      </a:ext>
                    </a:extLst>
                  </p:cNvPr>
                  <p:cNvPicPr>
                    <a:picLocks noGrp="1" noRot="1" noChangeAspect="1" noMove="1" noResize="1" noEditPoints="1" noAdjustHandles="1" noChangeArrowheads="1" noChangeShapeType="1" noCrop="1"/>
                  </p:cNvPicPr>
                  <p:nvPr/>
                </p:nvPicPr>
                <p:blipFill>
                  <a:blip r:embed="rId4"/>
                  <a:stretch>
                    <a:fillRect/>
                  </a:stretch>
                </p:blipFill>
                <p:spPr>
                  <a:xfrm>
                    <a:off x="4915088" y="4175753"/>
                    <a:ext cx="2361823" cy="1733273"/>
                  </a:xfrm>
                  <a:prstGeom prst="rect">
                    <a:avLst/>
                  </a:prstGeom>
                </p:spPr>
              </p:pic>
            </mc:Fallback>
          </mc:AlternateContent>
          <p:sp>
            <p:nvSpPr>
              <p:cNvPr id="11" name="TextBox 10">
                <a:extLst>
                  <a:ext uri="{FF2B5EF4-FFF2-40B4-BE49-F238E27FC236}">
                    <a16:creationId xmlns:a16="http://schemas.microsoft.com/office/drawing/2014/main" id="{A5D16CD6-137E-4F15-B56F-F8389857DF4D}"/>
                  </a:ext>
                </a:extLst>
              </p:cNvPr>
              <p:cNvSpPr txBox="1"/>
              <p:nvPr/>
            </p:nvSpPr>
            <p:spPr>
              <a:xfrm>
                <a:off x="5755341" y="5765591"/>
                <a:ext cx="891911" cy="369332"/>
              </a:xfrm>
              <a:prstGeom prst="rect">
                <a:avLst/>
              </a:prstGeom>
              <a:noFill/>
            </p:spPr>
            <p:txBody>
              <a:bodyPr wrap="none" rtlCol="0">
                <a:spAutoFit/>
              </a:bodyPr>
              <a:lstStyle/>
              <a:p>
                <a:r>
                  <a:rPr lang="en-US" dirty="0"/>
                  <a:t>PLBART</a:t>
                </a:r>
              </a:p>
            </p:txBody>
          </p:sp>
        </p:grpSp>
      </p:grpSp>
      <p:pic>
        <p:nvPicPr>
          <p:cNvPr id="3" name="Picture 2">
            <a:extLst>
              <a:ext uri="{FF2B5EF4-FFF2-40B4-BE49-F238E27FC236}">
                <a16:creationId xmlns:a16="http://schemas.microsoft.com/office/drawing/2014/main" id="{D8CF0F07-70A4-4FEF-926F-12225AC151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220" y="2147124"/>
            <a:ext cx="3828350" cy="2526190"/>
          </a:xfrm>
          <a:prstGeom prst="rect">
            <a:avLst/>
          </a:prstGeom>
        </p:spPr>
      </p:pic>
      <p:pic>
        <p:nvPicPr>
          <p:cNvPr id="6" name="Picture 5">
            <a:extLst>
              <a:ext uri="{FF2B5EF4-FFF2-40B4-BE49-F238E27FC236}">
                <a16:creationId xmlns:a16="http://schemas.microsoft.com/office/drawing/2014/main" id="{7D4F0D4F-8708-4C19-A14A-DA4A6C5FE7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6911" y="1898343"/>
            <a:ext cx="3828351" cy="2526191"/>
          </a:xfrm>
          <a:prstGeom prst="rect">
            <a:avLst/>
          </a:prstGeom>
        </p:spPr>
      </p:pic>
      <p:pic>
        <p:nvPicPr>
          <p:cNvPr id="15" name="Picture 2">
            <a:extLst>
              <a:ext uri="{FF2B5EF4-FFF2-40B4-BE49-F238E27FC236}">
                <a16:creationId xmlns:a16="http://schemas.microsoft.com/office/drawing/2014/main" id="{7D2E6E76-7E47-4D8C-8C61-133776D614D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67705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49</a:t>
            </a:fld>
            <a:endParaRPr/>
          </a:p>
        </p:txBody>
      </p:sp>
      <p:sp>
        <p:nvSpPr>
          <p:cNvPr id="642" name="Google Shape;642;p63"/>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00" b="1" dirty="0">
                <a:latin typeface="Poppins SemiBold" panose="00000700000000000000" pitchFamily="2" charset="0"/>
                <a:ea typeface="Georgia"/>
                <a:cs typeface="Poppins SemiBold" panose="00000700000000000000" pitchFamily="2" charset="0"/>
                <a:sym typeface="Georgia"/>
              </a:rPr>
              <a:t>PLBART – Jointly Learning to Understand and Generate</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1013011" y="1591641"/>
            <a:ext cx="2572870" cy="461665"/>
          </a:xfrm>
          <a:prstGeom prst="rect">
            <a:avLst/>
          </a:prstGeom>
          <a:noFill/>
        </p:spPr>
        <p:txBody>
          <a:bodyPr wrap="square" rtlCol="0">
            <a:spAutoFit/>
          </a:bodyPr>
          <a:lstStyle/>
          <a:p>
            <a:r>
              <a:rPr lang="en-US" sz="2400" dirty="0">
                <a:latin typeface="Poppins" panose="00000500000000000000" pitchFamily="2" charset="0"/>
                <a:cs typeface="Poppins" panose="00000500000000000000" pitchFamily="2" charset="0"/>
              </a:rPr>
              <a:t>Token Infilling</a:t>
            </a:r>
          </a:p>
        </p:txBody>
      </p:sp>
      <p:grpSp>
        <p:nvGrpSpPr>
          <p:cNvPr id="13" name="Group 12">
            <a:extLst>
              <a:ext uri="{FF2B5EF4-FFF2-40B4-BE49-F238E27FC236}">
                <a16:creationId xmlns:a16="http://schemas.microsoft.com/office/drawing/2014/main" id="{596769A2-E56F-4F4A-B289-AF39A6A1200A}"/>
              </a:ext>
            </a:extLst>
          </p:cNvPr>
          <p:cNvGrpSpPr/>
          <p:nvPr/>
        </p:nvGrpSpPr>
        <p:grpSpPr>
          <a:xfrm>
            <a:off x="4308238" y="4175753"/>
            <a:ext cx="3851826" cy="2102605"/>
            <a:chOff x="4308238" y="4032318"/>
            <a:chExt cx="3851826" cy="2102605"/>
          </a:xfrm>
        </p:grpSpPr>
        <p:sp>
          <p:nvSpPr>
            <p:cNvPr id="8" name="Arrow: Bent 7">
              <a:extLst>
                <a:ext uri="{FF2B5EF4-FFF2-40B4-BE49-F238E27FC236}">
                  <a16:creationId xmlns:a16="http://schemas.microsoft.com/office/drawing/2014/main" id="{0FED07A1-354A-4B27-AFEB-E4C9B0C427A9}"/>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F0A48613-C98A-4065-8D42-B5DC1AC7EB8D}"/>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2" name="Group 11">
              <a:extLst>
                <a:ext uri="{FF2B5EF4-FFF2-40B4-BE49-F238E27FC236}">
                  <a16:creationId xmlns:a16="http://schemas.microsoft.com/office/drawing/2014/main" id="{6EA23588-6999-4833-94C3-52F28EE1FFBE}"/>
                </a:ext>
              </a:extLst>
            </p:cNvPr>
            <p:cNvGrpSpPr/>
            <p:nvPr/>
          </p:nvGrpSpPr>
          <p:grpSpPr>
            <a:xfrm>
              <a:off x="4915088" y="4032318"/>
              <a:ext cx="2361823" cy="2102605"/>
              <a:chOff x="4915088" y="4032318"/>
              <a:chExt cx="2361823" cy="2102605"/>
            </a:xfrm>
          </p:grpSpPr>
          <mc:AlternateContent xmlns:mc="http://schemas.openxmlformats.org/markup-compatibility/2006">
            <mc:Choice xmlns:am3d="http://schemas.microsoft.com/office/drawing/2017/model3d" Requires="am3d">
              <p:graphicFrame>
                <p:nvGraphicFramePr>
                  <p:cNvPr id="14" name="3D Model 13" descr="PLBART">
                    <a:extLst>
                      <a:ext uri="{FF2B5EF4-FFF2-40B4-BE49-F238E27FC236}">
                        <a16:creationId xmlns:a16="http://schemas.microsoft.com/office/drawing/2014/main" id="{F801282A-9CFA-407D-8460-0E3E64E65FB3}"/>
                      </a:ext>
                    </a:extLst>
                  </p:cNvPr>
                  <p:cNvGraphicFramePr>
                    <a:graphicFrameLocks noChangeAspect="1"/>
                  </p:cNvGraphicFramePr>
                  <p:nvPr/>
                </p:nvGraphicFramePr>
                <p:xfrm>
                  <a:off x="4915088" y="4032318"/>
                  <a:ext cx="2361823" cy="1733273"/>
                </p:xfrm>
                <a:graphic>
                  <a:graphicData uri="http://schemas.microsoft.com/office/drawing/2017/model3d">
                    <am3d:model3d r:embed="rId3">
                      <am3d:spPr>
                        <a:xfrm>
                          <a:off x="0" y="0"/>
                          <a:ext cx="2361823" cy="1733273"/>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4"/>
                      </am3d:raster>
                      <am3d:objViewport viewportSz="29903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PLBART">
                    <a:extLst>
                      <a:ext uri="{FF2B5EF4-FFF2-40B4-BE49-F238E27FC236}">
                        <a16:creationId xmlns:a16="http://schemas.microsoft.com/office/drawing/2014/main" id="{F801282A-9CFA-407D-8460-0E3E64E65FB3}"/>
                      </a:ext>
                    </a:extLst>
                  </p:cNvPr>
                  <p:cNvPicPr>
                    <a:picLocks noGrp="1" noRot="1" noChangeAspect="1" noMove="1" noResize="1" noEditPoints="1" noAdjustHandles="1" noChangeArrowheads="1" noChangeShapeType="1" noCrop="1"/>
                  </p:cNvPicPr>
                  <p:nvPr/>
                </p:nvPicPr>
                <p:blipFill>
                  <a:blip r:embed="rId4"/>
                  <a:stretch>
                    <a:fillRect/>
                  </a:stretch>
                </p:blipFill>
                <p:spPr>
                  <a:xfrm>
                    <a:off x="4915088" y="4175753"/>
                    <a:ext cx="2361823" cy="1733273"/>
                  </a:xfrm>
                  <a:prstGeom prst="rect">
                    <a:avLst/>
                  </a:prstGeom>
                </p:spPr>
              </p:pic>
            </mc:Fallback>
          </mc:AlternateContent>
          <p:sp>
            <p:nvSpPr>
              <p:cNvPr id="11" name="TextBox 10">
                <a:extLst>
                  <a:ext uri="{FF2B5EF4-FFF2-40B4-BE49-F238E27FC236}">
                    <a16:creationId xmlns:a16="http://schemas.microsoft.com/office/drawing/2014/main" id="{A5D16CD6-137E-4F15-B56F-F8389857DF4D}"/>
                  </a:ext>
                </a:extLst>
              </p:cNvPr>
              <p:cNvSpPr txBox="1"/>
              <p:nvPr/>
            </p:nvSpPr>
            <p:spPr>
              <a:xfrm>
                <a:off x="5755341" y="5765591"/>
                <a:ext cx="891911" cy="369332"/>
              </a:xfrm>
              <a:prstGeom prst="rect">
                <a:avLst/>
              </a:prstGeom>
              <a:noFill/>
            </p:spPr>
            <p:txBody>
              <a:bodyPr wrap="none" rtlCol="0">
                <a:spAutoFit/>
              </a:bodyPr>
              <a:lstStyle/>
              <a:p>
                <a:r>
                  <a:rPr lang="en-US" dirty="0"/>
                  <a:t>PLBART</a:t>
                </a:r>
              </a:p>
            </p:txBody>
          </p:sp>
        </p:grpSp>
      </p:grpSp>
      <p:pic>
        <p:nvPicPr>
          <p:cNvPr id="4" name="Picture 3">
            <a:extLst>
              <a:ext uri="{FF2B5EF4-FFF2-40B4-BE49-F238E27FC236}">
                <a16:creationId xmlns:a16="http://schemas.microsoft.com/office/drawing/2014/main" id="{4056B168-5F0C-4497-9E22-D7E86AF60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959" y="2053306"/>
            <a:ext cx="3828351" cy="2526191"/>
          </a:xfrm>
          <a:prstGeom prst="rect">
            <a:avLst/>
          </a:prstGeom>
        </p:spPr>
      </p:pic>
      <p:pic>
        <p:nvPicPr>
          <p:cNvPr id="9" name="Picture 8">
            <a:extLst>
              <a:ext uri="{FF2B5EF4-FFF2-40B4-BE49-F238E27FC236}">
                <a16:creationId xmlns:a16="http://schemas.microsoft.com/office/drawing/2014/main" id="{CF88881B-66A2-4B61-85A4-942D9A4BB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0637" y="1665105"/>
            <a:ext cx="3828352" cy="2526191"/>
          </a:xfrm>
          <a:prstGeom prst="rect">
            <a:avLst/>
          </a:prstGeom>
        </p:spPr>
      </p:pic>
      <p:pic>
        <p:nvPicPr>
          <p:cNvPr id="15" name="Picture 2">
            <a:extLst>
              <a:ext uri="{FF2B5EF4-FFF2-40B4-BE49-F238E27FC236}">
                <a16:creationId xmlns:a16="http://schemas.microsoft.com/office/drawing/2014/main" id="{DCE60F32-0180-4083-9909-1CE6B2C24BC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81860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0082A-EE32-4047-8F28-B48052B5DB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611" y="1121164"/>
            <a:ext cx="4659549" cy="3784200"/>
          </a:xfrm>
          <a:prstGeom prst="rect">
            <a:avLst/>
          </a:prstGeom>
        </p:spPr>
      </p:pic>
      <p:sp>
        <p:nvSpPr>
          <p:cNvPr id="6" name="TextBox 5">
            <a:extLst>
              <a:ext uri="{FF2B5EF4-FFF2-40B4-BE49-F238E27FC236}">
                <a16:creationId xmlns:a16="http://schemas.microsoft.com/office/drawing/2014/main" id="{32936C9B-1270-4981-99B8-9A7915D855FD}"/>
              </a:ext>
            </a:extLst>
          </p:cNvPr>
          <p:cNvSpPr txBox="1"/>
          <p:nvPr/>
        </p:nvSpPr>
        <p:spPr>
          <a:xfrm>
            <a:off x="251283" y="175654"/>
            <a:ext cx="11776928" cy="691728"/>
          </a:xfrm>
          <a:prstGeom prst="rect">
            <a:avLst/>
          </a:prstGeom>
          <a:noFill/>
        </p:spPr>
        <p:txBody>
          <a:bodyPr wrap="square" rtlCol="0">
            <a:spAutoFit/>
          </a:bodyPr>
          <a:lstStyle/>
          <a:p>
            <a:pPr algn="ctr">
              <a:lnSpc>
                <a:spcPts val="5000"/>
              </a:lnSpc>
            </a:pPr>
            <a:r>
              <a:rPr lang="en-US" sz="3300" dirty="0">
                <a:latin typeface="Poppins SemiBold" panose="00000700000000000000" pitchFamily="2" charset="0"/>
                <a:ea typeface="League Spartan" charset="0"/>
                <a:cs typeface="Poppins SemiBold" panose="00000700000000000000" pitchFamily="2" charset="0"/>
              </a:rPr>
              <a:t>Automated Edit / Program Repair</a:t>
            </a:r>
          </a:p>
        </p:txBody>
      </p:sp>
      <p:sp>
        <p:nvSpPr>
          <p:cNvPr id="8" name="Slide Number Placeholder 1">
            <a:extLst>
              <a:ext uri="{FF2B5EF4-FFF2-40B4-BE49-F238E27FC236}">
                <a16:creationId xmlns:a16="http://schemas.microsoft.com/office/drawing/2014/main" id="{F1648BE0-B3CF-4035-A04E-7AC2FA8D9E88}"/>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a:t>
            </a:fld>
            <a:endParaRPr lang="en" dirty="0"/>
          </a:p>
        </p:txBody>
      </p:sp>
      <p:sp>
        <p:nvSpPr>
          <p:cNvPr id="2" name="TextBox 1">
            <a:extLst>
              <a:ext uri="{FF2B5EF4-FFF2-40B4-BE49-F238E27FC236}">
                <a16:creationId xmlns:a16="http://schemas.microsoft.com/office/drawing/2014/main" id="{C13E91FF-7C18-1A4A-ACBE-122E813A069B}"/>
              </a:ext>
            </a:extLst>
          </p:cNvPr>
          <p:cNvSpPr txBox="1"/>
          <p:nvPr/>
        </p:nvSpPr>
        <p:spPr>
          <a:xfrm>
            <a:off x="8363110" y="5956013"/>
            <a:ext cx="3299301"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[1] </a:t>
            </a:r>
            <a:r>
              <a:rPr lang="en-US" sz="1400" dirty="0" err="1">
                <a:latin typeface="Courier New" panose="02070309020205020404" pitchFamily="49" charset="0"/>
                <a:cs typeface="Courier New" panose="02070309020205020404" pitchFamily="49" charset="0"/>
              </a:rPr>
              <a:t>Simfix</a:t>
            </a:r>
            <a:r>
              <a:rPr lang="en-US" sz="1400" dirty="0">
                <a:latin typeface="Courier New" panose="02070309020205020404" pitchFamily="49" charset="0"/>
                <a:cs typeface="Courier New" panose="02070309020205020404" pitchFamily="49" charset="0"/>
              </a:rPr>
              <a:t> Jiang et.al. 2018 </a:t>
            </a:r>
          </a:p>
          <a:p>
            <a:r>
              <a:rPr lang="en-US" sz="1400" dirty="0">
                <a:latin typeface="Courier New" panose="02070309020205020404" pitchFamily="49" charset="0"/>
                <a:cs typeface="Courier New" panose="02070309020205020404" pitchFamily="49" charset="0"/>
              </a:rPr>
              <a:t>[2] Elixir </a:t>
            </a:r>
            <a:r>
              <a:rPr lang="en-US" sz="1400" dirty="0" err="1">
                <a:latin typeface="Courier New" panose="02070309020205020404" pitchFamily="49" charset="0"/>
                <a:cs typeface="Courier New" panose="02070309020205020404" pitchFamily="49" charset="0"/>
              </a:rPr>
              <a:t>Saha</a:t>
            </a:r>
            <a:r>
              <a:rPr lang="en-US" sz="1400" dirty="0">
                <a:latin typeface="Courier New" panose="02070309020205020404" pitchFamily="49" charset="0"/>
                <a:cs typeface="Courier New" panose="02070309020205020404" pitchFamily="49" charset="0"/>
              </a:rPr>
              <a:t> et.al.2017] </a:t>
            </a:r>
          </a:p>
        </p:txBody>
      </p:sp>
      <p:sp>
        <p:nvSpPr>
          <p:cNvPr id="7" name="Rectangle: Rounded Corners 6">
            <a:extLst>
              <a:ext uri="{FF2B5EF4-FFF2-40B4-BE49-F238E27FC236}">
                <a16:creationId xmlns:a16="http://schemas.microsoft.com/office/drawing/2014/main" id="{C9A6757B-9571-48D5-8CF6-936A96776461}"/>
              </a:ext>
            </a:extLst>
          </p:cNvPr>
          <p:cNvSpPr/>
          <p:nvPr/>
        </p:nvSpPr>
        <p:spPr>
          <a:xfrm>
            <a:off x="5844116" y="3543289"/>
            <a:ext cx="4182555" cy="1362075"/>
          </a:xfrm>
          <a:prstGeom prst="roundRect">
            <a:avLst>
              <a:gd name="adj" fmla="val 5708"/>
            </a:avLst>
          </a:prstGeom>
          <a:solidFill>
            <a:srgbClr val="E2ECE7">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urier New" panose="02070309020205020404" pitchFamily="49" charset="0"/>
                <a:cs typeface="Courier New" panose="02070309020205020404" pitchFamily="49" charset="0"/>
              </a:rPr>
              <a:t>l = location(gets)</a:t>
            </a:r>
          </a:p>
          <a:p>
            <a:r>
              <a:rPr lang="en-US" sz="1600" dirty="0">
                <a:solidFill>
                  <a:schemeClr val="tx1"/>
                </a:solidFill>
                <a:latin typeface="Courier New" panose="02070309020205020404" pitchFamily="49" charset="0"/>
                <a:cs typeface="Courier New" panose="02070309020205020404" pitchFamily="49" charset="0"/>
              </a:rPr>
              <a:t>v = parameters(gets)</a:t>
            </a:r>
          </a:p>
          <a:p>
            <a:r>
              <a:rPr lang="en-US" sz="1600" dirty="0">
                <a:solidFill>
                  <a:schemeClr val="tx1"/>
                </a:solidFill>
                <a:latin typeface="Courier New" panose="02070309020205020404" pitchFamily="49" charset="0"/>
                <a:cs typeface="Courier New" panose="02070309020205020404" pitchFamily="49" charset="0"/>
              </a:rPr>
              <a:t>s = </a:t>
            </a:r>
            <a:r>
              <a:rPr lang="en-US" sz="1600" dirty="0" err="1">
                <a:solidFill>
                  <a:schemeClr val="tx1"/>
                </a:solidFill>
                <a:latin typeface="Courier New" panose="02070309020205020404" pitchFamily="49" charset="0"/>
                <a:cs typeface="Courier New" panose="02070309020205020404" pitchFamily="49" charset="0"/>
              </a:rPr>
              <a:t>memory_size</a:t>
            </a:r>
            <a:r>
              <a:rPr lang="en-US" sz="1600" dirty="0">
                <a:solidFill>
                  <a:schemeClr val="tx1"/>
                </a:solidFill>
                <a:latin typeface="Courier New" panose="02070309020205020404" pitchFamily="49" charset="0"/>
                <a:cs typeface="Courier New" panose="02070309020205020404" pitchFamily="49" charset="0"/>
              </a:rPr>
              <a:t>(v)</a:t>
            </a:r>
          </a:p>
          <a:p>
            <a:r>
              <a:rPr lang="en-US" sz="1600" dirty="0" err="1">
                <a:solidFill>
                  <a:schemeClr val="tx1"/>
                </a:solidFill>
                <a:latin typeface="Courier New" panose="02070309020205020404" pitchFamily="49" charset="0"/>
                <a:cs typeface="Courier New" panose="02070309020205020404" pitchFamily="49" charset="0"/>
              </a:rPr>
              <a:t>new_stmt</a:t>
            </a:r>
            <a:r>
              <a:rPr lang="en-US" sz="1600" dirty="0">
                <a:solidFill>
                  <a:schemeClr val="tx1"/>
                </a:solidFill>
                <a:latin typeface="Courier New" panose="02070309020205020404" pitchFamily="49" charset="0"/>
                <a:cs typeface="Courier New" panose="02070309020205020404" pitchFamily="49" charset="0"/>
              </a:rPr>
              <a:t> = “</a:t>
            </a:r>
            <a:r>
              <a:rPr lang="en-US" sz="1600" dirty="0" err="1">
                <a:solidFill>
                  <a:schemeClr val="tx1"/>
                </a:solidFill>
                <a:latin typeface="Courier New" panose="02070309020205020404" pitchFamily="49" charset="0"/>
                <a:cs typeface="Courier New" panose="02070309020205020404" pitchFamily="49" charset="0"/>
              </a:rPr>
              <a:t>fgets</a:t>
            </a:r>
            <a:r>
              <a:rPr lang="en-US" sz="1600" dirty="0">
                <a:solidFill>
                  <a:schemeClr val="tx1"/>
                </a:solidFill>
                <a:latin typeface="Courier New" panose="02070309020205020404" pitchFamily="49" charset="0"/>
                <a:cs typeface="Courier New" panose="02070309020205020404" pitchFamily="49" charset="0"/>
              </a:rPr>
              <a:t> (v, s, stdin)”</a:t>
            </a:r>
          </a:p>
          <a:p>
            <a:r>
              <a:rPr lang="en-US" sz="1600" b="1" dirty="0">
                <a:solidFill>
                  <a:schemeClr val="accent1">
                    <a:lumMod val="75000"/>
                  </a:schemeClr>
                </a:solidFill>
                <a:latin typeface="Courier New" panose="02070309020205020404" pitchFamily="49" charset="0"/>
                <a:cs typeface="Courier New" panose="02070309020205020404" pitchFamily="49" charset="0"/>
              </a:rPr>
              <a:t>Update</a:t>
            </a:r>
            <a:r>
              <a:rPr lang="en-US" sz="1600" dirty="0">
                <a:solidFill>
                  <a:schemeClr val="tx1"/>
                </a:solidFill>
                <a:latin typeface="Courier New" panose="02070309020205020404" pitchFamily="49" charset="0"/>
                <a:cs typeface="Courier New" panose="02070309020205020404" pitchFamily="49" charset="0"/>
              </a:rPr>
              <a:t> l with </a:t>
            </a:r>
            <a:r>
              <a:rPr lang="en-US" sz="1600" dirty="0" err="1">
                <a:solidFill>
                  <a:schemeClr val="tx1"/>
                </a:solidFill>
                <a:latin typeface="Courier New" panose="02070309020205020404" pitchFamily="49" charset="0"/>
                <a:cs typeface="Courier New" panose="02070309020205020404" pitchFamily="49" charset="0"/>
              </a:rPr>
              <a:t>new_stmt</a:t>
            </a:r>
            <a:endParaRPr lang="en-US" sz="16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792208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CDAF05E-4671-4342-9119-20DEE3EA6396}"/>
              </a:ext>
            </a:extLst>
          </p:cNvPr>
          <p:cNvSpPr>
            <a:spLocks noGrp="1"/>
          </p:cNvSpPr>
          <p:nvPr>
            <p:ph sz="half" idx="1"/>
          </p:nvPr>
        </p:nvSpPr>
        <p:spPr/>
        <p:txBody>
          <a:bodyPr/>
          <a:lstStyle/>
          <a:p>
            <a:r>
              <a:rPr lang="en-US" dirty="0"/>
              <a:t>Noise Properties</a:t>
            </a:r>
          </a:p>
          <a:p>
            <a:pPr lvl="1"/>
            <a:r>
              <a:rPr lang="en-US" dirty="0"/>
              <a:t>Mutate Natural </a:t>
            </a:r>
            <a:r>
              <a:rPr lang="en-US" dirty="0" err="1"/>
              <a:t>Chennel</a:t>
            </a:r>
            <a:endParaRPr lang="en-US" dirty="0"/>
          </a:p>
          <a:p>
            <a:pPr lvl="1"/>
            <a:r>
              <a:rPr lang="en-US" dirty="0"/>
              <a:t>Likely to Break Syntax</a:t>
            </a:r>
          </a:p>
          <a:p>
            <a:pPr marL="457200" lvl="1" indent="0">
              <a:buNone/>
            </a:pPr>
            <a:endParaRPr lang="en-US" dirty="0"/>
          </a:p>
        </p:txBody>
      </p:sp>
      <p:sp>
        <p:nvSpPr>
          <p:cNvPr id="7" name="Content Placeholder 6">
            <a:extLst>
              <a:ext uri="{FF2B5EF4-FFF2-40B4-BE49-F238E27FC236}">
                <a16:creationId xmlns:a16="http://schemas.microsoft.com/office/drawing/2014/main" id="{46489BC1-62E4-4C02-941F-AC1730D75803}"/>
              </a:ext>
            </a:extLst>
          </p:cNvPr>
          <p:cNvSpPr>
            <a:spLocks noGrp="1"/>
          </p:cNvSpPr>
          <p:nvPr>
            <p:ph sz="half" idx="2"/>
          </p:nvPr>
        </p:nvSpPr>
        <p:spPr/>
        <p:txBody>
          <a:bodyPr/>
          <a:lstStyle/>
          <a:p>
            <a:r>
              <a:rPr lang="en-US" dirty="0"/>
              <a:t>Training Objectives</a:t>
            </a:r>
          </a:p>
          <a:p>
            <a:pPr lvl="1"/>
            <a:r>
              <a:rPr lang="en-US" dirty="0"/>
              <a:t>Generate the whole code. </a:t>
            </a:r>
          </a:p>
          <a:p>
            <a:pPr lvl="1"/>
            <a:r>
              <a:rPr lang="en-US" dirty="0"/>
              <a:t>Learns syntax implicitly</a:t>
            </a:r>
          </a:p>
          <a:p>
            <a:pPr lvl="1"/>
            <a:r>
              <a:rPr lang="en-US" dirty="0"/>
              <a:t>Learn Coding Patterns. </a:t>
            </a:r>
          </a:p>
          <a:p>
            <a:pPr marL="457200" lvl="1" indent="0">
              <a:buNone/>
            </a:pPr>
            <a:endParaRPr lang="en-US" dirty="0"/>
          </a:p>
          <a:p>
            <a:r>
              <a:rPr lang="en-US" dirty="0"/>
              <a:t>Multi-lingual Training</a:t>
            </a:r>
          </a:p>
          <a:p>
            <a:pPr lvl="1"/>
            <a:r>
              <a:rPr lang="en-US" dirty="0"/>
              <a:t>Java</a:t>
            </a:r>
          </a:p>
          <a:p>
            <a:pPr lvl="1"/>
            <a:r>
              <a:rPr lang="en-US" dirty="0"/>
              <a:t>Python</a:t>
            </a:r>
          </a:p>
          <a:p>
            <a:pPr lvl="1"/>
            <a:r>
              <a:rPr lang="en-US" dirty="0"/>
              <a:t>NL from Stack overflow</a:t>
            </a:r>
          </a:p>
        </p:txBody>
      </p:sp>
      <p:pic>
        <p:nvPicPr>
          <p:cNvPr id="23" name="Picture 22">
            <a:extLst>
              <a:ext uri="{FF2B5EF4-FFF2-40B4-BE49-F238E27FC236}">
                <a16:creationId xmlns:a16="http://schemas.microsoft.com/office/drawing/2014/main" id="{BEEF10EA-7B61-4CA6-B816-2A4A7A973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1692" y="3296806"/>
            <a:ext cx="3828350" cy="2526190"/>
          </a:xfrm>
          <a:prstGeom prst="rect">
            <a:avLst/>
          </a:prstGeom>
        </p:spPr>
      </p:pic>
      <p:sp>
        <p:nvSpPr>
          <p:cNvPr id="28" name="Google Shape;642;p63">
            <a:extLst>
              <a:ext uri="{FF2B5EF4-FFF2-40B4-BE49-F238E27FC236}">
                <a16:creationId xmlns:a16="http://schemas.microsoft.com/office/drawing/2014/main" id="{DC217E6D-48B5-446A-8EA8-C08BFAD059DF}"/>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00" b="1" dirty="0">
                <a:latin typeface="Poppins SemiBold" panose="00000700000000000000" pitchFamily="2" charset="0"/>
                <a:ea typeface="Georgia"/>
                <a:cs typeface="Poppins SemiBold" panose="00000700000000000000" pitchFamily="2" charset="0"/>
                <a:sym typeface="Georgia"/>
              </a:rPr>
              <a:t>PLBART – Pretraining</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8" name="Slide Number Placeholder 1">
            <a:extLst>
              <a:ext uri="{FF2B5EF4-FFF2-40B4-BE49-F238E27FC236}">
                <a16:creationId xmlns:a16="http://schemas.microsoft.com/office/drawing/2014/main" id="{380DBF0D-48FF-4513-B93C-347BCD7B96A2}"/>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50</a:t>
            </a:fld>
            <a:endParaRPr lang="en" dirty="0"/>
          </a:p>
        </p:txBody>
      </p:sp>
      <p:pic>
        <p:nvPicPr>
          <p:cNvPr id="9" name="Picture 2">
            <a:extLst>
              <a:ext uri="{FF2B5EF4-FFF2-40B4-BE49-F238E27FC236}">
                <a16:creationId xmlns:a16="http://schemas.microsoft.com/office/drawing/2014/main" id="{4CDA50E1-4E83-43D0-94B0-9374614B9E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3352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oogle Shape;707;p69">
            <a:extLst>
              <a:ext uri="{FF2B5EF4-FFF2-40B4-BE49-F238E27FC236}">
                <a16:creationId xmlns:a16="http://schemas.microsoft.com/office/drawing/2014/main" id="{F7BF4E71-3A14-45EA-AB69-585CFF485A65}"/>
              </a:ext>
            </a:extLst>
          </p:cNvPr>
          <p:cNvPicPr preferRelativeResize="0"/>
          <p:nvPr/>
        </p:nvPicPr>
        <p:blipFill>
          <a:blip r:embed="rId3">
            <a:alphaModFix/>
          </a:blip>
          <a:stretch>
            <a:fillRect/>
          </a:stretch>
        </p:blipFill>
        <p:spPr>
          <a:xfrm>
            <a:off x="2091701" y="1574373"/>
            <a:ext cx="8008598" cy="4632464"/>
          </a:xfrm>
          <a:prstGeom prst="rect">
            <a:avLst/>
          </a:prstGeom>
          <a:noFill/>
          <a:ln>
            <a:noFill/>
          </a:ln>
        </p:spPr>
      </p:pic>
      <p:sp>
        <p:nvSpPr>
          <p:cNvPr id="14" name="Google Shape;642;p63">
            <a:extLst>
              <a:ext uri="{FF2B5EF4-FFF2-40B4-BE49-F238E27FC236}">
                <a16:creationId xmlns:a16="http://schemas.microsoft.com/office/drawing/2014/main" id="{2688F1F7-7C63-4494-AF18-6061158D99CF}"/>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00" b="1" dirty="0">
                <a:latin typeface="Poppins SemiBold" panose="00000700000000000000" pitchFamily="2" charset="0"/>
                <a:ea typeface="Georgia"/>
                <a:cs typeface="Poppins SemiBold" panose="00000700000000000000" pitchFamily="2" charset="0"/>
                <a:sym typeface="Georgia"/>
              </a:rPr>
              <a:t>PLBART – Experiment (Applications)</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6" name="Slide Number Placeholder 1">
            <a:extLst>
              <a:ext uri="{FF2B5EF4-FFF2-40B4-BE49-F238E27FC236}">
                <a16:creationId xmlns:a16="http://schemas.microsoft.com/office/drawing/2014/main" id="{7B57255F-8721-4DBA-9EF6-C96C8CEAD346}"/>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51</a:t>
            </a:fld>
            <a:endParaRPr lang="en" dirty="0"/>
          </a:p>
        </p:txBody>
      </p:sp>
      <p:pic>
        <p:nvPicPr>
          <p:cNvPr id="7" name="Picture 2">
            <a:extLst>
              <a:ext uri="{FF2B5EF4-FFF2-40B4-BE49-F238E27FC236}">
                <a16:creationId xmlns:a16="http://schemas.microsoft.com/office/drawing/2014/main" id="{FFCB6A5B-F39B-49D8-BBE8-08D250FD4D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5430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2;p63">
            <a:extLst>
              <a:ext uri="{FF2B5EF4-FFF2-40B4-BE49-F238E27FC236}">
                <a16:creationId xmlns:a16="http://schemas.microsoft.com/office/drawing/2014/main" id="{6B97047F-A69D-4C75-8B59-CEAFCAD3D11C}"/>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00" b="1" dirty="0">
                <a:latin typeface="Poppins SemiBold" panose="00000700000000000000" pitchFamily="2" charset="0"/>
                <a:ea typeface="Georgia"/>
                <a:cs typeface="Poppins SemiBold" panose="00000700000000000000" pitchFamily="2" charset="0"/>
                <a:sym typeface="Georgia"/>
              </a:rPr>
              <a:t>PLBART – Results – Code Generation from NL</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8" name="Google Shape;1102;p106">
            <a:extLst>
              <a:ext uri="{FF2B5EF4-FFF2-40B4-BE49-F238E27FC236}">
                <a16:creationId xmlns:a16="http://schemas.microsoft.com/office/drawing/2014/main" id="{267B34CD-5A96-4353-A7A4-176085D34D08}"/>
              </a:ext>
            </a:extLst>
          </p:cNvPr>
          <p:cNvSpPr/>
          <p:nvPr/>
        </p:nvSpPr>
        <p:spPr>
          <a:xfrm>
            <a:off x="886691" y="1646126"/>
            <a:ext cx="10095345" cy="101853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300" b="1" dirty="0">
                <a:latin typeface="Poppins" panose="00000500000000000000" pitchFamily="2" charset="0"/>
                <a:ea typeface="Georgia"/>
                <a:cs typeface="Poppins" panose="00000500000000000000" pitchFamily="2" charset="0"/>
                <a:sym typeface="Georgia"/>
              </a:rPr>
              <a:t>Dataset:</a:t>
            </a:r>
            <a:r>
              <a:rPr lang="en" sz="2300" dirty="0">
                <a:latin typeface="Poppins" panose="00000500000000000000" pitchFamily="2" charset="0"/>
                <a:ea typeface="Georgia"/>
                <a:cs typeface="Poppins" panose="00000500000000000000" pitchFamily="2" charset="0"/>
                <a:sym typeface="Georgia"/>
              </a:rPr>
              <a:t> Concode </a:t>
            </a:r>
          </a:p>
          <a:p>
            <a:pPr marL="0" lvl="0" indent="0" algn="l" rtl="0">
              <a:spcBef>
                <a:spcPts val="0"/>
              </a:spcBef>
              <a:spcAft>
                <a:spcPts val="0"/>
              </a:spcAft>
              <a:buNone/>
            </a:pPr>
            <a:r>
              <a:rPr lang="fr-FR" sz="2300" b="1" dirty="0" err="1">
                <a:latin typeface="Poppins" panose="00000500000000000000" pitchFamily="2" charset="0"/>
                <a:ea typeface="Georgia"/>
                <a:cs typeface="Poppins" panose="00000500000000000000" pitchFamily="2" charset="0"/>
                <a:sym typeface="Georgia"/>
              </a:rPr>
              <a:t>Metric</a:t>
            </a:r>
            <a:r>
              <a:rPr lang="fr-FR" sz="2300" b="1" dirty="0">
                <a:latin typeface="Poppins" panose="00000500000000000000" pitchFamily="2" charset="0"/>
                <a:ea typeface="Georgia"/>
                <a:cs typeface="Poppins" panose="00000500000000000000" pitchFamily="2" charset="0"/>
                <a:sym typeface="Georgia"/>
              </a:rPr>
              <a:t>: </a:t>
            </a:r>
            <a:r>
              <a:rPr lang="fr-FR" sz="2300" dirty="0">
                <a:solidFill>
                  <a:srgbClr val="0000FF"/>
                </a:solidFill>
                <a:latin typeface="Poppins" panose="00000500000000000000" pitchFamily="2" charset="0"/>
                <a:ea typeface="Georgia"/>
                <a:cs typeface="Poppins" panose="00000500000000000000" pitchFamily="2" charset="0"/>
                <a:sym typeface="Georgia"/>
              </a:rPr>
              <a:t>EM</a:t>
            </a:r>
            <a:r>
              <a:rPr lang="fr-FR" sz="2300" dirty="0">
                <a:latin typeface="Poppins" panose="00000500000000000000" pitchFamily="2" charset="0"/>
                <a:ea typeface="Georgia"/>
                <a:cs typeface="Poppins" panose="00000500000000000000" pitchFamily="2" charset="0"/>
                <a:sym typeface="Georgia"/>
              </a:rPr>
              <a:t> (exact match %), </a:t>
            </a:r>
            <a:r>
              <a:rPr lang="fr-FR" sz="2300" b="1" dirty="0">
                <a:solidFill>
                  <a:srgbClr val="351C75"/>
                </a:solidFill>
                <a:latin typeface="Poppins" panose="00000500000000000000" pitchFamily="2" charset="0"/>
                <a:ea typeface="Georgia"/>
                <a:cs typeface="Poppins" panose="00000500000000000000" pitchFamily="2" charset="0"/>
                <a:sym typeface="Georgia"/>
              </a:rPr>
              <a:t>BLEU-4</a:t>
            </a:r>
            <a:r>
              <a:rPr lang="fr-FR" sz="2300" dirty="0">
                <a:latin typeface="Poppins" panose="00000500000000000000" pitchFamily="2" charset="0"/>
                <a:ea typeface="Georgia"/>
                <a:cs typeface="Poppins" panose="00000500000000000000" pitchFamily="2" charset="0"/>
                <a:sym typeface="Georgia"/>
              </a:rPr>
              <a:t>(max 100), </a:t>
            </a:r>
            <a:r>
              <a:rPr lang="fr-FR" sz="2300" b="1" dirty="0" err="1">
                <a:solidFill>
                  <a:srgbClr val="741B47"/>
                </a:solidFill>
                <a:latin typeface="Poppins" panose="00000500000000000000" pitchFamily="2" charset="0"/>
                <a:ea typeface="Georgia"/>
                <a:cs typeface="Poppins" panose="00000500000000000000" pitchFamily="2" charset="0"/>
                <a:sym typeface="Georgia"/>
              </a:rPr>
              <a:t>CodeBLEU</a:t>
            </a:r>
            <a:r>
              <a:rPr lang="fr-FR" sz="2300" dirty="0">
                <a:latin typeface="Poppins" panose="00000500000000000000" pitchFamily="2" charset="0"/>
                <a:ea typeface="Georgia"/>
                <a:cs typeface="Poppins" panose="00000500000000000000" pitchFamily="2" charset="0"/>
                <a:sym typeface="Georgia"/>
              </a:rPr>
              <a:t>(max 100)</a:t>
            </a:r>
          </a:p>
        </p:txBody>
      </p:sp>
      <p:sp>
        <p:nvSpPr>
          <p:cNvPr id="9" name="Google Shape;1103;p106">
            <a:extLst>
              <a:ext uri="{FF2B5EF4-FFF2-40B4-BE49-F238E27FC236}">
                <a16:creationId xmlns:a16="http://schemas.microsoft.com/office/drawing/2014/main" id="{C21D6561-339F-481B-9C3D-CFBA9601385E}"/>
              </a:ext>
            </a:extLst>
          </p:cNvPr>
          <p:cNvSpPr/>
          <p:nvPr/>
        </p:nvSpPr>
        <p:spPr>
          <a:xfrm>
            <a:off x="886691" y="2750123"/>
            <a:ext cx="3001596" cy="1417509"/>
          </a:xfrm>
          <a:prstGeom prst="roundRect">
            <a:avLst>
              <a:gd name="adj" fmla="val 761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CodeBLEU =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token_match +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keywords_match +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syntax_match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dataflow_match</a:t>
            </a:r>
            <a:endParaRPr sz="1400" dirty="0">
              <a:latin typeface="Poppins" panose="00000500000000000000" pitchFamily="2" charset="0"/>
              <a:ea typeface="Georgia"/>
              <a:cs typeface="Poppins" panose="00000500000000000000" pitchFamily="2" charset="0"/>
              <a:sym typeface="Georgia"/>
            </a:endParaRPr>
          </a:p>
        </p:txBody>
      </p:sp>
      <p:pic>
        <p:nvPicPr>
          <p:cNvPr id="4" name="Picture 3">
            <a:extLst>
              <a:ext uri="{FF2B5EF4-FFF2-40B4-BE49-F238E27FC236}">
                <a16:creationId xmlns:a16="http://schemas.microsoft.com/office/drawing/2014/main" id="{466465A3-78B5-4475-ACBE-9FDBC19DD3B9}"/>
              </a:ext>
            </a:extLst>
          </p:cNvPr>
          <p:cNvPicPr>
            <a:picLocks noChangeAspect="1"/>
          </p:cNvPicPr>
          <p:nvPr/>
        </p:nvPicPr>
        <p:blipFill rotWithShape="1">
          <a:blip r:embed="rId3">
            <a:extLst>
              <a:ext uri="{28A0092B-C50C-407E-A947-70E740481C1C}">
                <a14:useLocalDpi xmlns:a14="http://schemas.microsoft.com/office/drawing/2010/main" val="0"/>
              </a:ext>
            </a:extLst>
          </a:blip>
          <a:srcRect b="29267"/>
          <a:stretch/>
        </p:blipFill>
        <p:spPr>
          <a:xfrm>
            <a:off x="4762928" y="3122746"/>
            <a:ext cx="5297715" cy="2503358"/>
          </a:xfrm>
          <a:prstGeom prst="rect">
            <a:avLst/>
          </a:prstGeom>
        </p:spPr>
      </p:pic>
      <p:sp>
        <p:nvSpPr>
          <p:cNvPr id="10" name="Slide Number Placeholder 1">
            <a:extLst>
              <a:ext uri="{FF2B5EF4-FFF2-40B4-BE49-F238E27FC236}">
                <a16:creationId xmlns:a16="http://schemas.microsoft.com/office/drawing/2014/main" id="{A3604B36-3966-4D8D-86EC-E2F1E76EF10C}"/>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52</a:t>
            </a:fld>
            <a:endParaRPr lang="en" dirty="0"/>
          </a:p>
        </p:txBody>
      </p:sp>
      <p:pic>
        <p:nvPicPr>
          <p:cNvPr id="11" name="Picture 2">
            <a:extLst>
              <a:ext uri="{FF2B5EF4-FFF2-40B4-BE49-F238E27FC236}">
                <a16:creationId xmlns:a16="http://schemas.microsoft.com/office/drawing/2014/main" id="{64A71DAB-BE92-433E-905F-10BC6DDEB9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25177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2;p63">
            <a:extLst>
              <a:ext uri="{FF2B5EF4-FFF2-40B4-BE49-F238E27FC236}">
                <a16:creationId xmlns:a16="http://schemas.microsoft.com/office/drawing/2014/main" id="{6B97047F-A69D-4C75-8B59-CEAFCAD3D11C}"/>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00" b="1" dirty="0">
                <a:latin typeface="Poppins SemiBold" panose="00000700000000000000" pitchFamily="2" charset="0"/>
                <a:ea typeface="Georgia"/>
                <a:cs typeface="Poppins SemiBold" panose="00000700000000000000" pitchFamily="2" charset="0"/>
                <a:sym typeface="Georgia"/>
              </a:rPr>
              <a:t>PLBART – Search Augmented Code Generation </a:t>
            </a:r>
            <a:r>
              <a:rPr lang="en" sz="2400" b="1" dirty="0">
                <a:latin typeface="Poppins SemiBold" panose="00000700000000000000" pitchFamily="2" charset="0"/>
                <a:ea typeface="Georgia"/>
                <a:cs typeface="Poppins SemiBold" panose="00000700000000000000" pitchFamily="2" charset="0"/>
                <a:sym typeface="Georgia"/>
              </a:rPr>
              <a:t>(EMNLP’21)</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10" name="Slide Number Placeholder 1">
            <a:extLst>
              <a:ext uri="{FF2B5EF4-FFF2-40B4-BE49-F238E27FC236}">
                <a16:creationId xmlns:a16="http://schemas.microsoft.com/office/drawing/2014/main" id="{A3604B36-3966-4D8D-86EC-E2F1E76EF10C}"/>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53</a:t>
            </a:fld>
            <a:endParaRPr lang="en" dirty="0"/>
          </a:p>
        </p:txBody>
      </p:sp>
      <p:pic>
        <p:nvPicPr>
          <p:cNvPr id="11" name="Picture 2">
            <a:extLst>
              <a:ext uri="{FF2B5EF4-FFF2-40B4-BE49-F238E27FC236}">
                <a16:creationId xmlns:a16="http://schemas.microsoft.com/office/drawing/2014/main" id="{64A71DAB-BE92-433E-905F-10BC6DDEB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D0F67A6-B933-4837-867A-DB94FC2079CE}"/>
              </a:ext>
            </a:extLst>
          </p:cNvPr>
          <p:cNvSpPr txBox="1"/>
          <p:nvPr/>
        </p:nvSpPr>
        <p:spPr>
          <a:xfrm>
            <a:off x="1073128" y="4377016"/>
            <a:ext cx="10392732" cy="1015663"/>
          </a:xfrm>
          <a:prstGeom prst="rect">
            <a:avLst/>
          </a:prstGeom>
          <a:noFill/>
        </p:spPr>
        <p:txBody>
          <a:bodyPr wrap="square" rtlCol="0">
            <a:spAutoFit/>
          </a:bodyPr>
          <a:lstStyle/>
          <a:p>
            <a:pPr marL="285750" indent="-285750">
              <a:buFont typeface="Wingdings" panose="05000000000000000000" pitchFamily="2" charset="2"/>
              <a:buChar char="ü"/>
            </a:pPr>
            <a:r>
              <a:rPr lang="en-US" sz="2000" dirty="0">
                <a:latin typeface="Poppins" panose="00000500000000000000" pitchFamily="2" charset="0"/>
                <a:cs typeface="Poppins" panose="00000500000000000000" pitchFamily="2" charset="0"/>
              </a:rPr>
              <a:t>  Up to 21% </a:t>
            </a:r>
            <a:r>
              <a:rPr lang="en-US" sz="2000" dirty="0" err="1">
                <a:latin typeface="Poppins" panose="00000500000000000000" pitchFamily="2" charset="0"/>
                <a:cs typeface="Poppins" panose="00000500000000000000" pitchFamily="2" charset="0"/>
              </a:rPr>
              <a:t>CodeBLEU</a:t>
            </a:r>
            <a:r>
              <a:rPr lang="en-US" sz="2000" dirty="0">
                <a:latin typeface="Poppins" panose="00000500000000000000" pitchFamily="2" charset="0"/>
                <a:cs typeface="Poppins" panose="00000500000000000000" pitchFamily="2" charset="0"/>
              </a:rPr>
              <a:t> Improvement Over </a:t>
            </a:r>
            <a:r>
              <a:rPr lang="en-US" sz="2000" dirty="0" err="1">
                <a:latin typeface="Poppins" panose="00000500000000000000" pitchFamily="2" charset="0"/>
                <a:cs typeface="Poppins" panose="00000500000000000000" pitchFamily="2" charset="0"/>
              </a:rPr>
              <a:t>GraphCodeBERT</a:t>
            </a:r>
            <a:r>
              <a:rPr lang="en-US" sz="2000" dirty="0">
                <a:latin typeface="Poppins" panose="00000500000000000000" pitchFamily="2" charset="0"/>
                <a:cs typeface="Poppins" panose="00000500000000000000" pitchFamily="2" charset="0"/>
              </a:rPr>
              <a:t>.</a:t>
            </a:r>
          </a:p>
          <a:p>
            <a:endParaRPr lang="en-US" sz="2000"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ü"/>
            </a:pPr>
            <a:r>
              <a:rPr lang="en-US" sz="2000" dirty="0">
                <a:latin typeface="Poppins" panose="00000500000000000000" pitchFamily="2" charset="0"/>
                <a:cs typeface="Poppins" panose="00000500000000000000" pitchFamily="2" charset="0"/>
              </a:rPr>
              <a:t>  Up to 12% improvement due to Search Augmentation.</a:t>
            </a:r>
          </a:p>
        </p:txBody>
      </p:sp>
      <p:grpSp>
        <p:nvGrpSpPr>
          <p:cNvPr id="6" name="Group 5">
            <a:extLst>
              <a:ext uri="{FF2B5EF4-FFF2-40B4-BE49-F238E27FC236}">
                <a16:creationId xmlns:a16="http://schemas.microsoft.com/office/drawing/2014/main" id="{508DF244-6DC6-47A7-B562-8E891E869DEA}"/>
              </a:ext>
            </a:extLst>
          </p:cNvPr>
          <p:cNvGrpSpPr/>
          <p:nvPr/>
        </p:nvGrpSpPr>
        <p:grpSpPr>
          <a:xfrm>
            <a:off x="895641" y="1465321"/>
            <a:ext cx="10589284" cy="2678053"/>
            <a:chOff x="895641" y="1465321"/>
            <a:chExt cx="10589284" cy="2678053"/>
          </a:xfrm>
        </p:grpSpPr>
        <p:pic>
          <p:nvPicPr>
            <p:cNvPr id="3" name="Picture 2">
              <a:extLst>
                <a:ext uri="{FF2B5EF4-FFF2-40B4-BE49-F238E27FC236}">
                  <a16:creationId xmlns:a16="http://schemas.microsoft.com/office/drawing/2014/main" id="{29551FA6-ADD5-4ED1-BBEA-180F418AE356}"/>
                </a:ext>
              </a:extLst>
            </p:cNvPr>
            <p:cNvPicPr>
              <a:picLocks noChangeAspect="1"/>
            </p:cNvPicPr>
            <p:nvPr/>
          </p:nvPicPr>
          <p:blipFill>
            <a:blip r:embed="rId4"/>
            <a:stretch>
              <a:fillRect/>
            </a:stretch>
          </p:blipFill>
          <p:spPr>
            <a:xfrm>
              <a:off x="895641" y="1465321"/>
              <a:ext cx="10589284" cy="2678053"/>
            </a:xfrm>
            <a:prstGeom prst="rect">
              <a:avLst/>
            </a:prstGeom>
          </p:spPr>
        </p:pic>
        <p:sp>
          <p:nvSpPr>
            <p:cNvPr id="5" name="Rectangle: Rounded Corners 4">
              <a:extLst>
                <a:ext uri="{FF2B5EF4-FFF2-40B4-BE49-F238E27FC236}">
                  <a16:creationId xmlns:a16="http://schemas.microsoft.com/office/drawing/2014/main" id="{6172AF9E-0861-43BB-A631-99CCD0D9505A}"/>
                </a:ext>
              </a:extLst>
            </p:cNvPr>
            <p:cNvSpPr/>
            <p:nvPr/>
          </p:nvSpPr>
          <p:spPr>
            <a:xfrm>
              <a:off x="8686800" y="3428999"/>
              <a:ext cx="2028825" cy="352425"/>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ourier New" panose="02070309020205020404" pitchFamily="49" charset="0"/>
                  <a:cs typeface="Courier New" panose="02070309020205020404" pitchFamily="49" charset="0"/>
                </a:rPr>
                <a:t>PLBART</a:t>
              </a:r>
            </a:p>
          </p:txBody>
        </p:sp>
      </p:grpSp>
    </p:spTree>
    <p:extLst>
      <p:ext uri="{BB962C8B-B14F-4D97-AF65-F5344CB8AC3E}">
        <p14:creationId xmlns:p14="http://schemas.microsoft.com/office/powerpoint/2010/main" val="2347451669"/>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2;p63">
            <a:extLst>
              <a:ext uri="{FF2B5EF4-FFF2-40B4-BE49-F238E27FC236}">
                <a16:creationId xmlns:a16="http://schemas.microsoft.com/office/drawing/2014/main" id="{6B97047F-A69D-4C75-8B59-CEAFCAD3D11C}"/>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00" b="1" dirty="0">
                <a:latin typeface="Poppins SemiBold" panose="00000700000000000000" pitchFamily="2" charset="0"/>
                <a:ea typeface="Georgia"/>
                <a:cs typeface="Poppins SemiBold" panose="00000700000000000000" pitchFamily="2" charset="0"/>
                <a:sym typeface="Georgia"/>
              </a:rPr>
              <a:t>PLBART – Multi Modal Code Edit (ASE’21)</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10" name="Slide Number Placeholder 1">
            <a:extLst>
              <a:ext uri="{FF2B5EF4-FFF2-40B4-BE49-F238E27FC236}">
                <a16:creationId xmlns:a16="http://schemas.microsoft.com/office/drawing/2014/main" id="{A3604B36-3966-4D8D-86EC-E2F1E76EF10C}"/>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54</a:t>
            </a:fld>
            <a:endParaRPr lang="en" dirty="0"/>
          </a:p>
        </p:txBody>
      </p:sp>
      <p:pic>
        <p:nvPicPr>
          <p:cNvPr id="11" name="Picture 2">
            <a:extLst>
              <a:ext uri="{FF2B5EF4-FFF2-40B4-BE49-F238E27FC236}">
                <a16:creationId xmlns:a16="http://schemas.microsoft.com/office/drawing/2014/main" id="{64A71DAB-BE92-433E-905F-10BC6DDEB9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87D16D5-5721-4260-AC83-F9913EFD8F49}"/>
              </a:ext>
            </a:extLst>
          </p:cNvPr>
          <p:cNvGrpSpPr/>
          <p:nvPr/>
        </p:nvGrpSpPr>
        <p:grpSpPr>
          <a:xfrm>
            <a:off x="699476" y="1473701"/>
            <a:ext cx="10793047" cy="2890521"/>
            <a:chOff x="699476" y="1831339"/>
            <a:chExt cx="10793047" cy="2890521"/>
          </a:xfrm>
        </p:grpSpPr>
        <p:pic>
          <p:nvPicPr>
            <p:cNvPr id="4" name="Picture 3">
              <a:extLst>
                <a:ext uri="{FF2B5EF4-FFF2-40B4-BE49-F238E27FC236}">
                  <a16:creationId xmlns:a16="http://schemas.microsoft.com/office/drawing/2014/main" id="{1689539A-8F42-46D0-8B86-06F0769FFB3F}"/>
                </a:ext>
              </a:extLst>
            </p:cNvPr>
            <p:cNvPicPr>
              <a:picLocks noChangeAspect="1"/>
            </p:cNvPicPr>
            <p:nvPr/>
          </p:nvPicPr>
          <p:blipFill>
            <a:blip r:embed="rId4"/>
            <a:stretch>
              <a:fillRect/>
            </a:stretch>
          </p:blipFill>
          <p:spPr>
            <a:xfrm>
              <a:off x="699476" y="1831339"/>
              <a:ext cx="10793047" cy="2890521"/>
            </a:xfrm>
            <a:prstGeom prst="rect">
              <a:avLst/>
            </a:prstGeom>
          </p:spPr>
        </p:pic>
        <p:sp>
          <p:nvSpPr>
            <p:cNvPr id="5" name="Rectangle: Rounded Corners 4">
              <a:extLst>
                <a:ext uri="{FF2B5EF4-FFF2-40B4-BE49-F238E27FC236}">
                  <a16:creationId xmlns:a16="http://schemas.microsoft.com/office/drawing/2014/main" id="{B31DAB40-81AE-42E6-9238-559D54634A15}"/>
                </a:ext>
              </a:extLst>
            </p:cNvPr>
            <p:cNvSpPr/>
            <p:nvPr/>
          </p:nvSpPr>
          <p:spPr>
            <a:xfrm>
              <a:off x="7353300" y="2476500"/>
              <a:ext cx="1809750" cy="895350"/>
            </a:xfrm>
            <a:prstGeom prst="roundRect">
              <a:avLst>
                <a:gd name="adj" fmla="val 6029"/>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ourier New" panose="02070309020205020404" pitchFamily="49" charset="0"/>
                  <a:cs typeface="Courier New" panose="02070309020205020404" pitchFamily="49" charset="0"/>
                </a:rPr>
                <a:t>PLBART</a:t>
              </a:r>
            </a:p>
          </p:txBody>
        </p:sp>
      </p:grpSp>
      <p:sp>
        <p:nvSpPr>
          <p:cNvPr id="9" name="TextBox 8">
            <a:extLst>
              <a:ext uri="{FF2B5EF4-FFF2-40B4-BE49-F238E27FC236}">
                <a16:creationId xmlns:a16="http://schemas.microsoft.com/office/drawing/2014/main" id="{79707699-24A1-4C63-B2BF-5CAEA348FCBA}"/>
              </a:ext>
            </a:extLst>
          </p:cNvPr>
          <p:cNvSpPr txBox="1"/>
          <p:nvPr/>
        </p:nvSpPr>
        <p:spPr>
          <a:xfrm>
            <a:off x="833456" y="4629203"/>
            <a:ext cx="10659067" cy="1631216"/>
          </a:xfrm>
          <a:prstGeom prst="rect">
            <a:avLst/>
          </a:prstGeom>
          <a:noFill/>
        </p:spPr>
        <p:txBody>
          <a:bodyPr wrap="square" rtlCol="0">
            <a:spAutoFit/>
          </a:bodyPr>
          <a:lstStyle/>
          <a:p>
            <a:pPr marL="285750" indent="-285750">
              <a:buFont typeface="Wingdings" panose="05000000000000000000" pitchFamily="2" charset="2"/>
              <a:buChar char="ü"/>
            </a:pPr>
            <a:r>
              <a:rPr lang="en-US" sz="2000" dirty="0">
                <a:latin typeface="Poppins" panose="00000500000000000000" pitchFamily="2" charset="0"/>
                <a:cs typeface="Poppins" panose="00000500000000000000" pitchFamily="2" charset="0"/>
              </a:rPr>
              <a:t> Edit Location (Code to be edited), Context, and a Summary of the Edit. </a:t>
            </a:r>
          </a:p>
          <a:p>
            <a:pPr marL="285750" indent="-285750">
              <a:buFont typeface="Wingdings" panose="05000000000000000000" pitchFamily="2" charset="2"/>
              <a:buChar char="ü"/>
            </a:pPr>
            <a:endParaRPr lang="en-US" sz="2000"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ü"/>
            </a:pPr>
            <a:r>
              <a:rPr lang="en-US" sz="2000" dirty="0">
                <a:latin typeface="Poppins" panose="00000500000000000000" pitchFamily="2" charset="0"/>
                <a:cs typeface="Poppins" panose="00000500000000000000" pitchFamily="2" charset="0"/>
              </a:rPr>
              <a:t>  Up to 34% Improvement Over </a:t>
            </a:r>
            <a:r>
              <a:rPr lang="en-US" sz="2000" dirty="0" err="1">
                <a:latin typeface="Poppins" panose="00000500000000000000" pitchFamily="2" charset="0"/>
                <a:cs typeface="Poppins" panose="00000500000000000000" pitchFamily="2" charset="0"/>
              </a:rPr>
              <a:t>CodeBERT</a:t>
            </a:r>
            <a:r>
              <a:rPr lang="en-US" sz="2000" dirty="0">
                <a:latin typeface="Poppins" panose="00000500000000000000" pitchFamily="2" charset="0"/>
                <a:cs typeface="Poppins" panose="00000500000000000000" pitchFamily="2" charset="0"/>
              </a:rPr>
              <a:t>, and 30% Improvement over </a:t>
            </a:r>
            <a:r>
              <a:rPr lang="en-US" sz="2000" dirty="0" err="1">
                <a:latin typeface="Poppins" panose="00000500000000000000" pitchFamily="2" charset="0"/>
                <a:cs typeface="Poppins" panose="00000500000000000000" pitchFamily="2" charset="0"/>
              </a:rPr>
              <a:t>CodeGPT</a:t>
            </a:r>
            <a:r>
              <a:rPr lang="en-US" sz="2000" dirty="0">
                <a:latin typeface="Poppins" panose="00000500000000000000" pitchFamily="2" charset="0"/>
                <a:cs typeface="Poppins" panose="00000500000000000000" pitchFamily="2" charset="0"/>
              </a:rPr>
              <a:t>.</a:t>
            </a:r>
          </a:p>
          <a:p>
            <a:endParaRPr lang="en-US" sz="2000"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ü"/>
            </a:pPr>
            <a:r>
              <a:rPr lang="en-US" sz="2000" dirty="0">
                <a:latin typeface="Poppins" panose="00000500000000000000" pitchFamily="2" charset="0"/>
                <a:cs typeface="Poppins" panose="00000500000000000000" pitchFamily="2" charset="0"/>
              </a:rPr>
              <a:t>  Up to 16% improvement because of Multi-Modality.</a:t>
            </a:r>
          </a:p>
        </p:txBody>
      </p:sp>
    </p:spTree>
    <p:extLst>
      <p:ext uri="{BB962C8B-B14F-4D97-AF65-F5344CB8AC3E}">
        <p14:creationId xmlns:p14="http://schemas.microsoft.com/office/powerpoint/2010/main" val="296703880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2;p63">
            <a:extLst>
              <a:ext uri="{FF2B5EF4-FFF2-40B4-BE49-F238E27FC236}">
                <a16:creationId xmlns:a16="http://schemas.microsoft.com/office/drawing/2014/main" id="{6B97047F-A69D-4C75-8B59-CEAFCAD3D11C}"/>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00" b="1" dirty="0">
                <a:latin typeface="Poppins SemiBold" panose="00000700000000000000" pitchFamily="2" charset="0"/>
                <a:ea typeface="Georgia"/>
                <a:cs typeface="Poppins SemiBold" panose="00000700000000000000" pitchFamily="2" charset="0"/>
                <a:sym typeface="Georgia"/>
              </a:rPr>
              <a:t>PLBART – Results – Code Translation</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8" name="Google Shape;1102;p106">
            <a:extLst>
              <a:ext uri="{FF2B5EF4-FFF2-40B4-BE49-F238E27FC236}">
                <a16:creationId xmlns:a16="http://schemas.microsoft.com/office/drawing/2014/main" id="{267B34CD-5A96-4353-A7A4-176085D34D08}"/>
              </a:ext>
            </a:extLst>
          </p:cNvPr>
          <p:cNvSpPr/>
          <p:nvPr/>
        </p:nvSpPr>
        <p:spPr>
          <a:xfrm>
            <a:off x="886691" y="1646126"/>
            <a:ext cx="10095345" cy="101853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300" b="1" dirty="0">
                <a:latin typeface="Poppins" panose="00000500000000000000" pitchFamily="2" charset="0"/>
                <a:ea typeface="Georgia"/>
                <a:cs typeface="Poppins" panose="00000500000000000000" pitchFamily="2" charset="0"/>
                <a:sym typeface="Georgia"/>
              </a:rPr>
              <a:t>Dataset:</a:t>
            </a:r>
            <a:r>
              <a:rPr lang="en" sz="2300" dirty="0">
                <a:latin typeface="Poppins" panose="00000500000000000000" pitchFamily="2" charset="0"/>
                <a:ea typeface="Georgia"/>
                <a:cs typeface="Poppins" panose="00000500000000000000" pitchFamily="2" charset="0"/>
                <a:sym typeface="Georgia"/>
              </a:rPr>
              <a:t> CodeXGLUE </a:t>
            </a:r>
            <a:r>
              <a:rPr lang="fr-FR" sz="2300" dirty="0">
                <a:latin typeface="Poppins" panose="00000500000000000000" pitchFamily="2" charset="0"/>
                <a:ea typeface="Georgia"/>
                <a:cs typeface="Poppins" panose="00000500000000000000" pitchFamily="2" charset="0"/>
                <a:sym typeface="Georgia"/>
              </a:rPr>
              <a:t>[Lu </a:t>
            </a:r>
            <a:r>
              <a:rPr lang="fr-FR" sz="2300" i="1" dirty="0">
                <a:latin typeface="Poppins" panose="00000500000000000000" pitchFamily="2" charset="0"/>
                <a:ea typeface="Georgia"/>
                <a:cs typeface="Poppins" panose="00000500000000000000" pitchFamily="2" charset="0"/>
                <a:sym typeface="Georgia"/>
              </a:rPr>
              <a:t>et. al. </a:t>
            </a:r>
            <a:r>
              <a:rPr lang="fr-FR" sz="2300" dirty="0">
                <a:latin typeface="Poppins" panose="00000500000000000000" pitchFamily="2" charset="0"/>
                <a:ea typeface="Georgia"/>
                <a:cs typeface="Poppins" panose="00000500000000000000" pitchFamily="2" charset="0"/>
                <a:sym typeface="Georgia"/>
              </a:rPr>
              <a:t>2021]</a:t>
            </a:r>
          </a:p>
          <a:p>
            <a:pPr marL="0" lvl="0" indent="0" algn="l" rtl="0">
              <a:spcBef>
                <a:spcPts val="0"/>
              </a:spcBef>
              <a:spcAft>
                <a:spcPts val="0"/>
              </a:spcAft>
              <a:buNone/>
            </a:pPr>
            <a:r>
              <a:rPr lang="fr-FR" sz="2300" b="1" dirty="0" err="1">
                <a:latin typeface="Poppins" panose="00000500000000000000" pitchFamily="2" charset="0"/>
                <a:ea typeface="Georgia"/>
                <a:cs typeface="Poppins" panose="00000500000000000000" pitchFamily="2" charset="0"/>
                <a:sym typeface="Georgia"/>
              </a:rPr>
              <a:t>Metric</a:t>
            </a:r>
            <a:r>
              <a:rPr lang="fr-FR" sz="2300" b="1" dirty="0">
                <a:latin typeface="Poppins" panose="00000500000000000000" pitchFamily="2" charset="0"/>
                <a:ea typeface="Georgia"/>
                <a:cs typeface="Poppins" panose="00000500000000000000" pitchFamily="2" charset="0"/>
                <a:sym typeface="Georgia"/>
              </a:rPr>
              <a:t>: </a:t>
            </a:r>
            <a:r>
              <a:rPr lang="fr-FR" sz="2300" dirty="0">
                <a:solidFill>
                  <a:srgbClr val="0000FF"/>
                </a:solidFill>
                <a:latin typeface="Poppins" panose="00000500000000000000" pitchFamily="2" charset="0"/>
                <a:ea typeface="Georgia"/>
                <a:cs typeface="Poppins" panose="00000500000000000000" pitchFamily="2" charset="0"/>
                <a:sym typeface="Georgia"/>
              </a:rPr>
              <a:t>EM</a:t>
            </a:r>
            <a:r>
              <a:rPr lang="fr-FR" sz="2300" dirty="0">
                <a:latin typeface="Poppins" panose="00000500000000000000" pitchFamily="2" charset="0"/>
                <a:ea typeface="Georgia"/>
                <a:cs typeface="Poppins" panose="00000500000000000000" pitchFamily="2" charset="0"/>
                <a:sym typeface="Georgia"/>
              </a:rPr>
              <a:t> (exact match %), </a:t>
            </a:r>
            <a:r>
              <a:rPr lang="fr-FR" sz="2300" b="1" dirty="0">
                <a:solidFill>
                  <a:srgbClr val="351C75"/>
                </a:solidFill>
                <a:latin typeface="Poppins" panose="00000500000000000000" pitchFamily="2" charset="0"/>
                <a:ea typeface="Georgia"/>
                <a:cs typeface="Poppins" panose="00000500000000000000" pitchFamily="2" charset="0"/>
                <a:sym typeface="Georgia"/>
              </a:rPr>
              <a:t>BLEU-4</a:t>
            </a:r>
            <a:r>
              <a:rPr lang="fr-FR" sz="2300" dirty="0">
                <a:latin typeface="Poppins" panose="00000500000000000000" pitchFamily="2" charset="0"/>
                <a:ea typeface="Georgia"/>
                <a:cs typeface="Poppins" panose="00000500000000000000" pitchFamily="2" charset="0"/>
                <a:sym typeface="Georgia"/>
              </a:rPr>
              <a:t>(max 100), </a:t>
            </a:r>
            <a:r>
              <a:rPr lang="fr-FR" sz="2300" b="1" dirty="0" err="1">
                <a:solidFill>
                  <a:srgbClr val="741B47"/>
                </a:solidFill>
                <a:latin typeface="Poppins" panose="00000500000000000000" pitchFamily="2" charset="0"/>
                <a:ea typeface="Georgia"/>
                <a:cs typeface="Poppins" panose="00000500000000000000" pitchFamily="2" charset="0"/>
                <a:sym typeface="Georgia"/>
              </a:rPr>
              <a:t>CodeBLEU</a:t>
            </a:r>
            <a:r>
              <a:rPr lang="fr-FR" sz="2300" dirty="0">
                <a:latin typeface="Poppins" panose="00000500000000000000" pitchFamily="2" charset="0"/>
                <a:ea typeface="Georgia"/>
                <a:cs typeface="Poppins" panose="00000500000000000000" pitchFamily="2" charset="0"/>
                <a:sym typeface="Georgia"/>
              </a:rPr>
              <a:t>(max 100)</a:t>
            </a:r>
          </a:p>
        </p:txBody>
      </p:sp>
      <p:sp>
        <p:nvSpPr>
          <p:cNvPr id="9" name="Google Shape;1103;p106">
            <a:extLst>
              <a:ext uri="{FF2B5EF4-FFF2-40B4-BE49-F238E27FC236}">
                <a16:creationId xmlns:a16="http://schemas.microsoft.com/office/drawing/2014/main" id="{C21D6561-339F-481B-9C3D-CFBA9601385E}"/>
              </a:ext>
            </a:extLst>
          </p:cNvPr>
          <p:cNvSpPr/>
          <p:nvPr/>
        </p:nvSpPr>
        <p:spPr>
          <a:xfrm>
            <a:off x="886691" y="2750123"/>
            <a:ext cx="3001596" cy="1417509"/>
          </a:xfrm>
          <a:prstGeom prst="roundRect">
            <a:avLst>
              <a:gd name="adj" fmla="val 761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CodeBLEU =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token_match +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keywords_match +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syntax_match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dataflow_match</a:t>
            </a:r>
            <a:endParaRPr sz="1400" dirty="0">
              <a:latin typeface="Poppins" panose="00000500000000000000" pitchFamily="2" charset="0"/>
              <a:ea typeface="Georgia"/>
              <a:cs typeface="Poppins" panose="00000500000000000000" pitchFamily="2" charset="0"/>
              <a:sym typeface="Georgia"/>
            </a:endParaRPr>
          </a:p>
        </p:txBody>
      </p:sp>
      <p:pic>
        <p:nvPicPr>
          <p:cNvPr id="10" name="Google Shape;1104;p106">
            <a:extLst>
              <a:ext uri="{FF2B5EF4-FFF2-40B4-BE49-F238E27FC236}">
                <a16:creationId xmlns:a16="http://schemas.microsoft.com/office/drawing/2014/main" id="{81DE7113-81B9-4AFE-A497-93B0285A0FE2}"/>
              </a:ext>
            </a:extLst>
          </p:cNvPr>
          <p:cNvPicPr preferRelativeResize="0"/>
          <p:nvPr/>
        </p:nvPicPr>
        <p:blipFill>
          <a:blip r:embed="rId3">
            <a:alphaModFix/>
          </a:blip>
          <a:stretch>
            <a:fillRect/>
          </a:stretch>
        </p:blipFill>
        <p:spPr>
          <a:xfrm>
            <a:off x="3980873" y="3112656"/>
            <a:ext cx="7001163" cy="2621394"/>
          </a:xfrm>
          <a:prstGeom prst="rect">
            <a:avLst/>
          </a:prstGeom>
          <a:noFill/>
          <a:ln>
            <a:noFill/>
          </a:ln>
        </p:spPr>
      </p:pic>
      <p:sp>
        <p:nvSpPr>
          <p:cNvPr id="11" name="Slide Number Placeholder 1">
            <a:extLst>
              <a:ext uri="{FF2B5EF4-FFF2-40B4-BE49-F238E27FC236}">
                <a16:creationId xmlns:a16="http://schemas.microsoft.com/office/drawing/2014/main" id="{D6BF08CE-B483-46FE-8370-11173727CBC4}"/>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55</a:t>
            </a:fld>
            <a:endParaRPr lang="en" dirty="0"/>
          </a:p>
        </p:txBody>
      </p:sp>
      <p:pic>
        <p:nvPicPr>
          <p:cNvPr id="12" name="Picture 2">
            <a:extLst>
              <a:ext uri="{FF2B5EF4-FFF2-40B4-BE49-F238E27FC236}">
                <a16:creationId xmlns:a16="http://schemas.microsoft.com/office/drawing/2014/main" id="{A435A5F0-62F7-4DE8-886B-7EBF733AA6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12724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642;p63">
            <a:extLst>
              <a:ext uri="{FF2B5EF4-FFF2-40B4-BE49-F238E27FC236}">
                <a16:creationId xmlns:a16="http://schemas.microsoft.com/office/drawing/2014/main" id="{DDFB2541-B979-4227-87E5-416E84479158}"/>
              </a:ext>
            </a:extLst>
          </p:cNvPr>
          <p:cNvSpPr/>
          <p:nvPr/>
        </p:nvSpPr>
        <p:spPr>
          <a:xfrm>
            <a:off x="617467" y="352374"/>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a:latin typeface="Poppins SemiBold" panose="00000700000000000000" pitchFamily="2" charset="0"/>
                <a:ea typeface="Georgia"/>
                <a:cs typeface="Poppins SemiBold" panose="00000700000000000000" pitchFamily="2" charset="0"/>
                <a:sym typeface="Georgia"/>
              </a:rPr>
              <a:t>An interesting example of Code Translation</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4" name="Rectangle 3">
            <a:extLst>
              <a:ext uri="{FF2B5EF4-FFF2-40B4-BE49-F238E27FC236}">
                <a16:creationId xmlns:a16="http://schemas.microsoft.com/office/drawing/2014/main" id="{473DE5E2-3600-4C7E-A38F-A6831E2AE222}"/>
              </a:ext>
            </a:extLst>
          </p:cNvPr>
          <p:cNvSpPr/>
          <p:nvPr/>
        </p:nvSpPr>
        <p:spPr>
          <a:xfrm>
            <a:off x="952500" y="1743075"/>
            <a:ext cx="2872256" cy="606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1">
            <a:extLst>
              <a:ext uri="{FF2B5EF4-FFF2-40B4-BE49-F238E27FC236}">
                <a16:creationId xmlns:a16="http://schemas.microsoft.com/office/drawing/2014/main" id="{9E24E07E-1E1C-4ABD-9F72-79FCF6BA3C1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56</a:t>
            </a:fld>
            <a:endParaRPr lang="en" dirty="0"/>
          </a:p>
        </p:txBody>
      </p:sp>
      <p:pic>
        <p:nvPicPr>
          <p:cNvPr id="12" name="Picture 2">
            <a:extLst>
              <a:ext uri="{FF2B5EF4-FFF2-40B4-BE49-F238E27FC236}">
                <a16:creationId xmlns:a16="http://schemas.microsoft.com/office/drawing/2014/main" id="{1EE4C812-CCFE-4DCD-B33A-86047B47D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C51A4EEB-B52E-4AD0-A55D-CC572EDA6672}"/>
              </a:ext>
            </a:extLst>
          </p:cNvPr>
          <p:cNvGrpSpPr/>
          <p:nvPr/>
        </p:nvGrpSpPr>
        <p:grpSpPr>
          <a:xfrm>
            <a:off x="617467" y="2052431"/>
            <a:ext cx="3748398" cy="2601686"/>
            <a:chOff x="1422190" y="1608863"/>
            <a:chExt cx="3393299" cy="2049037"/>
          </a:xfrm>
        </p:grpSpPr>
        <p:pic>
          <p:nvPicPr>
            <p:cNvPr id="7" name="Picture 6">
              <a:extLst>
                <a:ext uri="{FF2B5EF4-FFF2-40B4-BE49-F238E27FC236}">
                  <a16:creationId xmlns:a16="http://schemas.microsoft.com/office/drawing/2014/main" id="{FB33E98B-A786-4807-8A70-AAD86F6FB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190" y="2061355"/>
              <a:ext cx="3393299" cy="1596545"/>
            </a:xfrm>
            <a:prstGeom prst="rect">
              <a:avLst/>
            </a:prstGeom>
          </p:spPr>
        </p:pic>
        <p:sp>
          <p:nvSpPr>
            <p:cNvPr id="19" name="TextBox 18">
              <a:extLst>
                <a:ext uri="{FF2B5EF4-FFF2-40B4-BE49-F238E27FC236}">
                  <a16:creationId xmlns:a16="http://schemas.microsoft.com/office/drawing/2014/main" id="{F745C0A5-F9C2-40C2-A367-8B7A390FA686}"/>
                </a:ext>
              </a:extLst>
            </p:cNvPr>
            <p:cNvSpPr txBox="1"/>
            <p:nvPr/>
          </p:nvSpPr>
          <p:spPr>
            <a:xfrm>
              <a:off x="1422190" y="1608863"/>
              <a:ext cx="1947176" cy="369332"/>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Input C# Code</a:t>
              </a:r>
            </a:p>
          </p:txBody>
        </p:sp>
      </p:grpSp>
      <p:grpSp>
        <p:nvGrpSpPr>
          <p:cNvPr id="5" name="Group 4">
            <a:extLst>
              <a:ext uri="{FF2B5EF4-FFF2-40B4-BE49-F238E27FC236}">
                <a16:creationId xmlns:a16="http://schemas.microsoft.com/office/drawing/2014/main" id="{9FC0FD04-6A30-4198-B61F-BC9277243BF3}"/>
              </a:ext>
            </a:extLst>
          </p:cNvPr>
          <p:cNvGrpSpPr/>
          <p:nvPr/>
        </p:nvGrpSpPr>
        <p:grpSpPr>
          <a:xfrm>
            <a:off x="4884707" y="2052431"/>
            <a:ext cx="3748398" cy="2753138"/>
            <a:chOff x="5339162" y="1608863"/>
            <a:chExt cx="3393299" cy="2168318"/>
          </a:xfrm>
        </p:grpSpPr>
        <p:pic>
          <p:nvPicPr>
            <p:cNvPr id="11" name="Picture 10">
              <a:extLst>
                <a:ext uri="{FF2B5EF4-FFF2-40B4-BE49-F238E27FC236}">
                  <a16:creationId xmlns:a16="http://schemas.microsoft.com/office/drawing/2014/main" id="{6B204EF4-1E53-4F5F-AB8A-F9ABC971CA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9162" y="2008581"/>
              <a:ext cx="3393299" cy="1768600"/>
            </a:xfrm>
            <a:prstGeom prst="rect">
              <a:avLst/>
            </a:prstGeom>
          </p:spPr>
        </p:pic>
        <p:sp>
          <p:nvSpPr>
            <p:cNvPr id="36" name="TextBox 35">
              <a:extLst>
                <a:ext uri="{FF2B5EF4-FFF2-40B4-BE49-F238E27FC236}">
                  <a16:creationId xmlns:a16="http://schemas.microsoft.com/office/drawing/2014/main" id="{64847290-AF87-49DC-9155-81323D4040AF}"/>
                </a:ext>
              </a:extLst>
            </p:cNvPr>
            <p:cNvSpPr txBox="1"/>
            <p:nvPr/>
          </p:nvSpPr>
          <p:spPr>
            <a:xfrm>
              <a:off x="5339162" y="1608863"/>
              <a:ext cx="2244395" cy="369332"/>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PLBART generated</a:t>
              </a:r>
            </a:p>
          </p:txBody>
        </p:sp>
      </p:grpSp>
      <p:grpSp>
        <p:nvGrpSpPr>
          <p:cNvPr id="6" name="Group 5">
            <a:extLst>
              <a:ext uri="{FF2B5EF4-FFF2-40B4-BE49-F238E27FC236}">
                <a16:creationId xmlns:a16="http://schemas.microsoft.com/office/drawing/2014/main" id="{10FD2B96-7FF0-4E22-B55B-B9E372F606B5}"/>
              </a:ext>
            </a:extLst>
          </p:cNvPr>
          <p:cNvGrpSpPr/>
          <p:nvPr/>
        </p:nvGrpSpPr>
        <p:grpSpPr>
          <a:xfrm>
            <a:off x="8666301" y="2052431"/>
            <a:ext cx="3262998" cy="2714557"/>
            <a:chOff x="9231348" y="1608863"/>
            <a:chExt cx="2953882" cy="2137932"/>
          </a:xfrm>
        </p:grpSpPr>
        <p:pic>
          <p:nvPicPr>
            <p:cNvPr id="14" name="Picture 13">
              <a:extLst>
                <a:ext uri="{FF2B5EF4-FFF2-40B4-BE49-F238E27FC236}">
                  <a16:creationId xmlns:a16="http://schemas.microsoft.com/office/drawing/2014/main" id="{38CED0DA-571B-45FF-AAE0-0BC8347E5E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56133" y="1978195"/>
              <a:ext cx="2929097" cy="1768600"/>
            </a:xfrm>
            <a:prstGeom prst="rect">
              <a:avLst/>
            </a:prstGeom>
          </p:spPr>
        </p:pic>
        <p:sp>
          <p:nvSpPr>
            <p:cNvPr id="15" name="TextBox 14">
              <a:extLst>
                <a:ext uri="{FF2B5EF4-FFF2-40B4-BE49-F238E27FC236}">
                  <a16:creationId xmlns:a16="http://schemas.microsoft.com/office/drawing/2014/main" id="{413BD24A-AF11-4A89-AE74-438C82F07C6F}"/>
                </a:ext>
              </a:extLst>
            </p:cNvPr>
            <p:cNvSpPr txBox="1"/>
            <p:nvPr/>
          </p:nvSpPr>
          <p:spPr>
            <a:xfrm>
              <a:off x="9231348" y="1608863"/>
              <a:ext cx="1538462" cy="369332"/>
            </a:xfrm>
            <a:prstGeom prst="rect">
              <a:avLst/>
            </a:prstGeom>
            <a:noFill/>
          </p:spPr>
          <p:txBody>
            <a:bodyPr wrap="square" rtlCol="0">
              <a:spAutoFit/>
            </a:bodyPr>
            <a:lstStyle/>
            <a:p>
              <a:pPr algn="ctr"/>
              <a:r>
                <a:rPr lang="en-US" dirty="0">
                  <a:latin typeface="Poppins" panose="00000500000000000000" pitchFamily="2" charset="0"/>
                  <a:cs typeface="Poppins" panose="00000500000000000000" pitchFamily="2" charset="0"/>
                </a:rPr>
                <a:t>Better Code</a:t>
              </a:r>
            </a:p>
          </p:txBody>
        </p:sp>
      </p:grpSp>
      <p:sp>
        <p:nvSpPr>
          <p:cNvPr id="9" name="Rectangle: Rounded Corners 8">
            <a:extLst>
              <a:ext uri="{FF2B5EF4-FFF2-40B4-BE49-F238E27FC236}">
                <a16:creationId xmlns:a16="http://schemas.microsoft.com/office/drawing/2014/main" id="{3FE5ACEF-E9BC-4073-AE68-2DCCD990C8A0}"/>
              </a:ext>
            </a:extLst>
          </p:cNvPr>
          <p:cNvSpPr/>
          <p:nvPr/>
        </p:nvSpPr>
        <p:spPr>
          <a:xfrm>
            <a:off x="5741045" y="3479006"/>
            <a:ext cx="121594" cy="238125"/>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F64CBD3A-7E95-4155-871B-93C759F7C7A3}"/>
              </a:ext>
            </a:extLst>
          </p:cNvPr>
          <p:cNvSpPr/>
          <p:nvPr/>
        </p:nvSpPr>
        <p:spPr>
          <a:xfrm>
            <a:off x="7267426" y="3479006"/>
            <a:ext cx="121594" cy="238125"/>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592114D-365F-47BA-8D54-958D1090F68B}"/>
              </a:ext>
            </a:extLst>
          </p:cNvPr>
          <p:cNvSpPr/>
          <p:nvPr/>
        </p:nvSpPr>
        <p:spPr>
          <a:xfrm>
            <a:off x="9020175" y="3440906"/>
            <a:ext cx="1819275" cy="238125"/>
          </a:xfrm>
          <a:prstGeom prst="roundRect">
            <a:avLst/>
          </a:prstGeom>
          <a:solidFill>
            <a:srgbClr val="1AEE2E">
              <a:alpha val="2117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97357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7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anim calcmode="lin" valueType="num">
                                      <p:cBhvr>
                                        <p:cTn id="23" dur="2000" fill="hold"/>
                                        <p:tgtEl>
                                          <p:spTgt spid="9"/>
                                        </p:tgtEl>
                                        <p:attrNameLst>
                                          <p:attrName>ppt_w</p:attrName>
                                        </p:attrNameLst>
                                      </p:cBhvr>
                                      <p:tavLst>
                                        <p:tav tm="0" fmla="#ppt_w*sin(2.5*pi*$)">
                                          <p:val>
                                            <p:fltVal val="0"/>
                                          </p:val>
                                        </p:tav>
                                        <p:tav tm="100000">
                                          <p:val>
                                            <p:fltVal val="1"/>
                                          </p:val>
                                        </p:tav>
                                      </p:tavLst>
                                    </p:anim>
                                    <p:anim calcmode="lin" valueType="num">
                                      <p:cBhvr>
                                        <p:cTn id="24" dur="2000" fill="hold"/>
                                        <p:tgtEl>
                                          <p:spTgt spid="9"/>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000"/>
                                        <p:tgtEl>
                                          <p:spTgt spid="20"/>
                                        </p:tgtEl>
                                      </p:cBhvr>
                                    </p:animEffect>
                                    <p:anim calcmode="lin" valueType="num">
                                      <p:cBhvr>
                                        <p:cTn id="28" dur="2000" fill="hold"/>
                                        <p:tgtEl>
                                          <p:spTgt spid="20"/>
                                        </p:tgtEl>
                                        <p:attrNameLst>
                                          <p:attrName>ppt_w</p:attrName>
                                        </p:attrNameLst>
                                      </p:cBhvr>
                                      <p:tavLst>
                                        <p:tav tm="0" fmla="#ppt_w*sin(2.5*pi*$)">
                                          <p:val>
                                            <p:fltVal val="0"/>
                                          </p:val>
                                        </p:tav>
                                        <p:tav tm="100000">
                                          <p:val>
                                            <p:fltVal val="1"/>
                                          </p:val>
                                        </p:tav>
                                      </p:tavLst>
                                    </p:anim>
                                    <p:anim calcmode="lin" valueType="num">
                                      <p:cBhvr>
                                        <p:cTn id="2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3"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952500" y="1743075"/>
            <a:ext cx="2872256" cy="606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B33E98B-A786-4807-8A70-AAD86F6FB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190" y="2806490"/>
            <a:ext cx="4805131" cy="2260811"/>
          </a:xfrm>
          <a:prstGeom prst="rect">
            <a:avLst/>
          </a:prstGeom>
        </p:spPr>
      </p:pic>
      <p:pic>
        <p:nvPicPr>
          <p:cNvPr id="11" name="Picture 10">
            <a:extLst>
              <a:ext uri="{FF2B5EF4-FFF2-40B4-BE49-F238E27FC236}">
                <a16:creationId xmlns:a16="http://schemas.microsoft.com/office/drawing/2014/main" id="{6B204EF4-1E53-4F5F-AB8A-F9ABC971C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2839" y="2349290"/>
            <a:ext cx="5032120" cy="2622760"/>
          </a:xfrm>
          <a:prstGeom prst="rect">
            <a:avLst/>
          </a:prstGeom>
        </p:spPr>
      </p:pic>
      <p:pic>
        <p:nvPicPr>
          <p:cNvPr id="10" name="Picture 9">
            <a:extLst>
              <a:ext uri="{FF2B5EF4-FFF2-40B4-BE49-F238E27FC236}">
                <a16:creationId xmlns:a16="http://schemas.microsoft.com/office/drawing/2014/main" id="{EB0B9E5D-19EE-4FB5-8998-86BCE8A133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3314" y="2357875"/>
            <a:ext cx="4329511" cy="2614175"/>
          </a:xfrm>
          <a:prstGeom prst="rect">
            <a:avLst/>
          </a:prstGeom>
        </p:spPr>
      </p:pic>
      <p:sp>
        <p:nvSpPr>
          <p:cNvPr id="13" name="TextBox 12">
            <a:extLst>
              <a:ext uri="{FF2B5EF4-FFF2-40B4-BE49-F238E27FC236}">
                <a16:creationId xmlns:a16="http://schemas.microsoft.com/office/drawing/2014/main" id="{0C656793-43DC-4CAE-A996-26B56993E8FA}"/>
              </a:ext>
            </a:extLst>
          </p:cNvPr>
          <p:cNvSpPr txBox="1"/>
          <p:nvPr/>
        </p:nvSpPr>
        <p:spPr>
          <a:xfrm>
            <a:off x="6273695" y="1969141"/>
            <a:ext cx="4673810" cy="415498"/>
          </a:xfrm>
          <a:prstGeom prst="rect">
            <a:avLst/>
          </a:prstGeom>
          <a:noFill/>
        </p:spPr>
        <p:txBody>
          <a:bodyPr wrap="square" rtlCol="0">
            <a:spAutoFit/>
          </a:bodyPr>
          <a:lstStyle/>
          <a:p>
            <a:pPr algn="ctr"/>
            <a:r>
              <a:rPr lang="en-US" sz="2100" dirty="0">
                <a:latin typeface="Poppins" panose="00000500000000000000" pitchFamily="2" charset="0"/>
                <a:cs typeface="Poppins" panose="00000500000000000000" pitchFamily="2" charset="0"/>
              </a:rPr>
              <a:t>Better Code</a:t>
            </a:r>
          </a:p>
        </p:txBody>
      </p:sp>
      <p:sp>
        <p:nvSpPr>
          <p:cNvPr id="37" name="Rectangle: Rounded Corners 36">
            <a:extLst>
              <a:ext uri="{FF2B5EF4-FFF2-40B4-BE49-F238E27FC236}">
                <a16:creationId xmlns:a16="http://schemas.microsoft.com/office/drawing/2014/main" id="{6AA8D735-732A-48BA-B76F-DC40333852BF}"/>
              </a:ext>
            </a:extLst>
          </p:cNvPr>
          <p:cNvSpPr/>
          <p:nvPr/>
        </p:nvSpPr>
        <p:spPr>
          <a:xfrm>
            <a:off x="1685925" y="3388647"/>
            <a:ext cx="9083885" cy="304910"/>
          </a:xfrm>
          <a:prstGeom prst="roundRect">
            <a:avLst/>
          </a:prstGeom>
          <a:solidFill>
            <a:srgbClr val="4472C4">
              <a:alpha val="1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
            <a:extLst>
              <a:ext uri="{FF2B5EF4-FFF2-40B4-BE49-F238E27FC236}">
                <a16:creationId xmlns:a16="http://schemas.microsoft.com/office/drawing/2014/main" id="{AA8562A5-D2D9-4934-9F9D-DA9E8B94962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57</a:t>
            </a:fld>
            <a:endParaRPr lang="en" dirty="0"/>
          </a:p>
        </p:txBody>
      </p:sp>
      <p:pic>
        <p:nvPicPr>
          <p:cNvPr id="16" name="Picture 2">
            <a:extLst>
              <a:ext uri="{FF2B5EF4-FFF2-40B4-BE49-F238E27FC236}">
                <a16:creationId xmlns:a16="http://schemas.microsoft.com/office/drawing/2014/main" id="{7A4F23D9-0028-4B30-A290-962067C2A51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642;p63">
            <a:extLst>
              <a:ext uri="{FF2B5EF4-FFF2-40B4-BE49-F238E27FC236}">
                <a16:creationId xmlns:a16="http://schemas.microsoft.com/office/drawing/2014/main" id="{2B44B5AE-CEC5-4585-890A-82BE6D3387B8}"/>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a:latin typeface="Poppins SemiBold" panose="00000700000000000000" pitchFamily="2" charset="0"/>
                <a:ea typeface="Georgia"/>
                <a:cs typeface="Poppins SemiBold" panose="00000700000000000000" pitchFamily="2" charset="0"/>
                <a:sym typeface="Georgia"/>
              </a:rPr>
              <a:t>An interesting example of Code Translation</a:t>
            </a:r>
          </a:p>
        </p:txBody>
      </p:sp>
      <p:sp>
        <p:nvSpPr>
          <p:cNvPr id="19" name="TextBox 18">
            <a:extLst>
              <a:ext uri="{FF2B5EF4-FFF2-40B4-BE49-F238E27FC236}">
                <a16:creationId xmlns:a16="http://schemas.microsoft.com/office/drawing/2014/main" id="{CB43A620-8B64-42A6-9E84-09CC6D217466}"/>
              </a:ext>
            </a:extLst>
          </p:cNvPr>
          <p:cNvSpPr txBox="1"/>
          <p:nvPr/>
        </p:nvSpPr>
        <p:spPr>
          <a:xfrm>
            <a:off x="1367853" y="1913283"/>
            <a:ext cx="4673810" cy="415498"/>
          </a:xfrm>
          <a:prstGeom prst="rect">
            <a:avLst/>
          </a:prstGeom>
          <a:noFill/>
        </p:spPr>
        <p:txBody>
          <a:bodyPr wrap="square" rtlCol="0">
            <a:spAutoFit/>
          </a:bodyPr>
          <a:lstStyle/>
          <a:p>
            <a:pPr algn="ctr"/>
            <a:r>
              <a:rPr lang="en-US" sz="2100" dirty="0">
                <a:latin typeface="Poppins" panose="00000500000000000000" pitchFamily="2" charset="0"/>
                <a:cs typeface="Poppins" panose="00000500000000000000" pitchFamily="2" charset="0"/>
              </a:rPr>
              <a:t>Input C# Code</a:t>
            </a:r>
          </a:p>
        </p:txBody>
      </p:sp>
    </p:spTree>
    <p:extLst>
      <p:ext uri="{BB962C8B-B14F-4D97-AF65-F5344CB8AC3E}">
        <p14:creationId xmlns:p14="http://schemas.microsoft.com/office/powerpoint/2010/main" val="3854191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952500" y="1743075"/>
            <a:ext cx="2872256" cy="606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B204EF4-1E53-4F5F-AB8A-F9ABC971C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2839" y="2349290"/>
            <a:ext cx="5032120" cy="2622760"/>
          </a:xfrm>
          <a:prstGeom prst="rect">
            <a:avLst/>
          </a:prstGeom>
        </p:spPr>
      </p:pic>
      <p:pic>
        <p:nvPicPr>
          <p:cNvPr id="10" name="Picture 9">
            <a:extLst>
              <a:ext uri="{FF2B5EF4-FFF2-40B4-BE49-F238E27FC236}">
                <a16:creationId xmlns:a16="http://schemas.microsoft.com/office/drawing/2014/main" id="{EB0B9E5D-19EE-4FB5-8998-86BCE8A133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3314" y="2357875"/>
            <a:ext cx="4329511" cy="2614175"/>
          </a:xfrm>
          <a:prstGeom prst="rect">
            <a:avLst/>
          </a:prstGeom>
        </p:spPr>
      </p:pic>
      <p:pic>
        <p:nvPicPr>
          <p:cNvPr id="14" name="Picture 13">
            <a:extLst>
              <a:ext uri="{FF2B5EF4-FFF2-40B4-BE49-F238E27FC236}">
                <a16:creationId xmlns:a16="http://schemas.microsoft.com/office/drawing/2014/main" id="{79A9E50E-968D-4F1C-B0F3-9A1A8960F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8179" y="2312538"/>
            <a:ext cx="5032120" cy="2622760"/>
          </a:xfrm>
          <a:prstGeom prst="rect">
            <a:avLst/>
          </a:prstGeom>
        </p:spPr>
      </p:pic>
      <p:sp>
        <p:nvSpPr>
          <p:cNvPr id="37" name="Rectangle: Rounded Corners 36">
            <a:extLst>
              <a:ext uri="{FF2B5EF4-FFF2-40B4-BE49-F238E27FC236}">
                <a16:creationId xmlns:a16="http://schemas.microsoft.com/office/drawing/2014/main" id="{6AA8D735-732A-48BA-B76F-DC40333852BF}"/>
              </a:ext>
            </a:extLst>
          </p:cNvPr>
          <p:cNvSpPr/>
          <p:nvPr/>
        </p:nvSpPr>
        <p:spPr>
          <a:xfrm>
            <a:off x="1685925" y="3388647"/>
            <a:ext cx="3506561" cy="304910"/>
          </a:xfrm>
          <a:prstGeom prst="roundRect">
            <a:avLst/>
          </a:prstGeom>
          <a:solidFill>
            <a:srgbClr val="E02828">
              <a:alpha val="1058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
            <a:extLst>
              <a:ext uri="{FF2B5EF4-FFF2-40B4-BE49-F238E27FC236}">
                <a16:creationId xmlns:a16="http://schemas.microsoft.com/office/drawing/2014/main" id="{AA8562A5-D2D9-4934-9F9D-DA9E8B94962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58</a:t>
            </a:fld>
            <a:endParaRPr lang="en" dirty="0"/>
          </a:p>
        </p:txBody>
      </p:sp>
      <p:pic>
        <p:nvPicPr>
          <p:cNvPr id="16" name="Picture 2">
            <a:extLst>
              <a:ext uri="{FF2B5EF4-FFF2-40B4-BE49-F238E27FC236}">
                <a16:creationId xmlns:a16="http://schemas.microsoft.com/office/drawing/2014/main" id="{7A4F23D9-0028-4B30-A290-962067C2A5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323275" y="6217623"/>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642;p63">
            <a:extLst>
              <a:ext uri="{FF2B5EF4-FFF2-40B4-BE49-F238E27FC236}">
                <a16:creationId xmlns:a16="http://schemas.microsoft.com/office/drawing/2014/main" id="{2B44B5AE-CEC5-4585-890A-82BE6D3387B8}"/>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a:latin typeface="Poppins SemiBold" panose="00000700000000000000" pitchFamily="2" charset="0"/>
                <a:ea typeface="Georgia"/>
                <a:cs typeface="Poppins SemiBold" panose="00000700000000000000" pitchFamily="2" charset="0"/>
                <a:sym typeface="Georgia"/>
              </a:rPr>
              <a:t>An interesting example of Code Translation</a:t>
            </a:r>
          </a:p>
        </p:txBody>
      </p:sp>
      <p:sp>
        <p:nvSpPr>
          <p:cNvPr id="18" name="Rectangle: Rounded Corners 17">
            <a:extLst>
              <a:ext uri="{FF2B5EF4-FFF2-40B4-BE49-F238E27FC236}">
                <a16:creationId xmlns:a16="http://schemas.microsoft.com/office/drawing/2014/main" id="{1A153AE9-A09C-49D9-AED8-891F21DFB10A}"/>
              </a:ext>
            </a:extLst>
          </p:cNvPr>
          <p:cNvSpPr/>
          <p:nvPr/>
        </p:nvSpPr>
        <p:spPr>
          <a:xfrm>
            <a:off x="6895978" y="3399643"/>
            <a:ext cx="3506561" cy="304910"/>
          </a:xfrm>
          <a:prstGeom prst="roundRect">
            <a:avLst/>
          </a:prstGeom>
          <a:solidFill>
            <a:schemeClr val="accent6">
              <a:lumMod val="60000"/>
              <a:lumOff val="40000"/>
              <a:alpha val="1098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6F5EA95-749A-45C6-9A9F-4CBEAE5558D2}"/>
              </a:ext>
            </a:extLst>
          </p:cNvPr>
          <p:cNvSpPr txBox="1"/>
          <p:nvPr/>
        </p:nvSpPr>
        <p:spPr>
          <a:xfrm>
            <a:off x="6273695" y="1903825"/>
            <a:ext cx="4673810" cy="415498"/>
          </a:xfrm>
          <a:prstGeom prst="rect">
            <a:avLst/>
          </a:prstGeom>
          <a:noFill/>
        </p:spPr>
        <p:txBody>
          <a:bodyPr wrap="square" rtlCol="0">
            <a:spAutoFit/>
          </a:bodyPr>
          <a:lstStyle/>
          <a:p>
            <a:pPr algn="ctr"/>
            <a:r>
              <a:rPr lang="en-US" sz="2100" dirty="0">
                <a:latin typeface="Poppins" panose="00000500000000000000" pitchFamily="2" charset="0"/>
                <a:cs typeface="Poppins" panose="00000500000000000000" pitchFamily="2" charset="0"/>
              </a:rPr>
              <a:t>Better Code</a:t>
            </a:r>
          </a:p>
        </p:txBody>
      </p:sp>
      <p:sp>
        <p:nvSpPr>
          <p:cNvPr id="21" name="TextBox 20">
            <a:extLst>
              <a:ext uri="{FF2B5EF4-FFF2-40B4-BE49-F238E27FC236}">
                <a16:creationId xmlns:a16="http://schemas.microsoft.com/office/drawing/2014/main" id="{F5241ACE-FFC9-46A8-981F-291E6FB571D2}"/>
              </a:ext>
            </a:extLst>
          </p:cNvPr>
          <p:cNvSpPr txBox="1"/>
          <p:nvPr/>
        </p:nvSpPr>
        <p:spPr>
          <a:xfrm>
            <a:off x="1367853" y="1913283"/>
            <a:ext cx="4673810" cy="415498"/>
          </a:xfrm>
          <a:prstGeom prst="rect">
            <a:avLst/>
          </a:prstGeom>
          <a:noFill/>
        </p:spPr>
        <p:txBody>
          <a:bodyPr wrap="square" rtlCol="0">
            <a:spAutoFit/>
          </a:bodyPr>
          <a:lstStyle/>
          <a:p>
            <a:pPr algn="ctr"/>
            <a:r>
              <a:rPr lang="en-US" sz="2100" dirty="0">
                <a:latin typeface="Poppins" panose="00000500000000000000" pitchFamily="2" charset="0"/>
                <a:cs typeface="Poppins" panose="00000500000000000000" pitchFamily="2" charset="0"/>
              </a:rPr>
              <a:t>PLBART’s generation</a:t>
            </a:r>
          </a:p>
        </p:txBody>
      </p:sp>
    </p:spTree>
    <p:extLst>
      <p:ext uri="{BB962C8B-B14F-4D97-AF65-F5344CB8AC3E}">
        <p14:creationId xmlns:p14="http://schemas.microsoft.com/office/powerpoint/2010/main" val="54431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Implicit Encoding</a:t>
            </a:r>
          </a:p>
        </p:txBody>
      </p:sp>
      <p:graphicFrame>
        <p:nvGraphicFramePr>
          <p:cNvPr id="9" name="Diagram 8">
            <a:extLst>
              <a:ext uri="{FF2B5EF4-FFF2-40B4-BE49-F238E27FC236}">
                <a16:creationId xmlns:a16="http://schemas.microsoft.com/office/drawing/2014/main" id="{9652ABF8-5314-4728-BA64-5E53E0F3F69F}"/>
              </a:ext>
            </a:extLst>
          </p:cNvPr>
          <p:cNvGraphicFramePr/>
          <p:nvPr>
            <p:extLst>
              <p:ext uri="{D42A27DB-BD31-4B8C-83A1-F6EECF244321}">
                <p14:modId xmlns:p14="http://schemas.microsoft.com/office/powerpoint/2010/main" val="17244629"/>
              </p:ext>
            </p:extLst>
          </p:nvPr>
        </p:nvGraphicFramePr>
        <p:xfrm>
          <a:off x="207536" y="1577007"/>
          <a:ext cx="5625831" cy="4151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59</a:t>
            </a:fld>
            <a:endParaRPr lang="en" dirty="0"/>
          </a:p>
        </p:txBody>
      </p:sp>
      <p:sp>
        <p:nvSpPr>
          <p:cNvPr id="12" name="Arrow: Bent 11">
            <a:extLst>
              <a:ext uri="{FF2B5EF4-FFF2-40B4-BE49-F238E27FC236}">
                <a16:creationId xmlns:a16="http://schemas.microsoft.com/office/drawing/2014/main" id="{36F51E23-23D2-4D2A-991D-EB7A14AA0E5B}"/>
              </a:ext>
            </a:extLst>
          </p:cNvPr>
          <p:cNvSpPr/>
          <p:nvPr/>
        </p:nvSpPr>
        <p:spPr>
          <a:xfrm rot="5400000">
            <a:off x="9125652" y="2389037"/>
            <a:ext cx="606287" cy="9013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8955809" y="3267653"/>
            <a:ext cx="1573855" cy="1130218"/>
            <a:chOff x="5309073" y="2529750"/>
            <a:chExt cx="1573855" cy="1130218"/>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07777"/>
            </a:xfrm>
            <a:prstGeom prst="rect">
              <a:avLst/>
            </a:prstGeom>
            <a:noFill/>
          </p:spPr>
          <p:txBody>
            <a:bodyPr wrap="square" rtlCol="0">
              <a:spAutoFit/>
            </a:bodyPr>
            <a:lstStyle/>
            <a:p>
              <a:pPr algn="ctr"/>
              <a:r>
                <a:rPr lang="en-US" sz="1400" dirty="0"/>
                <a:t>Mutator</a:t>
              </a:r>
            </a:p>
          </p:txBody>
        </p:sp>
      </p:grpSp>
      <p:sp>
        <p:nvSpPr>
          <p:cNvPr id="32" name="Arrow: Bent 31">
            <a:extLst>
              <a:ext uri="{FF2B5EF4-FFF2-40B4-BE49-F238E27FC236}">
                <a16:creationId xmlns:a16="http://schemas.microsoft.com/office/drawing/2014/main" id="{A26C31C6-8937-4934-9B24-9DECC23A0C70}"/>
              </a:ext>
            </a:extLst>
          </p:cNvPr>
          <p:cNvSpPr/>
          <p:nvPr/>
        </p:nvSpPr>
        <p:spPr>
          <a:xfrm rot="10608920">
            <a:off x="9237349" y="4624609"/>
            <a:ext cx="606287" cy="65895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7DE83051-5093-4658-AC96-4893DD3FD496}"/>
              </a:ext>
            </a:extLst>
          </p:cNvPr>
          <p:cNvPicPr>
            <a:picLocks noChangeAspect="1"/>
          </p:cNvPicPr>
          <p:nvPr/>
        </p:nvPicPr>
        <p:blipFill rotWithShape="1">
          <a:blip r:embed="rId10">
            <a:extLst>
              <a:ext uri="{28A0092B-C50C-407E-A947-70E740481C1C}">
                <a14:useLocalDpi xmlns:a14="http://schemas.microsoft.com/office/drawing/2010/main" val="0"/>
              </a:ext>
            </a:extLst>
          </a:blip>
          <a:srcRect r="15666"/>
          <a:stretch/>
        </p:blipFill>
        <p:spPr>
          <a:xfrm>
            <a:off x="5934289" y="1609791"/>
            <a:ext cx="2942885" cy="1973579"/>
          </a:xfrm>
          <a:prstGeom prst="rect">
            <a:avLst/>
          </a:prstGeom>
        </p:spPr>
      </p:pic>
      <p:pic>
        <p:nvPicPr>
          <p:cNvPr id="14" name="Picture 13">
            <a:extLst>
              <a:ext uri="{FF2B5EF4-FFF2-40B4-BE49-F238E27FC236}">
                <a16:creationId xmlns:a16="http://schemas.microsoft.com/office/drawing/2014/main" id="{C83DDBA2-48DF-43D9-8849-C23ADE741B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59574" y="4090094"/>
            <a:ext cx="3012192" cy="1973579"/>
          </a:xfrm>
          <a:prstGeom prst="rect">
            <a:avLst/>
          </a:prstGeom>
        </p:spPr>
      </p:pic>
    </p:spTree>
    <p:extLst>
      <p:ext uri="{BB962C8B-B14F-4D97-AF65-F5344CB8AC3E}">
        <p14:creationId xmlns:p14="http://schemas.microsoft.com/office/powerpoint/2010/main" val="567624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49677F-408D-40B4-A8B3-DA60B574E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967" y="1334964"/>
            <a:ext cx="3375119" cy="2764575"/>
          </a:xfrm>
          <a:prstGeom prst="rect">
            <a:avLst/>
          </a:prstGeom>
        </p:spPr>
      </p:pic>
      <p:sp>
        <p:nvSpPr>
          <p:cNvPr id="15" name="Rectangle: Rounded Corners 14">
            <a:extLst>
              <a:ext uri="{FF2B5EF4-FFF2-40B4-BE49-F238E27FC236}">
                <a16:creationId xmlns:a16="http://schemas.microsoft.com/office/drawing/2014/main" id="{A6BD9F05-13D9-4EF8-A3EA-D9C04688E3DA}"/>
              </a:ext>
            </a:extLst>
          </p:cNvPr>
          <p:cNvSpPr/>
          <p:nvPr/>
        </p:nvSpPr>
        <p:spPr>
          <a:xfrm>
            <a:off x="7589612" y="3464148"/>
            <a:ext cx="3185584" cy="1114579"/>
          </a:xfrm>
          <a:prstGeom prst="roundRect">
            <a:avLst>
              <a:gd name="adj" fmla="val 5708"/>
            </a:avLst>
          </a:prstGeom>
          <a:solidFill>
            <a:srgbClr val="E2ECE7">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ourier New" panose="02070309020205020404" pitchFamily="49" charset="0"/>
                <a:cs typeface="Courier New" panose="02070309020205020404" pitchFamily="49" charset="0"/>
              </a:rPr>
              <a:t>l = location(gets)</a:t>
            </a:r>
          </a:p>
          <a:p>
            <a:r>
              <a:rPr lang="en-US" sz="1200" dirty="0">
                <a:solidFill>
                  <a:schemeClr val="tx1"/>
                </a:solidFill>
                <a:latin typeface="Courier New" panose="02070309020205020404" pitchFamily="49" charset="0"/>
                <a:cs typeface="Courier New" panose="02070309020205020404" pitchFamily="49" charset="0"/>
              </a:rPr>
              <a:t>v = parameters(gets)</a:t>
            </a:r>
          </a:p>
          <a:p>
            <a:r>
              <a:rPr lang="en-US" sz="1200" dirty="0">
                <a:solidFill>
                  <a:schemeClr val="tx1"/>
                </a:solidFill>
                <a:latin typeface="Courier New" panose="02070309020205020404" pitchFamily="49" charset="0"/>
                <a:cs typeface="Courier New" panose="02070309020205020404" pitchFamily="49" charset="0"/>
              </a:rPr>
              <a:t>s = </a:t>
            </a:r>
            <a:r>
              <a:rPr lang="en-US" sz="1200" dirty="0" err="1">
                <a:solidFill>
                  <a:schemeClr val="tx1"/>
                </a:solidFill>
                <a:latin typeface="Courier New" panose="02070309020205020404" pitchFamily="49" charset="0"/>
                <a:cs typeface="Courier New" panose="02070309020205020404" pitchFamily="49" charset="0"/>
              </a:rPr>
              <a:t>memory_size</a:t>
            </a:r>
            <a:r>
              <a:rPr lang="en-US" sz="1200" dirty="0">
                <a:solidFill>
                  <a:schemeClr val="tx1"/>
                </a:solidFill>
                <a:latin typeface="Courier New" panose="02070309020205020404" pitchFamily="49" charset="0"/>
                <a:cs typeface="Courier New" panose="02070309020205020404" pitchFamily="49" charset="0"/>
              </a:rPr>
              <a:t>(v)</a:t>
            </a:r>
          </a:p>
          <a:p>
            <a:r>
              <a:rPr lang="en-US" sz="1200" dirty="0" err="1">
                <a:solidFill>
                  <a:schemeClr val="tx1"/>
                </a:solidFill>
                <a:latin typeface="Courier New" panose="02070309020205020404" pitchFamily="49" charset="0"/>
                <a:cs typeface="Courier New" panose="02070309020205020404" pitchFamily="49" charset="0"/>
              </a:rPr>
              <a:t>new_stmt</a:t>
            </a:r>
            <a:r>
              <a:rPr lang="en-US" sz="1200" dirty="0">
                <a:solidFill>
                  <a:schemeClr val="tx1"/>
                </a:solidFill>
                <a:latin typeface="Courier New" panose="02070309020205020404" pitchFamily="49" charset="0"/>
                <a:cs typeface="Courier New" panose="02070309020205020404" pitchFamily="49" charset="0"/>
              </a:rPr>
              <a:t> = “</a:t>
            </a:r>
            <a:r>
              <a:rPr lang="en-US" sz="1200" dirty="0" err="1">
                <a:solidFill>
                  <a:schemeClr val="tx1"/>
                </a:solidFill>
                <a:latin typeface="Courier New" panose="02070309020205020404" pitchFamily="49" charset="0"/>
                <a:cs typeface="Courier New" panose="02070309020205020404" pitchFamily="49" charset="0"/>
              </a:rPr>
              <a:t>fgets</a:t>
            </a:r>
            <a:r>
              <a:rPr lang="en-US" sz="1200" dirty="0">
                <a:solidFill>
                  <a:schemeClr val="tx1"/>
                </a:solidFill>
                <a:latin typeface="Courier New" panose="02070309020205020404" pitchFamily="49" charset="0"/>
                <a:cs typeface="Courier New" panose="02070309020205020404" pitchFamily="49" charset="0"/>
              </a:rPr>
              <a:t> (v, s, stdin)”</a:t>
            </a:r>
          </a:p>
          <a:p>
            <a:r>
              <a:rPr lang="en-US" sz="1200" b="1" dirty="0">
                <a:solidFill>
                  <a:schemeClr val="accent1">
                    <a:lumMod val="75000"/>
                  </a:schemeClr>
                </a:solidFill>
                <a:latin typeface="Courier New" panose="02070309020205020404" pitchFamily="49" charset="0"/>
                <a:cs typeface="Courier New" panose="02070309020205020404" pitchFamily="49" charset="0"/>
              </a:rPr>
              <a:t>Update</a:t>
            </a:r>
            <a:r>
              <a:rPr lang="en-US" sz="1200" dirty="0">
                <a:solidFill>
                  <a:schemeClr val="tx1"/>
                </a:solidFill>
                <a:latin typeface="Courier New" panose="02070309020205020404" pitchFamily="49" charset="0"/>
                <a:cs typeface="Courier New" panose="02070309020205020404" pitchFamily="49" charset="0"/>
              </a:rPr>
              <a:t> l with </a:t>
            </a:r>
            <a:r>
              <a:rPr lang="en-US" sz="1200" dirty="0" err="1">
                <a:solidFill>
                  <a:schemeClr val="tx1"/>
                </a:solidFill>
                <a:latin typeface="Courier New" panose="02070309020205020404" pitchFamily="49" charset="0"/>
                <a:cs typeface="Courier New" panose="02070309020205020404" pitchFamily="49" charset="0"/>
              </a:rPr>
              <a:t>new_stmt</a:t>
            </a:r>
            <a:endParaRPr lang="en-US" sz="1200" dirty="0">
              <a:solidFill>
                <a:schemeClr val="tx1"/>
              </a:solidFill>
              <a:latin typeface="Courier New" panose="02070309020205020404" pitchFamily="49" charset="0"/>
              <a:cs typeface="Courier New" panose="02070309020205020404" pitchFamily="49" charset="0"/>
            </a:endParaRPr>
          </a:p>
        </p:txBody>
      </p:sp>
      <p:sp>
        <p:nvSpPr>
          <p:cNvPr id="14" name="Rectangle: Rounded Corners 13">
            <a:extLst>
              <a:ext uri="{FF2B5EF4-FFF2-40B4-BE49-F238E27FC236}">
                <a16:creationId xmlns:a16="http://schemas.microsoft.com/office/drawing/2014/main" id="{89E49943-4EA2-45F7-8D59-4982DDA72CFE}"/>
              </a:ext>
            </a:extLst>
          </p:cNvPr>
          <p:cNvSpPr/>
          <p:nvPr/>
        </p:nvSpPr>
        <p:spPr>
          <a:xfrm>
            <a:off x="2511050" y="4124031"/>
            <a:ext cx="2454963" cy="926563"/>
          </a:xfrm>
          <a:prstGeom prst="roundRect">
            <a:avLst>
              <a:gd name="adj" fmla="val 5708"/>
            </a:avLst>
          </a:prstGeom>
          <a:solidFill>
            <a:srgbClr val="DAE3F3">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latin typeface="Courier New" panose="02070309020205020404" pitchFamily="49" charset="0"/>
                <a:cs typeface="Courier New" panose="02070309020205020404" pitchFamily="49" charset="0"/>
              </a:rPr>
              <a:t>x = parameter(free)</a:t>
            </a:r>
          </a:p>
          <a:p>
            <a:r>
              <a:rPr lang="en-US" sz="1200" dirty="0">
                <a:solidFill>
                  <a:schemeClr val="tx1"/>
                </a:solidFill>
                <a:latin typeface="Courier New" panose="02070309020205020404" pitchFamily="49" charset="0"/>
                <a:cs typeface="Courier New" panose="02070309020205020404" pitchFamily="49" charset="0"/>
              </a:rPr>
              <a:t>Y = trace_in_dataflow(x)</a:t>
            </a:r>
          </a:p>
          <a:p>
            <a:r>
              <a:rPr lang="en-US" sz="1200" b="1" dirty="0">
                <a:solidFill>
                  <a:srgbClr val="98244D"/>
                </a:solidFill>
                <a:latin typeface="Courier New" panose="02070309020205020404" pitchFamily="49" charset="0"/>
                <a:cs typeface="Courier New" panose="02070309020205020404" pitchFamily="49" charset="0"/>
              </a:rPr>
              <a:t>if</a:t>
            </a:r>
            <a:r>
              <a:rPr lang="en-US" sz="1200" dirty="0">
                <a:solidFill>
                  <a:schemeClr val="tx1"/>
                </a:solidFill>
                <a:latin typeface="Courier New" panose="02070309020205020404" pitchFamily="49" charset="0"/>
                <a:cs typeface="Courier New" panose="02070309020205020404" pitchFamily="49" charset="0"/>
              </a:rPr>
              <a:t> x or y is modified:</a:t>
            </a:r>
          </a:p>
          <a:p>
            <a:r>
              <a:rPr lang="en-US" sz="1200" dirty="0">
                <a:solidFill>
                  <a:schemeClr val="tx1"/>
                </a:solidFill>
                <a:latin typeface="Courier New" panose="02070309020205020404" pitchFamily="49" charset="0"/>
                <a:cs typeface="Courier New" panose="02070309020205020404" pitchFamily="49" charset="0"/>
              </a:rPr>
              <a:t>	</a:t>
            </a:r>
            <a:r>
              <a:rPr lang="en-US" sz="1200" b="1" dirty="0">
                <a:solidFill>
                  <a:srgbClr val="FF0000"/>
                </a:solidFill>
                <a:latin typeface="Courier New" panose="02070309020205020404" pitchFamily="49" charset="0"/>
                <a:cs typeface="Courier New" panose="02070309020205020404" pitchFamily="49" charset="0"/>
              </a:rPr>
              <a:t>WARNING!!</a:t>
            </a:r>
          </a:p>
        </p:txBody>
      </p:sp>
      <p:pic>
        <p:nvPicPr>
          <p:cNvPr id="2" name="Picture 2">
            <a:extLst>
              <a:ext uri="{FF2B5EF4-FFF2-40B4-BE49-F238E27FC236}">
                <a16:creationId xmlns:a16="http://schemas.microsoft.com/office/drawing/2014/main" id="{FCFB5A9A-2EF1-4C23-B3E3-3A2FD1E20F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3324" y="2028300"/>
            <a:ext cx="3861238" cy="21941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488F590-1024-4144-A8E5-A3F3EE0103C9}"/>
              </a:ext>
            </a:extLst>
          </p:cNvPr>
          <p:cNvSpPr txBox="1"/>
          <p:nvPr/>
        </p:nvSpPr>
        <p:spPr>
          <a:xfrm>
            <a:off x="251283" y="175654"/>
            <a:ext cx="11776928" cy="691728"/>
          </a:xfrm>
          <a:prstGeom prst="rect">
            <a:avLst/>
          </a:prstGeom>
          <a:noFill/>
        </p:spPr>
        <p:txBody>
          <a:bodyPr wrap="square" rtlCol="0">
            <a:spAutoFit/>
          </a:bodyPr>
          <a:lstStyle/>
          <a:p>
            <a:pPr algn="ctr">
              <a:lnSpc>
                <a:spcPts val="5000"/>
              </a:lnSpc>
            </a:pPr>
            <a:r>
              <a:rPr lang="en-US" sz="3300" dirty="0">
                <a:latin typeface="Poppins SemiBold" panose="00000700000000000000" pitchFamily="2" charset="0"/>
                <a:ea typeface="League Spartan" charset="0"/>
                <a:cs typeface="Poppins SemiBold" panose="00000700000000000000" pitchFamily="2" charset="0"/>
              </a:rPr>
              <a:t>Pattern/Rule Based Automation</a:t>
            </a:r>
          </a:p>
        </p:txBody>
      </p:sp>
      <p:sp>
        <p:nvSpPr>
          <p:cNvPr id="9" name="Explosion: 14 Points 8">
            <a:extLst>
              <a:ext uri="{FF2B5EF4-FFF2-40B4-BE49-F238E27FC236}">
                <a16:creationId xmlns:a16="http://schemas.microsoft.com/office/drawing/2014/main" id="{45B3C096-2668-4537-8A6B-F9FAF42EE0B8}"/>
              </a:ext>
            </a:extLst>
          </p:cNvPr>
          <p:cNvSpPr/>
          <p:nvPr/>
        </p:nvSpPr>
        <p:spPr>
          <a:xfrm>
            <a:off x="6312522" y="1019287"/>
            <a:ext cx="4297724" cy="3307124"/>
          </a:xfrm>
          <a:prstGeom prst="irregularSeal2">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Poppins" panose="00000500000000000000" pitchFamily="2" charset="0"/>
                <a:cs typeface="Poppins" panose="00000500000000000000" pitchFamily="2" charset="0"/>
              </a:rPr>
              <a:t>Too Many Different Patterns [4]</a:t>
            </a:r>
          </a:p>
        </p:txBody>
      </p:sp>
      <p:sp>
        <p:nvSpPr>
          <p:cNvPr id="12" name="Slide Number Placeholder 1">
            <a:extLst>
              <a:ext uri="{FF2B5EF4-FFF2-40B4-BE49-F238E27FC236}">
                <a16:creationId xmlns:a16="http://schemas.microsoft.com/office/drawing/2014/main" id="{5B50B910-F2EB-459A-9EE3-FE2AD7F6AA88}"/>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6</a:t>
            </a:fld>
            <a:endParaRPr lang="en" dirty="0"/>
          </a:p>
        </p:txBody>
      </p:sp>
      <p:sp>
        <p:nvSpPr>
          <p:cNvPr id="11" name="Explosion: 14 Points 8">
            <a:extLst>
              <a:ext uri="{FF2B5EF4-FFF2-40B4-BE49-F238E27FC236}">
                <a16:creationId xmlns:a16="http://schemas.microsoft.com/office/drawing/2014/main" id="{8530EF49-5382-8540-99F0-D75EBEB00AD5}"/>
              </a:ext>
            </a:extLst>
          </p:cNvPr>
          <p:cNvSpPr/>
          <p:nvPr/>
        </p:nvSpPr>
        <p:spPr>
          <a:xfrm>
            <a:off x="1061013" y="1900339"/>
            <a:ext cx="4253110" cy="3572809"/>
          </a:xfrm>
          <a:prstGeom prst="irregularSeal2">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latin typeface="Poppins" panose="00000500000000000000" pitchFamily="2" charset="0"/>
              <a:cs typeface="Poppins" panose="00000500000000000000" pitchFamily="2" charset="0"/>
            </a:endParaRPr>
          </a:p>
          <a:p>
            <a:pPr algn="ctr"/>
            <a:r>
              <a:rPr lang="en-US" sz="2400" b="1" dirty="0">
                <a:latin typeface="Poppins" panose="00000500000000000000" pitchFamily="2" charset="0"/>
                <a:cs typeface="Poppins" panose="00000500000000000000" pitchFamily="2" charset="0"/>
              </a:rPr>
              <a:t>Low tolerance for Deviation[3]</a:t>
            </a:r>
          </a:p>
        </p:txBody>
      </p:sp>
      <p:sp>
        <p:nvSpPr>
          <p:cNvPr id="13" name="TextBox 12">
            <a:extLst>
              <a:ext uri="{FF2B5EF4-FFF2-40B4-BE49-F238E27FC236}">
                <a16:creationId xmlns:a16="http://schemas.microsoft.com/office/drawing/2014/main" id="{36376FCA-F598-4E3F-849B-B79F7220AD0B}"/>
              </a:ext>
            </a:extLst>
          </p:cNvPr>
          <p:cNvSpPr txBox="1"/>
          <p:nvPr/>
        </p:nvSpPr>
        <p:spPr>
          <a:xfrm>
            <a:off x="8900116" y="5956803"/>
            <a:ext cx="2762295" cy="523220"/>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[3] Johnson et. al. 2013</a:t>
            </a:r>
          </a:p>
          <a:p>
            <a:r>
              <a:rPr lang="en-US" sz="1400" dirty="0">
                <a:latin typeface="Courier New" panose="02070309020205020404" pitchFamily="49" charset="0"/>
                <a:cs typeface="Courier New" panose="02070309020205020404" pitchFamily="49" charset="0"/>
              </a:rPr>
              <a:t>[4] </a:t>
            </a:r>
            <a:r>
              <a:rPr lang="en-US" sz="1400" dirty="0" err="1">
                <a:latin typeface="Courier New" panose="02070309020205020404" pitchFamily="49" charset="0"/>
                <a:cs typeface="Courier New" panose="02070309020205020404" pitchFamily="49" charset="0"/>
              </a:rPr>
              <a:t>Saha</a:t>
            </a:r>
            <a:r>
              <a:rPr lang="en-US" sz="1400" dirty="0">
                <a:latin typeface="Courier New" panose="02070309020205020404" pitchFamily="49" charset="0"/>
                <a:cs typeface="Courier New" panose="02070309020205020404" pitchFamily="49" charset="0"/>
              </a:rPr>
              <a:t> et. al. 2017</a:t>
            </a:r>
          </a:p>
        </p:txBody>
      </p:sp>
    </p:spTree>
    <p:extLst>
      <p:ext uri="{BB962C8B-B14F-4D97-AF65-F5344CB8AC3E}">
        <p14:creationId xmlns:p14="http://schemas.microsoft.com/office/powerpoint/2010/main" val="395592395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3A64-B61C-43F5-A629-D2401C7885B5}"/>
              </a:ext>
            </a:extLst>
          </p:cNvPr>
          <p:cNvSpPr>
            <a:spLocks noGrp="1"/>
          </p:cNvSpPr>
          <p:nvPr>
            <p:ph type="title"/>
          </p:nvPr>
        </p:nvSpPr>
        <p:spPr>
          <a:xfrm>
            <a:off x="497819" y="1613486"/>
            <a:ext cx="11196361" cy="2852737"/>
          </a:xfrm>
        </p:spPr>
        <p:txBody>
          <a:bodyPr>
            <a:normAutofit/>
          </a:bodyPr>
          <a:lstStyle/>
          <a:p>
            <a:r>
              <a:rPr lang="en-US" sz="3200" dirty="0" err="1">
                <a:solidFill>
                  <a:schemeClr val="bg1"/>
                </a:solidFill>
                <a:latin typeface="Poppins SemiBold" panose="00000700000000000000" pitchFamily="2" charset="0"/>
                <a:cs typeface="Poppins SemiBold" panose="00000700000000000000" pitchFamily="2" charset="0"/>
              </a:rPr>
              <a:t>NatGen</a:t>
            </a:r>
            <a:r>
              <a:rPr lang="en-US" sz="3200" dirty="0">
                <a:solidFill>
                  <a:schemeClr val="bg1"/>
                </a:solidFill>
                <a:latin typeface="Poppins SemiBold" panose="00000700000000000000" pitchFamily="2" charset="0"/>
                <a:cs typeface="Poppins SemiBold" panose="00000700000000000000" pitchFamily="2" charset="0"/>
              </a:rPr>
              <a:t>: </a:t>
            </a:r>
            <a:br>
              <a:rPr lang="en-US" sz="3200" dirty="0">
                <a:solidFill>
                  <a:schemeClr val="bg1"/>
                </a:solidFill>
                <a:latin typeface="Poppins SemiBold" panose="00000700000000000000" pitchFamily="2" charset="0"/>
                <a:cs typeface="Poppins SemiBold" panose="00000700000000000000" pitchFamily="2" charset="0"/>
              </a:rPr>
            </a:br>
            <a:br>
              <a:rPr lang="en-US" sz="3200" dirty="0">
                <a:solidFill>
                  <a:schemeClr val="bg1"/>
                </a:solidFill>
                <a:latin typeface="Poppins SemiBold" panose="00000700000000000000" pitchFamily="2" charset="0"/>
                <a:cs typeface="Poppins SemiBold" panose="00000700000000000000" pitchFamily="2" charset="0"/>
              </a:rPr>
            </a:br>
            <a:r>
              <a:rPr lang="en-US" sz="3200" dirty="0">
                <a:solidFill>
                  <a:schemeClr val="bg1"/>
                </a:solidFill>
                <a:latin typeface="Poppins SemiBold" panose="00000700000000000000" pitchFamily="2" charset="0"/>
                <a:cs typeface="Poppins SemiBold" panose="00000700000000000000" pitchFamily="2" charset="0"/>
              </a:rPr>
              <a:t>Implicit Encoding by mutating the formal channel</a:t>
            </a:r>
          </a:p>
        </p:txBody>
      </p:sp>
      <p:sp>
        <p:nvSpPr>
          <p:cNvPr id="5" name="Slide Number Placeholder 1">
            <a:extLst>
              <a:ext uri="{FF2B5EF4-FFF2-40B4-BE49-F238E27FC236}">
                <a16:creationId xmlns:a16="http://schemas.microsoft.com/office/drawing/2014/main" id="{A4623DEF-A3A5-4A94-881A-86C45188A497}"/>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solidFill>
                  <a:schemeClr val="bg1"/>
                </a:solidFill>
              </a:rPr>
              <a:pPr/>
              <a:t>60</a:t>
            </a:fld>
            <a:endParaRPr lang="en" dirty="0">
              <a:solidFill>
                <a:schemeClr val="bg1"/>
              </a:solidFill>
            </a:endParaRPr>
          </a:p>
        </p:txBody>
      </p:sp>
      <p:sp>
        <p:nvSpPr>
          <p:cNvPr id="4" name="Title 1">
            <a:extLst>
              <a:ext uri="{FF2B5EF4-FFF2-40B4-BE49-F238E27FC236}">
                <a16:creationId xmlns:a16="http://schemas.microsoft.com/office/drawing/2014/main" id="{CA28E51D-5133-AE45-AC89-B941D15F6837}"/>
              </a:ext>
            </a:extLst>
          </p:cNvPr>
          <p:cNvSpPr txBox="1">
            <a:spLocks/>
          </p:cNvSpPr>
          <p:nvPr/>
        </p:nvSpPr>
        <p:spPr>
          <a:xfrm>
            <a:off x="497818" y="2379592"/>
            <a:ext cx="11196361" cy="36290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4000" dirty="0">
              <a:latin typeface="Poppins" panose="00000500000000000000" pitchFamily="2" charset="0"/>
              <a:cs typeface="Poppins" panose="00000500000000000000" pitchFamily="2" charset="0"/>
            </a:endParaRPr>
          </a:p>
        </p:txBody>
      </p:sp>
      <p:pic>
        <p:nvPicPr>
          <p:cNvPr id="6" name="Picture 2">
            <a:extLst>
              <a:ext uri="{FF2B5EF4-FFF2-40B4-BE49-F238E27FC236}">
                <a16:creationId xmlns:a16="http://schemas.microsoft.com/office/drawing/2014/main" id="{5576BE26-969B-4727-9F9A-DF49267803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1414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642;p63">
            <a:extLst>
              <a:ext uri="{FF2B5EF4-FFF2-40B4-BE49-F238E27FC236}">
                <a16:creationId xmlns:a16="http://schemas.microsoft.com/office/drawing/2014/main" id="{DDFB2541-B979-4227-87E5-416E84479158}"/>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err="1">
                <a:latin typeface="Poppins SemiBold" panose="00000700000000000000" pitchFamily="2" charset="0"/>
                <a:ea typeface="Georgia"/>
                <a:cs typeface="Poppins SemiBold" panose="00000700000000000000" pitchFamily="2" charset="0"/>
                <a:sym typeface="Georgia"/>
              </a:rPr>
              <a:t>NatGen</a:t>
            </a:r>
            <a:r>
              <a:rPr lang="en-US" sz="3300" b="1" dirty="0">
                <a:latin typeface="Poppins SemiBold" panose="00000700000000000000" pitchFamily="2" charset="0"/>
                <a:ea typeface="Georgia"/>
                <a:cs typeface="Poppins SemiBold" panose="00000700000000000000" pitchFamily="2" charset="0"/>
                <a:sym typeface="Georgia"/>
              </a:rPr>
              <a:t>: Generative pre-training by “Naturalizing” source code</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4" name="Rectangle 3">
            <a:extLst>
              <a:ext uri="{FF2B5EF4-FFF2-40B4-BE49-F238E27FC236}">
                <a16:creationId xmlns:a16="http://schemas.microsoft.com/office/drawing/2014/main" id="{473DE5E2-3600-4C7E-A38F-A6831E2AE222}"/>
              </a:ext>
            </a:extLst>
          </p:cNvPr>
          <p:cNvSpPr/>
          <p:nvPr/>
        </p:nvSpPr>
        <p:spPr>
          <a:xfrm>
            <a:off x="952500" y="1743075"/>
            <a:ext cx="2872256" cy="606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106C7039-300D-479A-8B6E-941DB22779BC}"/>
              </a:ext>
            </a:extLst>
          </p:cNvPr>
          <p:cNvGrpSpPr/>
          <p:nvPr/>
        </p:nvGrpSpPr>
        <p:grpSpPr>
          <a:xfrm>
            <a:off x="1455081" y="1987337"/>
            <a:ext cx="9534522" cy="3013287"/>
            <a:chOff x="1784486" y="2026489"/>
            <a:chExt cx="9005200" cy="2622762"/>
          </a:xfrm>
        </p:grpSpPr>
        <p:pic>
          <p:nvPicPr>
            <p:cNvPr id="14" name="Picture 13">
              <a:extLst>
                <a:ext uri="{FF2B5EF4-FFF2-40B4-BE49-F238E27FC236}">
                  <a16:creationId xmlns:a16="http://schemas.microsoft.com/office/drawing/2014/main" id="{1FC74160-8DE7-423C-8F72-739BD4AB2E74}"/>
                </a:ext>
              </a:extLst>
            </p:cNvPr>
            <p:cNvPicPr>
              <a:picLocks noChangeAspect="1"/>
            </p:cNvPicPr>
            <p:nvPr/>
          </p:nvPicPr>
          <p:blipFill rotWithShape="1">
            <a:blip r:embed="rId3">
              <a:extLst>
                <a:ext uri="{28A0092B-C50C-407E-A947-70E740481C1C}">
                  <a14:useLocalDpi xmlns:a14="http://schemas.microsoft.com/office/drawing/2010/main" val="0"/>
                </a:ext>
              </a:extLst>
            </a:blip>
            <a:srcRect r="15666"/>
            <a:stretch/>
          </p:blipFill>
          <p:spPr>
            <a:xfrm>
              <a:off x="1784486" y="2026491"/>
              <a:ext cx="4243786" cy="2622760"/>
            </a:xfrm>
            <a:prstGeom prst="rect">
              <a:avLst/>
            </a:prstGeom>
          </p:spPr>
        </p:pic>
        <p:pic>
          <p:nvPicPr>
            <p:cNvPr id="15" name="Picture 14">
              <a:extLst>
                <a:ext uri="{FF2B5EF4-FFF2-40B4-BE49-F238E27FC236}">
                  <a16:creationId xmlns:a16="http://schemas.microsoft.com/office/drawing/2014/main" id="{C733C846-D6AC-4B54-AEA5-0ED8D9116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175" y="2026489"/>
              <a:ext cx="4329511" cy="2614175"/>
            </a:xfrm>
            <a:prstGeom prst="rect">
              <a:avLst/>
            </a:prstGeom>
          </p:spPr>
        </p:pic>
      </p:grpSp>
      <p:sp>
        <p:nvSpPr>
          <p:cNvPr id="5" name="TextBox 4">
            <a:extLst>
              <a:ext uri="{FF2B5EF4-FFF2-40B4-BE49-F238E27FC236}">
                <a16:creationId xmlns:a16="http://schemas.microsoft.com/office/drawing/2014/main" id="{F0D7F7DC-97C3-4D11-9AC4-2A56D7CA0196}"/>
              </a:ext>
            </a:extLst>
          </p:cNvPr>
          <p:cNvSpPr txBox="1"/>
          <p:nvPr/>
        </p:nvSpPr>
        <p:spPr>
          <a:xfrm>
            <a:off x="2573474" y="5304222"/>
            <a:ext cx="6936377" cy="738664"/>
          </a:xfrm>
          <a:prstGeom prst="rect">
            <a:avLst/>
          </a:prstGeom>
          <a:noFill/>
        </p:spPr>
        <p:txBody>
          <a:bodyPr wrap="square" rtlCol="0">
            <a:spAutoFit/>
          </a:bodyPr>
          <a:lstStyle/>
          <a:p>
            <a:pPr algn="ctr"/>
            <a:r>
              <a:rPr lang="en-US" sz="2100" dirty="0">
                <a:latin typeface="Poppins" panose="00000500000000000000" pitchFamily="2" charset="0"/>
                <a:cs typeface="Poppins" panose="00000500000000000000" pitchFamily="2" charset="0"/>
              </a:rPr>
              <a:t>Write Semantic / Functional Equivalent Code in “More Natural” way</a:t>
            </a:r>
          </a:p>
        </p:txBody>
      </p:sp>
      <p:sp>
        <p:nvSpPr>
          <p:cNvPr id="9" name="Slide Number Placeholder 1">
            <a:extLst>
              <a:ext uri="{FF2B5EF4-FFF2-40B4-BE49-F238E27FC236}">
                <a16:creationId xmlns:a16="http://schemas.microsoft.com/office/drawing/2014/main" id="{0FA25525-FFA0-44EE-BC0B-1A3DE78561A8}"/>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61</a:t>
            </a:fld>
            <a:endParaRPr lang="en" dirty="0"/>
          </a:p>
        </p:txBody>
      </p:sp>
      <p:pic>
        <p:nvPicPr>
          <p:cNvPr id="10" name="Picture 2">
            <a:extLst>
              <a:ext uri="{FF2B5EF4-FFF2-40B4-BE49-F238E27FC236}">
                <a16:creationId xmlns:a16="http://schemas.microsoft.com/office/drawing/2014/main" id="{3F995676-F57D-4C71-9E00-9B5CE67201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25542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642;p63">
            <a:extLst>
              <a:ext uri="{FF2B5EF4-FFF2-40B4-BE49-F238E27FC236}">
                <a16:creationId xmlns:a16="http://schemas.microsoft.com/office/drawing/2014/main" id="{DDFB2541-B979-4227-87E5-416E84479158}"/>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err="1">
                <a:latin typeface="Poppins SemiBold" panose="00000700000000000000" pitchFamily="2" charset="0"/>
                <a:ea typeface="Georgia"/>
                <a:cs typeface="Poppins SemiBold" panose="00000700000000000000" pitchFamily="2" charset="0"/>
                <a:sym typeface="Georgia"/>
              </a:rPr>
              <a:t>NatGen</a:t>
            </a:r>
            <a:r>
              <a:rPr lang="en-US" sz="3300" b="1" dirty="0">
                <a:latin typeface="Poppins SemiBold" panose="00000700000000000000" pitchFamily="2" charset="0"/>
                <a:ea typeface="Georgia"/>
                <a:cs typeface="Poppins SemiBold" panose="00000700000000000000" pitchFamily="2" charset="0"/>
                <a:sym typeface="Georgia"/>
              </a:rPr>
              <a:t>: Generative pre-training by “Naturalizing” source code</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4" name="Rectangle 3">
            <a:extLst>
              <a:ext uri="{FF2B5EF4-FFF2-40B4-BE49-F238E27FC236}">
                <a16:creationId xmlns:a16="http://schemas.microsoft.com/office/drawing/2014/main" id="{473DE5E2-3600-4C7E-A38F-A6831E2AE222}"/>
              </a:ext>
            </a:extLst>
          </p:cNvPr>
          <p:cNvSpPr/>
          <p:nvPr/>
        </p:nvSpPr>
        <p:spPr>
          <a:xfrm>
            <a:off x="952500" y="1743075"/>
            <a:ext cx="2872256" cy="606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D0CA31-DF76-4719-86C7-22FB0B42F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680" y="1743075"/>
            <a:ext cx="5042316" cy="4265064"/>
          </a:xfrm>
          <a:prstGeom prst="rect">
            <a:avLst/>
          </a:prstGeom>
        </p:spPr>
      </p:pic>
      <p:sp>
        <p:nvSpPr>
          <p:cNvPr id="34" name="TextBox 33">
            <a:extLst>
              <a:ext uri="{FF2B5EF4-FFF2-40B4-BE49-F238E27FC236}">
                <a16:creationId xmlns:a16="http://schemas.microsoft.com/office/drawing/2014/main" id="{08D9D554-91A4-4273-91D4-C9F3B87AB318}"/>
              </a:ext>
            </a:extLst>
          </p:cNvPr>
          <p:cNvSpPr txBox="1"/>
          <p:nvPr/>
        </p:nvSpPr>
        <p:spPr>
          <a:xfrm rot="16200000">
            <a:off x="1786091" y="3470388"/>
            <a:ext cx="2409825" cy="769441"/>
          </a:xfrm>
          <a:prstGeom prst="rect">
            <a:avLst/>
          </a:prstGeom>
          <a:noFill/>
        </p:spPr>
        <p:txBody>
          <a:bodyPr wrap="square" rtlCol="0">
            <a:spAutoFit/>
          </a:bodyPr>
          <a:lstStyle/>
          <a:p>
            <a:r>
              <a:rPr lang="en-US" sz="2200" dirty="0">
                <a:latin typeface="Poppins" panose="00000500000000000000" pitchFamily="2" charset="0"/>
                <a:cs typeface="Poppins" panose="00000500000000000000" pitchFamily="2" charset="0"/>
              </a:rPr>
              <a:t>De-Naturalizing Transformation</a:t>
            </a:r>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62</a:t>
            </a:fld>
            <a:endParaRPr lang="en"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227821"/>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642;p63">
            <a:extLst>
              <a:ext uri="{FF2B5EF4-FFF2-40B4-BE49-F238E27FC236}">
                <a16:creationId xmlns:a16="http://schemas.microsoft.com/office/drawing/2014/main" id="{DDFB2541-B979-4227-87E5-416E84479158}"/>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err="1">
                <a:latin typeface="Poppins SemiBold" panose="00000700000000000000" pitchFamily="2" charset="0"/>
                <a:ea typeface="Georgia"/>
                <a:cs typeface="Poppins SemiBold" panose="00000700000000000000" pitchFamily="2" charset="0"/>
                <a:sym typeface="Georgia"/>
              </a:rPr>
              <a:t>NatGen</a:t>
            </a:r>
            <a:r>
              <a:rPr lang="en-US" sz="3300" b="1" dirty="0">
                <a:latin typeface="Poppins SemiBold" panose="00000700000000000000" pitchFamily="2" charset="0"/>
                <a:ea typeface="Georgia"/>
                <a:cs typeface="Poppins SemiBold" panose="00000700000000000000" pitchFamily="2" charset="0"/>
                <a:sym typeface="Georgia"/>
              </a:rPr>
              <a:t>: De-Naturalizing Transformations</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4" name="Rectangle 3">
            <a:extLst>
              <a:ext uri="{FF2B5EF4-FFF2-40B4-BE49-F238E27FC236}">
                <a16:creationId xmlns:a16="http://schemas.microsoft.com/office/drawing/2014/main" id="{473DE5E2-3600-4C7E-A38F-A6831E2AE222}"/>
              </a:ext>
            </a:extLst>
          </p:cNvPr>
          <p:cNvSpPr/>
          <p:nvPr/>
        </p:nvSpPr>
        <p:spPr>
          <a:xfrm>
            <a:off x="952500" y="1743075"/>
            <a:ext cx="2872256" cy="606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63</a:t>
            </a:fld>
            <a:endParaRPr lang="en"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B6F705F-8C3E-4026-909F-F09A95E7D363}"/>
              </a:ext>
            </a:extLst>
          </p:cNvPr>
          <p:cNvGrpSpPr/>
          <p:nvPr/>
        </p:nvGrpSpPr>
        <p:grpSpPr>
          <a:xfrm>
            <a:off x="1414462" y="2046182"/>
            <a:ext cx="3884441" cy="3327189"/>
            <a:chOff x="1414462" y="2046182"/>
            <a:chExt cx="3884441" cy="3327189"/>
          </a:xfrm>
        </p:grpSpPr>
        <p:pic>
          <p:nvPicPr>
            <p:cNvPr id="6" name="Picture 5">
              <a:extLst>
                <a:ext uri="{FF2B5EF4-FFF2-40B4-BE49-F238E27FC236}">
                  <a16:creationId xmlns:a16="http://schemas.microsoft.com/office/drawing/2014/main" id="{75C6BEE0-5386-4504-A76D-EC723E839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462" y="2046182"/>
              <a:ext cx="3884441" cy="3022600"/>
            </a:xfrm>
            <a:prstGeom prst="rect">
              <a:avLst/>
            </a:prstGeom>
          </p:spPr>
        </p:pic>
        <p:sp>
          <p:nvSpPr>
            <p:cNvPr id="16" name="TextBox 15">
              <a:extLst>
                <a:ext uri="{FF2B5EF4-FFF2-40B4-BE49-F238E27FC236}">
                  <a16:creationId xmlns:a16="http://schemas.microsoft.com/office/drawing/2014/main" id="{726E4150-2DE6-4BA1-9580-4CBDA1B2A2ED}"/>
                </a:ext>
              </a:extLst>
            </p:cNvPr>
            <p:cNvSpPr txBox="1"/>
            <p:nvPr/>
          </p:nvSpPr>
          <p:spPr>
            <a:xfrm>
              <a:off x="1714500" y="5004039"/>
              <a:ext cx="2772482" cy="369332"/>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Dead Code Insertion</a:t>
              </a:r>
            </a:p>
          </p:txBody>
        </p:sp>
      </p:grpSp>
      <p:grpSp>
        <p:nvGrpSpPr>
          <p:cNvPr id="18" name="Group 17">
            <a:extLst>
              <a:ext uri="{FF2B5EF4-FFF2-40B4-BE49-F238E27FC236}">
                <a16:creationId xmlns:a16="http://schemas.microsoft.com/office/drawing/2014/main" id="{E6F6DDAF-B382-41F5-B5E8-EDC7461F090A}"/>
              </a:ext>
            </a:extLst>
          </p:cNvPr>
          <p:cNvGrpSpPr/>
          <p:nvPr/>
        </p:nvGrpSpPr>
        <p:grpSpPr>
          <a:xfrm>
            <a:off x="6263383" y="2046182"/>
            <a:ext cx="4175311" cy="2009770"/>
            <a:chOff x="6263383" y="2046182"/>
            <a:chExt cx="4175311" cy="2009770"/>
          </a:xfrm>
        </p:grpSpPr>
        <p:pic>
          <p:nvPicPr>
            <p:cNvPr id="13" name="Picture 12">
              <a:extLst>
                <a:ext uri="{FF2B5EF4-FFF2-40B4-BE49-F238E27FC236}">
                  <a16:creationId xmlns:a16="http://schemas.microsoft.com/office/drawing/2014/main" id="{B77A578B-A44B-4A89-8EEC-EE03C7008D5F}"/>
                </a:ext>
              </a:extLst>
            </p:cNvPr>
            <p:cNvPicPr>
              <a:picLocks noChangeAspect="1"/>
            </p:cNvPicPr>
            <p:nvPr/>
          </p:nvPicPr>
          <p:blipFill rotWithShape="1">
            <a:blip r:embed="rId5">
              <a:extLst>
                <a:ext uri="{28A0092B-C50C-407E-A947-70E740481C1C}">
                  <a14:useLocalDpi xmlns:a14="http://schemas.microsoft.com/office/drawing/2010/main" val="0"/>
                </a:ext>
              </a:extLst>
            </a:blip>
            <a:srcRect b="17979"/>
            <a:stretch/>
          </p:blipFill>
          <p:spPr>
            <a:xfrm>
              <a:off x="6263383" y="2046182"/>
              <a:ext cx="4175311" cy="1640438"/>
            </a:xfrm>
            <a:prstGeom prst="rect">
              <a:avLst/>
            </a:prstGeom>
          </p:spPr>
        </p:pic>
        <p:sp>
          <p:nvSpPr>
            <p:cNvPr id="19" name="TextBox 18">
              <a:extLst>
                <a:ext uri="{FF2B5EF4-FFF2-40B4-BE49-F238E27FC236}">
                  <a16:creationId xmlns:a16="http://schemas.microsoft.com/office/drawing/2014/main" id="{82545C41-D615-4072-BBCD-98EFCBEA6281}"/>
                </a:ext>
              </a:extLst>
            </p:cNvPr>
            <p:cNvSpPr txBox="1"/>
            <p:nvPr/>
          </p:nvSpPr>
          <p:spPr>
            <a:xfrm>
              <a:off x="6265508" y="3686620"/>
              <a:ext cx="3399192" cy="369332"/>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Confusing Statements [17]</a:t>
              </a:r>
            </a:p>
          </p:txBody>
        </p:sp>
      </p:grpSp>
      <p:grpSp>
        <p:nvGrpSpPr>
          <p:cNvPr id="22" name="Group 21">
            <a:extLst>
              <a:ext uri="{FF2B5EF4-FFF2-40B4-BE49-F238E27FC236}">
                <a16:creationId xmlns:a16="http://schemas.microsoft.com/office/drawing/2014/main" id="{57909029-E1F5-4ED8-8ECD-EE0F5CEC671F}"/>
              </a:ext>
            </a:extLst>
          </p:cNvPr>
          <p:cNvGrpSpPr/>
          <p:nvPr/>
        </p:nvGrpSpPr>
        <p:grpSpPr>
          <a:xfrm>
            <a:off x="6783388" y="4378935"/>
            <a:ext cx="2611612" cy="1288261"/>
            <a:chOff x="6783388" y="4378935"/>
            <a:chExt cx="2611612" cy="1288261"/>
          </a:xfrm>
        </p:grpSpPr>
        <p:pic>
          <p:nvPicPr>
            <p:cNvPr id="15" name="Picture 14">
              <a:extLst>
                <a:ext uri="{FF2B5EF4-FFF2-40B4-BE49-F238E27FC236}">
                  <a16:creationId xmlns:a16="http://schemas.microsoft.com/office/drawing/2014/main" id="{9A9FC88D-09AD-4BC2-8C22-BB617824FF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388" y="4378935"/>
              <a:ext cx="2611612" cy="1103595"/>
            </a:xfrm>
            <a:prstGeom prst="rect">
              <a:avLst/>
            </a:prstGeom>
          </p:spPr>
        </p:pic>
        <p:sp>
          <p:nvSpPr>
            <p:cNvPr id="20" name="TextBox 19">
              <a:extLst>
                <a:ext uri="{FF2B5EF4-FFF2-40B4-BE49-F238E27FC236}">
                  <a16:creationId xmlns:a16="http://schemas.microsoft.com/office/drawing/2014/main" id="{501540B9-45CB-49D2-9AD5-62C3A4AADC70}"/>
                </a:ext>
              </a:extLst>
            </p:cNvPr>
            <p:cNvSpPr txBox="1"/>
            <p:nvPr/>
          </p:nvSpPr>
          <p:spPr>
            <a:xfrm>
              <a:off x="6854098" y="5297864"/>
              <a:ext cx="2085202" cy="369332"/>
            </a:xfrm>
            <a:prstGeom prst="rect">
              <a:avLst/>
            </a:prstGeom>
            <a:noFill/>
          </p:spPr>
          <p:txBody>
            <a:bodyPr wrap="square" rtlCol="0">
              <a:spAutoFit/>
            </a:bodyPr>
            <a:lstStyle/>
            <a:p>
              <a:r>
                <a:rPr lang="en-US" dirty="0">
                  <a:latin typeface="Poppins" panose="00000500000000000000" pitchFamily="2" charset="0"/>
                  <a:cs typeface="Poppins" panose="00000500000000000000" pitchFamily="2" charset="0"/>
                </a:rPr>
                <a:t>Operand Swap</a:t>
              </a:r>
            </a:p>
          </p:txBody>
        </p:sp>
      </p:grpSp>
      <p:sp>
        <p:nvSpPr>
          <p:cNvPr id="21" name="TextBox 20">
            <a:extLst>
              <a:ext uri="{FF2B5EF4-FFF2-40B4-BE49-F238E27FC236}">
                <a16:creationId xmlns:a16="http://schemas.microsoft.com/office/drawing/2014/main" id="{6A56EBD1-611F-4BB4-9916-12A46B3F22BB}"/>
              </a:ext>
            </a:extLst>
          </p:cNvPr>
          <p:cNvSpPr txBox="1"/>
          <p:nvPr/>
        </p:nvSpPr>
        <p:spPr>
          <a:xfrm>
            <a:off x="8685314" y="6172246"/>
            <a:ext cx="2977097" cy="307777"/>
          </a:xfrm>
          <a:prstGeom prst="rect">
            <a:avLst/>
          </a:prstGeom>
          <a:noFill/>
        </p:spPr>
        <p:txBody>
          <a:bodyPr wrap="none" rtlCol="0">
            <a:spAutoFit/>
          </a:bodyPr>
          <a:lstStyle/>
          <a:p>
            <a:r>
              <a:rPr lang="en-US" sz="1400" dirty="0">
                <a:latin typeface="Courier New" panose="02070309020205020404" pitchFamily="49" charset="0"/>
                <a:cs typeface="Courier New" panose="02070309020205020404" pitchFamily="49" charset="0"/>
              </a:rPr>
              <a:t>[17] </a:t>
            </a:r>
            <a:r>
              <a:rPr lang="en-US" sz="1400" dirty="0" err="1">
                <a:latin typeface="Courier New" panose="02070309020205020404" pitchFamily="49" charset="0"/>
                <a:cs typeface="Courier New" panose="02070309020205020404" pitchFamily="49" charset="0"/>
              </a:rPr>
              <a:t>Gopstein</a:t>
            </a:r>
            <a:r>
              <a:rPr lang="en-US" sz="1400" dirty="0">
                <a:latin typeface="Courier New" panose="02070309020205020404" pitchFamily="49" charset="0"/>
                <a:cs typeface="Courier New" panose="02070309020205020404" pitchFamily="49" charset="0"/>
              </a:rPr>
              <a:t> et. al. 2020</a:t>
            </a:r>
          </a:p>
        </p:txBody>
      </p:sp>
    </p:spTree>
    <p:extLst>
      <p:ext uri="{BB962C8B-B14F-4D97-AF65-F5344CB8AC3E}">
        <p14:creationId xmlns:p14="http://schemas.microsoft.com/office/powerpoint/2010/main" val="294852465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642;p63">
            <a:extLst>
              <a:ext uri="{FF2B5EF4-FFF2-40B4-BE49-F238E27FC236}">
                <a16:creationId xmlns:a16="http://schemas.microsoft.com/office/drawing/2014/main" id="{DDFB2541-B979-4227-87E5-416E84479158}"/>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err="1">
                <a:latin typeface="Poppins SemiBold" panose="00000700000000000000" pitchFamily="2" charset="0"/>
                <a:ea typeface="Georgia"/>
                <a:cs typeface="Poppins SemiBold" panose="00000700000000000000" pitchFamily="2" charset="0"/>
                <a:sym typeface="Georgia"/>
              </a:rPr>
              <a:t>NatGen</a:t>
            </a:r>
            <a:r>
              <a:rPr lang="en-US" sz="3300" b="1" dirty="0">
                <a:latin typeface="Poppins SemiBold" panose="00000700000000000000" pitchFamily="2" charset="0"/>
                <a:ea typeface="Georgia"/>
                <a:cs typeface="Poppins SemiBold" panose="00000700000000000000" pitchFamily="2" charset="0"/>
                <a:sym typeface="Georgia"/>
              </a:rPr>
              <a:t>: Generative pre-training by “Naturalizing” source code</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4" name="Rectangle 3">
            <a:extLst>
              <a:ext uri="{FF2B5EF4-FFF2-40B4-BE49-F238E27FC236}">
                <a16:creationId xmlns:a16="http://schemas.microsoft.com/office/drawing/2014/main" id="{473DE5E2-3600-4C7E-A38F-A6831E2AE222}"/>
              </a:ext>
            </a:extLst>
          </p:cNvPr>
          <p:cNvSpPr/>
          <p:nvPr/>
        </p:nvSpPr>
        <p:spPr>
          <a:xfrm>
            <a:off x="952500" y="1743075"/>
            <a:ext cx="2872256" cy="606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7DAAB59-72B7-4EF0-9018-84A5EBE57A5B}"/>
              </a:ext>
            </a:extLst>
          </p:cNvPr>
          <p:cNvPicPr>
            <a:picLocks noChangeAspect="1"/>
          </p:cNvPicPr>
          <p:nvPr/>
        </p:nvPicPr>
        <p:blipFill rotWithShape="1">
          <a:blip r:embed="rId3">
            <a:extLst>
              <a:ext uri="{28A0092B-C50C-407E-A947-70E740481C1C}">
                <a14:useLocalDpi xmlns:a14="http://schemas.microsoft.com/office/drawing/2010/main" val="0"/>
              </a:ext>
            </a:extLst>
          </a:blip>
          <a:srcRect r="82611" b="69626"/>
          <a:stretch/>
        </p:blipFill>
        <p:spPr>
          <a:xfrm>
            <a:off x="9753952" y="2448007"/>
            <a:ext cx="1289415" cy="1905139"/>
          </a:xfrm>
          <a:prstGeom prst="rect">
            <a:avLst/>
          </a:prstGeom>
        </p:spPr>
      </p:pic>
      <p:grpSp>
        <p:nvGrpSpPr>
          <p:cNvPr id="9" name="Group 8">
            <a:extLst>
              <a:ext uri="{FF2B5EF4-FFF2-40B4-BE49-F238E27FC236}">
                <a16:creationId xmlns:a16="http://schemas.microsoft.com/office/drawing/2014/main" id="{C452840D-DBA2-4738-8ECA-761705C0695A}"/>
              </a:ext>
            </a:extLst>
          </p:cNvPr>
          <p:cNvGrpSpPr/>
          <p:nvPr/>
        </p:nvGrpSpPr>
        <p:grpSpPr>
          <a:xfrm>
            <a:off x="1003675" y="2583002"/>
            <a:ext cx="1677470" cy="2061326"/>
            <a:chOff x="6982996" y="1904999"/>
            <a:chExt cx="1137066" cy="1524001"/>
          </a:xfrm>
        </p:grpSpPr>
        <p:pic>
          <p:nvPicPr>
            <p:cNvPr id="12" name="Picture 11">
              <a:extLst>
                <a:ext uri="{FF2B5EF4-FFF2-40B4-BE49-F238E27FC236}">
                  <a16:creationId xmlns:a16="http://schemas.microsoft.com/office/drawing/2014/main" id="{6ECA1F27-20D6-4235-B1C7-2C740663464C}"/>
                </a:ext>
              </a:extLst>
            </p:cNvPr>
            <p:cNvPicPr>
              <a:picLocks noChangeAspect="1"/>
            </p:cNvPicPr>
            <p:nvPr/>
          </p:nvPicPr>
          <p:blipFill rotWithShape="1">
            <a:blip r:embed="rId3">
              <a:extLst>
                <a:ext uri="{28A0092B-C50C-407E-A947-70E740481C1C}">
                  <a14:useLocalDpi xmlns:a14="http://schemas.microsoft.com/office/drawing/2010/main" val="0"/>
                </a:ext>
              </a:extLst>
            </a:blip>
            <a:srcRect t="67871" r="79724"/>
            <a:stretch/>
          </p:blipFill>
          <p:spPr>
            <a:xfrm>
              <a:off x="6982996" y="1904999"/>
              <a:ext cx="1137066" cy="1524001"/>
            </a:xfrm>
            <a:prstGeom prst="rect">
              <a:avLst/>
            </a:prstGeom>
          </p:spPr>
        </p:pic>
        <p:sp>
          <p:nvSpPr>
            <p:cNvPr id="8" name="Rectangle 7">
              <a:extLst>
                <a:ext uri="{FF2B5EF4-FFF2-40B4-BE49-F238E27FC236}">
                  <a16:creationId xmlns:a16="http://schemas.microsoft.com/office/drawing/2014/main" id="{E2CCDA26-7850-43AA-81B0-0F849F9AB5EA}"/>
                </a:ext>
              </a:extLst>
            </p:cNvPr>
            <p:cNvSpPr/>
            <p:nvPr/>
          </p:nvSpPr>
          <p:spPr>
            <a:xfrm>
              <a:off x="7953375" y="2438400"/>
              <a:ext cx="1666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644;p63">
            <a:extLst>
              <a:ext uri="{FF2B5EF4-FFF2-40B4-BE49-F238E27FC236}">
                <a16:creationId xmlns:a16="http://schemas.microsoft.com/office/drawing/2014/main" id="{B9281A7F-0105-4BF5-8BD1-FE47E2A5FC8B}"/>
              </a:ext>
            </a:extLst>
          </p:cNvPr>
          <p:cNvSpPr/>
          <p:nvPr/>
        </p:nvSpPr>
        <p:spPr>
          <a:xfrm>
            <a:off x="3397291" y="3209089"/>
            <a:ext cx="2413416" cy="439822"/>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200" b="1" dirty="0">
                <a:latin typeface="Courier New"/>
                <a:ea typeface="Courier New"/>
                <a:cs typeface="Courier New"/>
                <a:sym typeface="Courier New"/>
              </a:rPr>
              <a:t>Encoder</a:t>
            </a:r>
            <a:endParaRPr sz="220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9E94AE03-7DE1-4A43-96DC-B1963764D53E}"/>
              </a:ext>
            </a:extLst>
          </p:cNvPr>
          <p:cNvSpPr/>
          <p:nvPr/>
        </p:nvSpPr>
        <p:spPr>
          <a:xfrm>
            <a:off x="6526853" y="3200401"/>
            <a:ext cx="2371574" cy="44851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2200" b="1" dirty="0">
                <a:latin typeface="Courier New"/>
                <a:ea typeface="Courier New"/>
                <a:cs typeface="Courier New"/>
                <a:sym typeface="Courier New"/>
              </a:rPr>
              <a:t>Decoder</a:t>
            </a:r>
            <a:endParaRPr sz="220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8522917B-EC73-4D1B-8D9E-250BC5918FB9}"/>
              </a:ext>
            </a:extLst>
          </p:cNvPr>
          <p:cNvSpPr/>
          <p:nvPr/>
        </p:nvSpPr>
        <p:spPr>
          <a:xfrm rot="16200000">
            <a:off x="2731341" y="3221982"/>
            <a:ext cx="268941"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294E52F1-DE3B-4AC3-A8F3-A67B79440AE1}"/>
              </a:ext>
            </a:extLst>
          </p:cNvPr>
          <p:cNvSpPr/>
          <p:nvPr/>
        </p:nvSpPr>
        <p:spPr>
          <a:xfrm rot="16200000">
            <a:off x="9191719" y="3215911"/>
            <a:ext cx="268941"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61923CBB-16D2-47C3-AD9E-5B4018CA6A22}"/>
              </a:ext>
            </a:extLst>
          </p:cNvPr>
          <p:cNvCxnSpPr>
            <a:cxnSpLocks/>
            <a:stCxn id="16" idx="3"/>
            <a:endCxn id="17" idx="1"/>
          </p:cNvCxnSpPr>
          <p:nvPr/>
        </p:nvCxnSpPr>
        <p:spPr>
          <a:xfrm flipV="1">
            <a:off x="5810707" y="3424656"/>
            <a:ext cx="716146" cy="43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Left Brace 20">
            <a:extLst>
              <a:ext uri="{FF2B5EF4-FFF2-40B4-BE49-F238E27FC236}">
                <a16:creationId xmlns:a16="http://schemas.microsoft.com/office/drawing/2014/main" id="{E521A357-392D-43A1-9782-E8CB41B8B671}"/>
              </a:ext>
            </a:extLst>
          </p:cNvPr>
          <p:cNvSpPr/>
          <p:nvPr/>
        </p:nvSpPr>
        <p:spPr>
          <a:xfrm rot="16200000">
            <a:off x="5983230" y="1210539"/>
            <a:ext cx="371099" cy="5678977"/>
          </a:xfrm>
          <a:prstGeom prst="leftBrace">
            <a:avLst>
              <a:gd name="adj1" fmla="val 8333"/>
              <a:gd name="adj2" fmla="val 51439"/>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8AFF2D64-DA5B-40F3-A433-AD21C5FB8442}"/>
              </a:ext>
            </a:extLst>
          </p:cNvPr>
          <p:cNvSpPr txBox="1"/>
          <p:nvPr/>
        </p:nvSpPr>
        <p:spPr>
          <a:xfrm>
            <a:off x="5529935" y="4293266"/>
            <a:ext cx="1276350" cy="430887"/>
          </a:xfrm>
          <a:prstGeom prst="rect">
            <a:avLst/>
          </a:prstGeom>
          <a:noFill/>
        </p:spPr>
        <p:txBody>
          <a:bodyPr wrap="square" rtlCol="0">
            <a:spAutoFit/>
          </a:bodyPr>
          <a:lstStyle/>
          <a:p>
            <a:r>
              <a:rPr lang="en-US" sz="2200" dirty="0" err="1">
                <a:latin typeface="Poppins" panose="00000500000000000000" pitchFamily="2" charset="0"/>
                <a:cs typeface="Poppins" panose="00000500000000000000" pitchFamily="2" charset="0"/>
              </a:rPr>
              <a:t>NatGen</a:t>
            </a:r>
            <a:endParaRPr lang="en-US" sz="2200" dirty="0">
              <a:latin typeface="Poppins" panose="00000500000000000000" pitchFamily="2" charset="0"/>
              <a:cs typeface="Poppins" panose="00000500000000000000" pitchFamily="2" charset="0"/>
            </a:endParaRPr>
          </a:p>
        </p:txBody>
      </p:sp>
      <p:sp>
        <p:nvSpPr>
          <p:cNvPr id="23" name="Slide Number Placeholder 1">
            <a:extLst>
              <a:ext uri="{FF2B5EF4-FFF2-40B4-BE49-F238E27FC236}">
                <a16:creationId xmlns:a16="http://schemas.microsoft.com/office/drawing/2014/main" id="{CFFC5411-5671-482D-90D6-2B0AB48DAD46}"/>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64</a:t>
            </a:fld>
            <a:endParaRPr lang="en" dirty="0"/>
          </a:p>
        </p:txBody>
      </p:sp>
      <p:pic>
        <p:nvPicPr>
          <p:cNvPr id="24" name="Picture 2">
            <a:extLst>
              <a:ext uri="{FF2B5EF4-FFF2-40B4-BE49-F238E27FC236}">
                <a16:creationId xmlns:a16="http://schemas.microsoft.com/office/drawing/2014/main" id="{94D1630B-33E3-42A2-ACE3-4B3FF3F2AC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74454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1" grpId="0" animBg="1"/>
      <p:bldP spid="2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Google Shape;642;p63">
            <a:extLst>
              <a:ext uri="{FF2B5EF4-FFF2-40B4-BE49-F238E27FC236}">
                <a16:creationId xmlns:a16="http://schemas.microsoft.com/office/drawing/2014/main" id="{DDFB2541-B979-4227-87E5-416E84479158}"/>
              </a:ext>
            </a:extLst>
          </p:cNvPr>
          <p:cNvSpPr/>
          <p:nvPr/>
        </p:nvSpPr>
        <p:spPr>
          <a:xfrm>
            <a:off x="671804" y="516826"/>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err="1">
                <a:latin typeface="Poppins SemiBold" panose="00000700000000000000" pitchFamily="2" charset="0"/>
                <a:ea typeface="Georgia"/>
                <a:cs typeface="Poppins SemiBold" panose="00000700000000000000" pitchFamily="2" charset="0"/>
                <a:sym typeface="Georgia"/>
              </a:rPr>
              <a:t>NatGen</a:t>
            </a:r>
            <a:r>
              <a:rPr lang="en-US" sz="3300" b="1" dirty="0">
                <a:latin typeface="Poppins SemiBold" panose="00000700000000000000" pitchFamily="2" charset="0"/>
                <a:ea typeface="Georgia"/>
                <a:cs typeface="Poppins SemiBold" panose="00000700000000000000" pitchFamily="2" charset="0"/>
                <a:sym typeface="Georgia"/>
              </a:rPr>
              <a:t>: Some Initial Results – Few Shot Learning</a:t>
            </a:r>
            <a:endParaRPr sz="3300" b="1" dirty="0">
              <a:latin typeface="Poppins SemiBold" panose="00000700000000000000" pitchFamily="2" charset="0"/>
              <a:ea typeface="Georgia"/>
              <a:cs typeface="Poppins SemiBold" panose="00000700000000000000" pitchFamily="2" charset="0"/>
              <a:sym typeface="Georgia"/>
            </a:endParaRPr>
          </a:p>
        </p:txBody>
      </p:sp>
      <p:pic>
        <p:nvPicPr>
          <p:cNvPr id="13" name="Picture 12">
            <a:extLst>
              <a:ext uri="{FF2B5EF4-FFF2-40B4-BE49-F238E27FC236}">
                <a16:creationId xmlns:a16="http://schemas.microsoft.com/office/drawing/2014/main" id="{430EAA58-09F3-4734-A9A4-6F78FD4EBDB9}"/>
              </a:ext>
            </a:extLst>
          </p:cNvPr>
          <p:cNvPicPr>
            <a:picLocks noChangeAspect="1"/>
          </p:cNvPicPr>
          <p:nvPr/>
        </p:nvPicPr>
        <p:blipFill rotWithShape="1">
          <a:blip r:embed="rId3"/>
          <a:srcRect r="75606"/>
          <a:stretch/>
        </p:blipFill>
        <p:spPr>
          <a:xfrm>
            <a:off x="2290717" y="1369044"/>
            <a:ext cx="3369888" cy="2280131"/>
          </a:xfrm>
          <a:prstGeom prst="rect">
            <a:avLst/>
          </a:prstGeom>
        </p:spPr>
      </p:pic>
      <p:pic>
        <p:nvPicPr>
          <p:cNvPr id="23" name="Picture 22">
            <a:extLst>
              <a:ext uri="{FF2B5EF4-FFF2-40B4-BE49-F238E27FC236}">
                <a16:creationId xmlns:a16="http://schemas.microsoft.com/office/drawing/2014/main" id="{396F3141-AD51-4184-8CE0-B28F95C24028}"/>
              </a:ext>
            </a:extLst>
          </p:cNvPr>
          <p:cNvPicPr>
            <a:picLocks noChangeAspect="1"/>
          </p:cNvPicPr>
          <p:nvPr/>
        </p:nvPicPr>
        <p:blipFill rotWithShape="1">
          <a:blip r:embed="rId3"/>
          <a:srcRect l="25606" r="50000"/>
          <a:stretch/>
        </p:blipFill>
        <p:spPr>
          <a:xfrm>
            <a:off x="6833208" y="1369044"/>
            <a:ext cx="3369888" cy="2280131"/>
          </a:xfrm>
          <a:prstGeom prst="rect">
            <a:avLst/>
          </a:prstGeom>
        </p:spPr>
      </p:pic>
      <p:pic>
        <p:nvPicPr>
          <p:cNvPr id="24" name="Picture 23">
            <a:extLst>
              <a:ext uri="{FF2B5EF4-FFF2-40B4-BE49-F238E27FC236}">
                <a16:creationId xmlns:a16="http://schemas.microsoft.com/office/drawing/2014/main" id="{3457AA43-D46C-4560-B02E-5BA5BDC1EF62}"/>
              </a:ext>
            </a:extLst>
          </p:cNvPr>
          <p:cNvPicPr>
            <a:picLocks noChangeAspect="1"/>
          </p:cNvPicPr>
          <p:nvPr/>
        </p:nvPicPr>
        <p:blipFill rotWithShape="1">
          <a:blip r:embed="rId3"/>
          <a:srcRect l="50766" r="24840"/>
          <a:stretch/>
        </p:blipFill>
        <p:spPr>
          <a:xfrm>
            <a:off x="2290717" y="3947201"/>
            <a:ext cx="3369888" cy="2280131"/>
          </a:xfrm>
          <a:prstGeom prst="rect">
            <a:avLst/>
          </a:prstGeom>
        </p:spPr>
      </p:pic>
      <p:pic>
        <p:nvPicPr>
          <p:cNvPr id="25" name="Picture 24">
            <a:extLst>
              <a:ext uri="{FF2B5EF4-FFF2-40B4-BE49-F238E27FC236}">
                <a16:creationId xmlns:a16="http://schemas.microsoft.com/office/drawing/2014/main" id="{90C12662-8C1F-4927-A249-5D9E2E6075BE}"/>
              </a:ext>
            </a:extLst>
          </p:cNvPr>
          <p:cNvPicPr>
            <a:picLocks noChangeAspect="1"/>
          </p:cNvPicPr>
          <p:nvPr/>
        </p:nvPicPr>
        <p:blipFill rotWithShape="1">
          <a:blip r:embed="rId3"/>
          <a:srcRect l="76016" t="-166" r="-410" b="166"/>
          <a:stretch/>
        </p:blipFill>
        <p:spPr>
          <a:xfrm>
            <a:off x="6833206" y="3947201"/>
            <a:ext cx="3369888" cy="2280131"/>
          </a:xfrm>
          <a:prstGeom prst="rect">
            <a:avLst/>
          </a:prstGeom>
        </p:spPr>
      </p:pic>
      <p:sp>
        <p:nvSpPr>
          <p:cNvPr id="8" name="Slide Number Placeholder 1">
            <a:extLst>
              <a:ext uri="{FF2B5EF4-FFF2-40B4-BE49-F238E27FC236}">
                <a16:creationId xmlns:a16="http://schemas.microsoft.com/office/drawing/2014/main" id="{5450671E-B478-4019-ABC0-5F38A2E8412E}"/>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65</a:t>
            </a:fld>
            <a:endParaRPr lang="en" dirty="0"/>
          </a:p>
        </p:txBody>
      </p:sp>
      <p:pic>
        <p:nvPicPr>
          <p:cNvPr id="9" name="Picture 2">
            <a:extLst>
              <a:ext uri="{FF2B5EF4-FFF2-40B4-BE49-F238E27FC236}">
                <a16:creationId xmlns:a16="http://schemas.microsoft.com/office/drawing/2014/main" id="{585BFE95-DA2B-4728-A22C-85F7FF8191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8557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Explicit Encoding – Take aways</a:t>
            </a:r>
          </a:p>
        </p:txBody>
      </p:sp>
      <p:graphicFrame>
        <p:nvGraphicFramePr>
          <p:cNvPr id="9" name="Diagram 8">
            <a:extLst>
              <a:ext uri="{FF2B5EF4-FFF2-40B4-BE49-F238E27FC236}">
                <a16:creationId xmlns:a16="http://schemas.microsoft.com/office/drawing/2014/main" id="{9652ABF8-5314-4728-BA64-5E53E0F3F69F}"/>
              </a:ext>
            </a:extLst>
          </p:cNvPr>
          <p:cNvGraphicFramePr/>
          <p:nvPr>
            <p:extLst>
              <p:ext uri="{D42A27DB-BD31-4B8C-83A1-F6EECF244321}">
                <p14:modId xmlns:p14="http://schemas.microsoft.com/office/powerpoint/2010/main" val="2888385311"/>
              </p:ext>
            </p:extLst>
          </p:nvPr>
        </p:nvGraphicFramePr>
        <p:xfrm>
          <a:off x="207536" y="1577007"/>
          <a:ext cx="5625831" cy="41514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66</a:t>
            </a:fld>
            <a:endParaRPr lang="en"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2347029620"/>
              </p:ext>
            </p:extLst>
          </p:nvPr>
        </p:nvGraphicFramePr>
        <p:xfrm>
          <a:off x="5307496" y="1677138"/>
          <a:ext cx="6291469" cy="415145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5948381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CCB30C7-3BEC-48D0-9751-81916B15065B}"/>
              </a:ext>
            </a:extLst>
          </p:cNvPr>
          <p:cNvSpPr txBox="1"/>
          <p:nvPr/>
        </p:nvSpPr>
        <p:spPr>
          <a:xfrm>
            <a:off x="3218466" y="84506"/>
            <a:ext cx="5755102" cy="600164"/>
          </a:xfrm>
          <a:prstGeom prst="rect">
            <a:avLst/>
          </a:prstGeom>
          <a:noFill/>
        </p:spPr>
        <p:txBody>
          <a:bodyPr wrap="none" rtlCol="0">
            <a:spAutoFit/>
          </a:bodyPr>
          <a:lstStyle/>
          <a:p>
            <a:pPr algn="ctr"/>
            <a:r>
              <a:rPr lang="en-US" sz="3300" b="1" dirty="0">
                <a:latin typeface="Poppins SemiBold" panose="00000700000000000000" pitchFamily="2" charset="0"/>
                <a:cs typeface="Poppins SemiBold" panose="00000700000000000000" pitchFamily="2" charset="0"/>
              </a:rPr>
              <a:t>My Research Applications</a:t>
            </a:r>
          </a:p>
        </p:txBody>
      </p:sp>
      <p:sp>
        <p:nvSpPr>
          <p:cNvPr id="34" name="TextBox 33">
            <a:extLst>
              <a:ext uri="{FF2B5EF4-FFF2-40B4-BE49-F238E27FC236}">
                <a16:creationId xmlns:a16="http://schemas.microsoft.com/office/drawing/2014/main" id="{D52D0926-6489-474A-A772-972C80F56BF6}"/>
              </a:ext>
            </a:extLst>
          </p:cNvPr>
          <p:cNvSpPr txBox="1"/>
          <p:nvPr/>
        </p:nvSpPr>
        <p:spPr>
          <a:xfrm>
            <a:off x="2517145" y="649039"/>
            <a:ext cx="7157729" cy="523220"/>
          </a:xfrm>
          <a:prstGeom prst="rect">
            <a:avLst/>
          </a:prstGeom>
          <a:noFill/>
        </p:spPr>
        <p:txBody>
          <a:bodyPr wrap="none" rtlCol="0">
            <a:spAutoFit/>
          </a:bodyPr>
          <a:lstStyle/>
          <a:p>
            <a:pPr algn="ctr"/>
            <a:r>
              <a:rPr lang="en-US" sz="2800" spc="150" dirty="0">
                <a:latin typeface="Poppins Light" pitchFamily="2" charset="77"/>
                <a:cs typeface="Poppins Light" pitchFamily="2" charset="77"/>
              </a:rPr>
              <a:t>Programming Language Processing</a:t>
            </a:r>
          </a:p>
        </p:txBody>
      </p:sp>
      <p:cxnSp>
        <p:nvCxnSpPr>
          <p:cNvPr id="5" name="Straight Connector 4">
            <a:extLst>
              <a:ext uri="{FF2B5EF4-FFF2-40B4-BE49-F238E27FC236}">
                <a16:creationId xmlns:a16="http://schemas.microsoft.com/office/drawing/2014/main" id="{8ACA09DE-856E-44AD-9806-2DA58821D6F7}"/>
              </a:ext>
            </a:extLst>
          </p:cNvPr>
          <p:cNvCxnSpPr>
            <a:stCxn id="23" idx="3"/>
            <a:endCxn id="23" idx="3"/>
          </p:cNvCxnSpPr>
          <p:nvPr/>
        </p:nvCxnSpPr>
        <p:spPr>
          <a:xfrm>
            <a:off x="4162104" y="1627637"/>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2ECFD1AB-F96F-49FC-9C0C-2E59F23790B4}"/>
              </a:ext>
            </a:extLst>
          </p:cNvPr>
          <p:cNvGrpSpPr/>
          <p:nvPr/>
        </p:nvGrpSpPr>
        <p:grpSpPr>
          <a:xfrm>
            <a:off x="1248377" y="1435276"/>
            <a:ext cx="5236634" cy="684333"/>
            <a:chOff x="841977" y="1435276"/>
            <a:chExt cx="5236634" cy="684333"/>
          </a:xfrm>
        </p:grpSpPr>
        <p:grpSp>
          <p:nvGrpSpPr>
            <p:cNvPr id="2" name="Group 1">
              <a:extLst>
                <a:ext uri="{FF2B5EF4-FFF2-40B4-BE49-F238E27FC236}">
                  <a16:creationId xmlns:a16="http://schemas.microsoft.com/office/drawing/2014/main" id="{69E06BB7-D254-4420-8D18-CF8F51A42FE4}"/>
                </a:ext>
              </a:extLst>
            </p:cNvPr>
            <p:cNvGrpSpPr/>
            <p:nvPr/>
          </p:nvGrpSpPr>
          <p:grpSpPr>
            <a:xfrm>
              <a:off x="1536056" y="1435276"/>
              <a:ext cx="4542555" cy="684333"/>
              <a:chOff x="1334706" y="1533786"/>
              <a:chExt cx="4542555" cy="684333"/>
            </a:xfrm>
          </p:grpSpPr>
          <p:sp>
            <p:nvSpPr>
              <p:cNvPr id="23" name="TextBox 22">
                <a:extLst>
                  <a:ext uri="{FF2B5EF4-FFF2-40B4-BE49-F238E27FC236}">
                    <a16:creationId xmlns:a16="http://schemas.microsoft.com/office/drawing/2014/main" id="{CC08F362-3D9E-1D43-830E-CC8B7BFA6767}"/>
                  </a:ext>
                </a:extLst>
              </p:cNvPr>
              <p:cNvSpPr txBox="1"/>
              <p:nvPr/>
            </p:nvSpPr>
            <p:spPr>
              <a:xfrm>
                <a:off x="1389979" y="1533786"/>
                <a:ext cx="2164375" cy="384721"/>
              </a:xfrm>
              <a:prstGeom prst="rect">
                <a:avLst/>
              </a:prstGeom>
              <a:noFill/>
            </p:spPr>
            <p:txBody>
              <a:bodyPr wrap="none" rtlCol="0" anchor="ctr" anchorCtr="0">
                <a:spAutoFit/>
              </a:bodyPr>
              <a:lstStyle/>
              <a:p>
                <a:r>
                  <a:rPr lang="en-US" sz="1900" b="1" spc="150" dirty="0">
                    <a:solidFill>
                      <a:schemeClr val="accent1">
                        <a:lumMod val="75000"/>
                      </a:schemeClr>
                    </a:solidFill>
                    <a:latin typeface="Bebas Neue" pitchFamily="2" charset="0"/>
                    <a:ea typeface="League Spartan" charset="0"/>
                    <a:cs typeface="Poppins" pitchFamily="2" charset="77"/>
                  </a:rPr>
                  <a:t>Code Summarization</a:t>
                </a:r>
              </a:p>
            </p:txBody>
          </p:sp>
          <p:sp>
            <p:nvSpPr>
              <p:cNvPr id="24" name="Subtitle 2">
                <a:extLst>
                  <a:ext uri="{FF2B5EF4-FFF2-40B4-BE49-F238E27FC236}">
                    <a16:creationId xmlns:a16="http://schemas.microsoft.com/office/drawing/2014/main" id="{4A08D235-3778-8142-9F5C-10B687BBFEA9}"/>
                  </a:ext>
                </a:extLst>
              </p:cNvPr>
              <p:cNvSpPr txBox="1">
                <a:spLocks/>
              </p:cNvSpPr>
              <p:nvPr/>
            </p:nvSpPr>
            <p:spPr>
              <a:xfrm>
                <a:off x="1334706" y="1890046"/>
                <a:ext cx="4542555" cy="3280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850"/>
                  </a:lnSpc>
                </a:pPr>
                <a:r>
                  <a:rPr lang="en-US" sz="1300" dirty="0" err="1">
                    <a:solidFill>
                      <a:schemeClr val="accent1">
                        <a:lumMod val="75000"/>
                      </a:schemeClr>
                    </a:solidFill>
                    <a:latin typeface="Lato Light" panose="020F0502020204030203" pitchFamily="34" charset="0"/>
                    <a:ea typeface="Lato Light" panose="020F0502020204030203" pitchFamily="34" charset="0"/>
                    <a:cs typeface="Mukta ExtraLight" panose="020B0000000000000000" pitchFamily="34" charset="77"/>
                  </a:rPr>
                  <a:t>NeuralCodeSum</a:t>
                </a:r>
                <a:r>
                  <a:rPr lang="en-US" sz="1300" dirty="0">
                    <a:solidFill>
                      <a:schemeClr val="accent1">
                        <a:lumMod val="75000"/>
                      </a:schemeClr>
                    </a:solidFill>
                    <a:latin typeface="Lato Light" panose="020F0502020204030203" pitchFamily="34" charset="0"/>
                    <a:ea typeface="Lato Light" panose="020F0502020204030203" pitchFamily="34" charset="0"/>
                    <a:cs typeface="Mukta ExtraLight" panose="020B0000000000000000" pitchFamily="34" charset="77"/>
                  </a:rPr>
                  <a:t> (</a:t>
                </a:r>
                <a:r>
                  <a:rPr lang="en-US" sz="1300" b="1" dirty="0">
                    <a:solidFill>
                      <a:schemeClr val="accent1">
                        <a:lumMod val="75000"/>
                      </a:schemeClr>
                    </a:solidFill>
                    <a:latin typeface="Lato Light" panose="020F0502020204030203" pitchFamily="34" charset="0"/>
                    <a:ea typeface="Lato Light" panose="020F0502020204030203" pitchFamily="34" charset="0"/>
                    <a:cs typeface="Mukta ExtraLight" panose="020B0000000000000000" pitchFamily="34" charset="77"/>
                  </a:rPr>
                  <a:t>ACL’20</a:t>
                </a:r>
                <a:r>
                  <a:rPr lang="en-US" sz="1300" dirty="0">
                    <a:solidFill>
                      <a:schemeClr val="accent1">
                        <a:lumMod val="75000"/>
                      </a:schemeClr>
                    </a:solidFill>
                    <a:latin typeface="Lato Light" panose="020F0502020204030203" pitchFamily="34" charset="0"/>
                    <a:ea typeface="Lato Light" panose="020F0502020204030203" pitchFamily="34" charset="0"/>
                    <a:cs typeface="Mukta ExtraLight" panose="020B0000000000000000" pitchFamily="34" charset="77"/>
                  </a:rPr>
                  <a:t>), PLBART </a:t>
                </a:r>
                <a:r>
                  <a:rPr lang="en-US" sz="1300" b="1" dirty="0">
                    <a:solidFill>
                      <a:schemeClr val="accent1">
                        <a:lumMod val="75000"/>
                      </a:schemeClr>
                    </a:solidFill>
                    <a:latin typeface="Lato Light" panose="020F0502020204030203" pitchFamily="34" charset="0"/>
                    <a:ea typeface="Lato Light" panose="020F0502020204030203" pitchFamily="34" charset="0"/>
                    <a:cs typeface="Mukta ExtraLight" panose="020B0000000000000000" pitchFamily="34" charset="77"/>
                  </a:rPr>
                  <a:t>(NAACL’21</a:t>
                </a:r>
                <a:r>
                  <a:rPr lang="en-US" sz="1300" dirty="0">
                    <a:solidFill>
                      <a:schemeClr val="accent1">
                        <a:lumMod val="75000"/>
                      </a:schemeClr>
                    </a:solidFill>
                    <a:latin typeface="Lato Light" panose="020F0502020204030203" pitchFamily="34" charset="0"/>
                    <a:ea typeface="Lato Light" panose="020F0502020204030203" pitchFamily="34" charset="0"/>
                    <a:cs typeface="Mukta ExtraLight" panose="020B0000000000000000" pitchFamily="34" charset="77"/>
                  </a:rPr>
                  <a:t>)</a:t>
                </a:r>
              </a:p>
            </p:txBody>
          </p:sp>
        </p:grpSp>
        <p:pic>
          <p:nvPicPr>
            <p:cNvPr id="54" name="Graphic 53" descr="List with solid fill">
              <a:extLst>
                <a:ext uri="{FF2B5EF4-FFF2-40B4-BE49-F238E27FC236}">
                  <a16:creationId xmlns:a16="http://schemas.microsoft.com/office/drawing/2014/main" id="{25DD5ED8-DD9C-46EF-9620-A3136C506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977" y="1567045"/>
              <a:ext cx="691737" cy="533229"/>
            </a:xfrm>
            <a:prstGeom prst="rect">
              <a:avLst/>
            </a:prstGeom>
          </p:spPr>
        </p:pic>
      </p:grpSp>
      <p:grpSp>
        <p:nvGrpSpPr>
          <p:cNvPr id="70" name="Group 69">
            <a:extLst>
              <a:ext uri="{FF2B5EF4-FFF2-40B4-BE49-F238E27FC236}">
                <a16:creationId xmlns:a16="http://schemas.microsoft.com/office/drawing/2014/main" id="{E1F3C969-73CF-45BC-838E-8ABB0EF73B4A}"/>
              </a:ext>
            </a:extLst>
          </p:cNvPr>
          <p:cNvGrpSpPr/>
          <p:nvPr/>
        </p:nvGrpSpPr>
        <p:grpSpPr>
          <a:xfrm>
            <a:off x="1274376" y="2294965"/>
            <a:ext cx="5210635" cy="706740"/>
            <a:chOff x="867976" y="2294965"/>
            <a:chExt cx="5210635" cy="706740"/>
          </a:xfrm>
        </p:grpSpPr>
        <p:grpSp>
          <p:nvGrpSpPr>
            <p:cNvPr id="37" name="Group 36">
              <a:extLst>
                <a:ext uri="{FF2B5EF4-FFF2-40B4-BE49-F238E27FC236}">
                  <a16:creationId xmlns:a16="http://schemas.microsoft.com/office/drawing/2014/main" id="{ACB75D4D-D0D2-4F69-A5D6-DD838E1DFCFC}"/>
                </a:ext>
              </a:extLst>
            </p:cNvPr>
            <p:cNvGrpSpPr/>
            <p:nvPr/>
          </p:nvGrpSpPr>
          <p:grpSpPr>
            <a:xfrm>
              <a:off x="1536055" y="2294965"/>
              <a:ext cx="4542556" cy="684333"/>
              <a:chOff x="1334706" y="1533786"/>
              <a:chExt cx="4542556" cy="684333"/>
            </a:xfrm>
          </p:grpSpPr>
          <p:sp>
            <p:nvSpPr>
              <p:cNvPr id="38" name="TextBox 37">
                <a:extLst>
                  <a:ext uri="{FF2B5EF4-FFF2-40B4-BE49-F238E27FC236}">
                    <a16:creationId xmlns:a16="http://schemas.microsoft.com/office/drawing/2014/main" id="{D751B09B-27BB-4C6A-B9E8-4E6B76095B9F}"/>
                  </a:ext>
                </a:extLst>
              </p:cNvPr>
              <p:cNvSpPr txBox="1"/>
              <p:nvPr/>
            </p:nvSpPr>
            <p:spPr>
              <a:xfrm>
                <a:off x="1389979" y="1533786"/>
                <a:ext cx="2966646" cy="384721"/>
              </a:xfrm>
              <a:prstGeom prst="rect">
                <a:avLst/>
              </a:prstGeom>
              <a:noFill/>
            </p:spPr>
            <p:txBody>
              <a:bodyPr wrap="none" rtlCol="0" anchor="ctr" anchorCtr="0">
                <a:spAutoFit/>
              </a:bodyPr>
              <a:lstStyle/>
              <a:p>
                <a:r>
                  <a:rPr lang="en-US" sz="1900" b="1" spc="150" dirty="0">
                    <a:solidFill>
                      <a:schemeClr val="accent6">
                        <a:lumMod val="75000"/>
                      </a:schemeClr>
                    </a:solidFill>
                    <a:latin typeface="Bebas Neue" pitchFamily="2" charset="0"/>
                    <a:ea typeface="League Spartan" charset="0"/>
                    <a:cs typeface="Poppins" pitchFamily="2" charset="77"/>
                  </a:rPr>
                  <a:t>Vulnerability Detection</a:t>
                </a:r>
              </a:p>
            </p:txBody>
          </p:sp>
          <p:sp>
            <p:nvSpPr>
              <p:cNvPr id="39" name="Subtitle 2">
                <a:extLst>
                  <a:ext uri="{FF2B5EF4-FFF2-40B4-BE49-F238E27FC236}">
                    <a16:creationId xmlns:a16="http://schemas.microsoft.com/office/drawing/2014/main" id="{4104F0BF-6443-456B-BCDA-33A3BC0AC729}"/>
                  </a:ext>
                </a:extLst>
              </p:cNvPr>
              <p:cNvSpPr txBox="1">
                <a:spLocks/>
              </p:cNvSpPr>
              <p:nvPr/>
            </p:nvSpPr>
            <p:spPr>
              <a:xfrm>
                <a:off x="1334706" y="1890046"/>
                <a:ext cx="4542556" cy="3280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850"/>
                  </a:lnSpc>
                </a:pPr>
                <a:r>
                  <a:rPr lang="en-US" sz="1300" dirty="0" err="1">
                    <a:solidFill>
                      <a:schemeClr val="accent6">
                        <a:lumMod val="75000"/>
                      </a:schemeClr>
                    </a:solidFill>
                    <a:latin typeface="Lato Light" panose="020F0502020204030203" pitchFamily="34" charset="0"/>
                    <a:ea typeface="Lato Light" panose="020F0502020204030203" pitchFamily="34" charset="0"/>
                    <a:cs typeface="Mukta ExtraLight" panose="020B0000000000000000" pitchFamily="34" charset="77"/>
                  </a:rPr>
                  <a:t>ReVeal</a:t>
                </a:r>
                <a:r>
                  <a:rPr lang="en-US" sz="1300" b="1" dirty="0">
                    <a:solidFill>
                      <a:schemeClr val="accent6">
                        <a:lumMod val="75000"/>
                      </a:schemeClr>
                    </a:solidFill>
                    <a:latin typeface="Lato Light" panose="020F0502020204030203" pitchFamily="34" charset="0"/>
                    <a:ea typeface="Lato Light" panose="020F0502020204030203" pitchFamily="34" charset="0"/>
                    <a:cs typeface="Mukta ExtraLight" panose="020B0000000000000000" pitchFamily="34" charset="77"/>
                  </a:rPr>
                  <a:t>(TSE’21</a:t>
                </a:r>
                <a:r>
                  <a:rPr lang="en-US" sz="1300" dirty="0">
                    <a:solidFill>
                      <a:schemeClr val="accent6">
                        <a:lumMod val="75000"/>
                      </a:schemeClr>
                    </a:solidFill>
                    <a:latin typeface="Lato Light" panose="020F0502020204030203" pitchFamily="34" charset="0"/>
                    <a:ea typeface="Lato Light" panose="020F0502020204030203" pitchFamily="34" charset="0"/>
                    <a:cs typeface="Mukta ExtraLight" panose="020B0000000000000000" pitchFamily="34" charset="77"/>
                  </a:rPr>
                  <a:t>), DISCO(</a:t>
                </a:r>
                <a:r>
                  <a:rPr lang="en-US" sz="1300" b="1" dirty="0">
                    <a:solidFill>
                      <a:schemeClr val="accent6">
                        <a:lumMod val="75000"/>
                      </a:schemeClr>
                    </a:solidFill>
                    <a:latin typeface="Lato Light" panose="020F0502020204030203" pitchFamily="34" charset="0"/>
                    <a:ea typeface="Lato Light" panose="020F0502020204030203" pitchFamily="34" charset="0"/>
                    <a:cs typeface="Mukta ExtraLight" panose="020B0000000000000000" pitchFamily="34" charset="77"/>
                  </a:rPr>
                  <a:t>ACL’22</a:t>
                </a:r>
                <a:r>
                  <a:rPr lang="en-US" sz="1300" dirty="0">
                    <a:solidFill>
                      <a:schemeClr val="accent6">
                        <a:lumMod val="75000"/>
                      </a:schemeClr>
                    </a:solidFill>
                    <a:latin typeface="Lato Light" panose="020F0502020204030203" pitchFamily="34" charset="0"/>
                    <a:ea typeface="Lato Light" panose="020F0502020204030203" pitchFamily="34" charset="0"/>
                    <a:cs typeface="Mukta ExtraLight" panose="020B0000000000000000" pitchFamily="34" charset="77"/>
                  </a:rPr>
                  <a:t>)</a:t>
                </a:r>
              </a:p>
            </p:txBody>
          </p:sp>
        </p:grpSp>
        <p:pic>
          <p:nvPicPr>
            <p:cNvPr id="57" name="Graphic 56" descr="Puzzle pieces with solid fill">
              <a:extLst>
                <a:ext uri="{FF2B5EF4-FFF2-40B4-BE49-F238E27FC236}">
                  <a16:creationId xmlns:a16="http://schemas.microsoft.com/office/drawing/2014/main" id="{044494A6-DC1A-4455-8025-0BBB1F3EC9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976" y="2361964"/>
              <a:ext cx="639741" cy="639741"/>
            </a:xfrm>
            <a:prstGeom prst="rect">
              <a:avLst/>
            </a:prstGeom>
          </p:spPr>
        </p:pic>
      </p:grpSp>
      <p:grpSp>
        <p:nvGrpSpPr>
          <p:cNvPr id="3" name="Group 2">
            <a:extLst>
              <a:ext uri="{FF2B5EF4-FFF2-40B4-BE49-F238E27FC236}">
                <a16:creationId xmlns:a16="http://schemas.microsoft.com/office/drawing/2014/main" id="{7EBA9434-2609-4895-9DBC-6095181EF50B}"/>
              </a:ext>
            </a:extLst>
          </p:cNvPr>
          <p:cNvGrpSpPr/>
          <p:nvPr/>
        </p:nvGrpSpPr>
        <p:grpSpPr>
          <a:xfrm>
            <a:off x="1250923" y="3312810"/>
            <a:ext cx="5225687" cy="700050"/>
            <a:chOff x="844523" y="3312810"/>
            <a:chExt cx="5225687" cy="700050"/>
          </a:xfrm>
        </p:grpSpPr>
        <p:grpSp>
          <p:nvGrpSpPr>
            <p:cNvPr id="40" name="Group 39">
              <a:extLst>
                <a:ext uri="{FF2B5EF4-FFF2-40B4-BE49-F238E27FC236}">
                  <a16:creationId xmlns:a16="http://schemas.microsoft.com/office/drawing/2014/main" id="{597B3932-C41F-412B-8945-F334C0BAEEEC}"/>
                </a:ext>
              </a:extLst>
            </p:cNvPr>
            <p:cNvGrpSpPr/>
            <p:nvPr/>
          </p:nvGrpSpPr>
          <p:grpSpPr>
            <a:xfrm>
              <a:off x="1537976" y="3312810"/>
              <a:ext cx="4532234" cy="684333"/>
              <a:chOff x="1334707" y="1533786"/>
              <a:chExt cx="4532234" cy="684333"/>
            </a:xfrm>
          </p:grpSpPr>
          <p:sp>
            <p:nvSpPr>
              <p:cNvPr id="41" name="TextBox 40">
                <a:extLst>
                  <a:ext uri="{FF2B5EF4-FFF2-40B4-BE49-F238E27FC236}">
                    <a16:creationId xmlns:a16="http://schemas.microsoft.com/office/drawing/2014/main" id="{9909C53B-32AE-4DDF-9D8D-BB083237D5C7}"/>
                  </a:ext>
                </a:extLst>
              </p:cNvPr>
              <p:cNvSpPr txBox="1"/>
              <p:nvPr/>
            </p:nvSpPr>
            <p:spPr>
              <a:xfrm>
                <a:off x="1389979" y="1533786"/>
                <a:ext cx="1386918" cy="384721"/>
              </a:xfrm>
              <a:prstGeom prst="rect">
                <a:avLst/>
              </a:prstGeom>
              <a:noFill/>
            </p:spPr>
            <p:txBody>
              <a:bodyPr wrap="none" rtlCol="0" anchor="ctr" anchorCtr="0">
                <a:spAutoFit/>
              </a:bodyPr>
              <a:lstStyle/>
              <a:p>
                <a:r>
                  <a:rPr lang="en-US" sz="1900" b="1" spc="150" dirty="0">
                    <a:solidFill>
                      <a:srgbClr val="7030A0"/>
                    </a:solidFill>
                    <a:latin typeface="Bebas Neue" pitchFamily="2" charset="0"/>
                    <a:ea typeface="League Spartan" charset="0"/>
                    <a:cs typeface="Poppins" pitchFamily="2" charset="77"/>
                  </a:rPr>
                  <a:t>Code Editing</a:t>
                </a:r>
              </a:p>
            </p:txBody>
          </p:sp>
          <p:sp>
            <p:nvSpPr>
              <p:cNvPr id="42" name="Subtitle 2">
                <a:extLst>
                  <a:ext uri="{FF2B5EF4-FFF2-40B4-BE49-F238E27FC236}">
                    <a16:creationId xmlns:a16="http://schemas.microsoft.com/office/drawing/2014/main" id="{B844462B-89C7-4B38-93AD-F58083CEB1B0}"/>
                  </a:ext>
                </a:extLst>
              </p:cNvPr>
              <p:cNvSpPr txBox="1">
                <a:spLocks/>
              </p:cNvSpPr>
              <p:nvPr/>
            </p:nvSpPr>
            <p:spPr>
              <a:xfrm>
                <a:off x="1334707" y="1890046"/>
                <a:ext cx="4532234" cy="3280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850"/>
                  </a:lnSpc>
                </a:pPr>
                <a:r>
                  <a:rPr lang="en-US" sz="1300" dirty="0">
                    <a:solidFill>
                      <a:srgbClr val="7030A0"/>
                    </a:solidFill>
                    <a:latin typeface="Lato Light" panose="020F0502020204030203" pitchFamily="34" charset="0"/>
                    <a:ea typeface="Lato Light" panose="020F0502020204030203" pitchFamily="34" charset="0"/>
                    <a:cs typeface="Mukta ExtraLight" panose="020B0000000000000000" pitchFamily="34" charset="77"/>
                  </a:rPr>
                  <a:t>CODIT (</a:t>
                </a:r>
                <a:r>
                  <a:rPr lang="en-US" sz="1300" b="1" dirty="0">
                    <a:solidFill>
                      <a:srgbClr val="7030A0"/>
                    </a:solidFill>
                    <a:latin typeface="Lato Light" panose="020F0502020204030203" pitchFamily="34" charset="0"/>
                    <a:ea typeface="Lato Light" panose="020F0502020204030203" pitchFamily="34" charset="0"/>
                    <a:cs typeface="Mukta ExtraLight" panose="020B0000000000000000" pitchFamily="34" charset="77"/>
                  </a:rPr>
                  <a:t>TSE’20</a:t>
                </a:r>
                <a:r>
                  <a:rPr lang="en-US" sz="1300" dirty="0">
                    <a:solidFill>
                      <a:srgbClr val="7030A0"/>
                    </a:solidFill>
                    <a:latin typeface="Lato Light" panose="020F0502020204030203" pitchFamily="34" charset="0"/>
                    <a:ea typeface="Lato Light" panose="020F0502020204030203" pitchFamily="34" charset="0"/>
                    <a:cs typeface="Mukta ExtraLight" panose="020B0000000000000000" pitchFamily="34" charset="77"/>
                  </a:rPr>
                  <a:t>), MODIT(</a:t>
                </a:r>
                <a:r>
                  <a:rPr lang="en-US" sz="1300" b="1" dirty="0">
                    <a:solidFill>
                      <a:srgbClr val="7030A0"/>
                    </a:solidFill>
                    <a:latin typeface="Lato Light" panose="020F0502020204030203" pitchFamily="34" charset="0"/>
                    <a:ea typeface="Lato Light" panose="020F0502020204030203" pitchFamily="34" charset="0"/>
                    <a:cs typeface="Mukta ExtraLight" panose="020B0000000000000000" pitchFamily="34" charset="77"/>
                  </a:rPr>
                  <a:t>ASE’21</a:t>
                </a:r>
                <a:r>
                  <a:rPr lang="en-US" sz="1300" dirty="0">
                    <a:solidFill>
                      <a:srgbClr val="7030A0"/>
                    </a:solidFill>
                    <a:latin typeface="Lato Light" panose="020F0502020204030203" pitchFamily="34" charset="0"/>
                    <a:ea typeface="Lato Light" panose="020F0502020204030203" pitchFamily="34" charset="0"/>
                    <a:cs typeface="Mukta ExtraLight" panose="020B0000000000000000" pitchFamily="34" charset="77"/>
                  </a:rPr>
                  <a:t>), </a:t>
                </a:r>
                <a:r>
                  <a:rPr lang="en-US" sz="1300" dirty="0" err="1">
                    <a:solidFill>
                      <a:srgbClr val="7030A0"/>
                    </a:solidFill>
                    <a:latin typeface="Lato Light" panose="020F0502020204030203" pitchFamily="34" charset="0"/>
                    <a:ea typeface="Lato Light" panose="020F0502020204030203" pitchFamily="34" charset="0"/>
                    <a:cs typeface="Mukta ExtraLight" panose="020B0000000000000000" pitchFamily="34" charset="77"/>
                  </a:rPr>
                  <a:t>DiffBERT</a:t>
                </a:r>
                <a:r>
                  <a:rPr lang="en-US" sz="1300" dirty="0">
                    <a:solidFill>
                      <a:srgbClr val="7030A0"/>
                    </a:solidFill>
                    <a:latin typeface="Lato Light" panose="020F0502020204030203" pitchFamily="34" charset="0"/>
                    <a:ea typeface="Lato Light" panose="020F0502020204030203" pitchFamily="34" charset="0"/>
                    <a:cs typeface="Mukta ExtraLight" panose="020B0000000000000000" pitchFamily="34" charset="77"/>
                  </a:rPr>
                  <a:t> (</a:t>
                </a:r>
                <a:r>
                  <a:rPr lang="en-US" sz="1300" b="1" dirty="0">
                    <a:solidFill>
                      <a:srgbClr val="7030A0"/>
                    </a:solidFill>
                    <a:latin typeface="Lato Light" panose="020F0502020204030203" pitchFamily="34" charset="0"/>
                    <a:ea typeface="Lato Light" panose="020F0502020204030203" pitchFamily="34" charset="0"/>
                    <a:cs typeface="Mukta ExtraLight" panose="020B0000000000000000" pitchFamily="34" charset="77"/>
                  </a:rPr>
                  <a:t>Facebook</a:t>
                </a:r>
                <a:r>
                  <a:rPr lang="en-US" sz="1300" dirty="0">
                    <a:solidFill>
                      <a:srgbClr val="7030A0"/>
                    </a:solidFill>
                    <a:latin typeface="Lato Light" panose="020F0502020204030203" pitchFamily="34" charset="0"/>
                    <a:ea typeface="Lato Light" panose="020F0502020204030203" pitchFamily="34" charset="0"/>
                    <a:cs typeface="Mukta ExtraLight" panose="020B0000000000000000" pitchFamily="34" charset="77"/>
                  </a:rPr>
                  <a:t>)</a:t>
                </a:r>
              </a:p>
            </p:txBody>
          </p:sp>
        </p:grpSp>
        <p:pic>
          <p:nvPicPr>
            <p:cNvPr id="60" name="Graphic 59" descr="Gears with solid fill">
              <a:extLst>
                <a:ext uri="{FF2B5EF4-FFF2-40B4-BE49-F238E27FC236}">
                  <a16:creationId xmlns:a16="http://schemas.microsoft.com/office/drawing/2014/main" id="{B8EB3D44-E493-48B7-9DC7-78A36DDBD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523" y="3373119"/>
              <a:ext cx="639741" cy="639741"/>
            </a:xfrm>
            <a:prstGeom prst="rect">
              <a:avLst/>
            </a:prstGeom>
          </p:spPr>
        </p:pic>
      </p:grpSp>
      <p:grpSp>
        <p:nvGrpSpPr>
          <p:cNvPr id="72" name="Group 71">
            <a:extLst>
              <a:ext uri="{FF2B5EF4-FFF2-40B4-BE49-F238E27FC236}">
                <a16:creationId xmlns:a16="http://schemas.microsoft.com/office/drawing/2014/main" id="{E3EE751D-CE0D-43C5-898E-1E49CDDE005D}"/>
              </a:ext>
            </a:extLst>
          </p:cNvPr>
          <p:cNvGrpSpPr/>
          <p:nvPr/>
        </p:nvGrpSpPr>
        <p:grpSpPr>
          <a:xfrm>
            <a:off x="1249306" y="4401358"/>
            <a:ext cx="5235705" cy="927989"/>
            <a:chOff x="842906" y="4401358"/>
            <a:chExt cx="5235705" cy="927989"/>
          </a:xfrm>
        </p:grpSpPr>
        <p:grpSp>
          <p:nvGrpSpPr>
            <p:cNvPr id="43" name="Group 42">
              <a:extLst>
                <a:ext uri="{FF2B5EF4-FFF2-40B4-BE49-F238E27FC236}">
                  <a16:creationId xmlns:a16="http://schemas.microsoft.com/office/drawing/2014/main" id="{9295DABC-CDDE-406C-84E9-8163630F3489}"/>
                </a:ext>
              </a:extLst>
            </p:cNvPr>
            <p:cNvGrpSpPr/>
            <p:nvPr/>
          </p:nvGrpSpPr>
          <p:grpSpPr>
            <a:xfrm>
              <a:off x="1535841" y="4401358"/>
              <a:ext cx="4542770" cy="927989"/>
              <a:chOff x="1334706" y="1533786"/>
              <a:chExt cx="4542770" cy="927989"/>
            </a:xfrm>
          </p:grpSpPr>
          <p:sp>
            <p:nvSpPr>
              <p:cNvPr id="44" name="TextBox 43">
                <a:extLst>
                  <a:ext uri="{FF2B5EF4-FFF2-40B4-BE49-F238E27FC236}">
                    <a16:creationId xmlns:a16="http://schemas.microsoft.com/office/drawing/2014/main" id="{77683B25-5812-401D-9ECB-27FC3E5E2C75}"/>
                  </a:ext>
                </a:extLst>
              </p:cNvPr>
              <p:cNvSpPr txBox="1"/>
              <p:nvPr/>
            </p:nvSpPr>
            <p:spPr>
              <a:xfrm>
                <a:off x="1389979" y="1533786"/>
                <a:ext cx="4105226" cy="384721"/>
              </a:xfrm>
              <a:prstGeom prst="rect">
                <a:avLst/>
              </a:prstGeom>
              <a:noFill/>
            </p:spPr>
            <p:txBody>
              <a:bodyPr wrap="none" rtlCol="0" anchor="ctr" anchorCtr="0">
                <a:spAutoFit/>
              </a:bodyPr>
              <a:lstStyle/>
              <a:p>
                <a:r>
                  <a:rPr lang="en-US" sz="1900" b="1" spc="150" dirty="0">
                    <a:solidFill>
                      <a:schemeClr val="accent2">
                        <a:lumMod val="75000"/>
                      </a:schemeClr>
                    </a:solidFill>
                    <a:latin typeface="Bebas Neue" pitchFamily="2" charset="0"/>
                    <a:ea typeface="League Spartan" charset="0"/>
                    <a:cs typeface="Poppins" pitchFamily="2" charset="77"/>
                  </a:rPr>
                  <a:t>Code Generation and Translation</a:t>
                </a:r>
              </a:p>
            </p:txBody>
          </p:sp>
          <p:sp>
            <p:nvSpPr>
              <p:cNvPr id="45" name="Subtitle 2">
                <a:extLst>
                  <a:ext uri="{FF2B5EF4-FFF2-40B4-BE49-F238E27FC236}">
                    <a16:creationId xmlns:a16="http://schemas.microsoft.com/office/drawing/2014/main" id="{C6E452F2-AA41-4B30-B54D-A771792F2787}"/>
                  </a:ext>
                </a:extLst>
              </p:cNvPr>
              <p:cNvSpPr txBox="1">
                <a:spLocks/>
              </p:cNvSpPr>
              <p:nvPr/>
            </p:nvSpPr>
            <p:spPr>
              <a:xfrm>
                <a:off x="1334706" y="1890046"/>
                <a:ext cx="4542770" cy="57172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850"/>
                  </a:lnSpc>
                </a:pPr>
                <a:r>
                  <a:rPr lang="en-US" sz="1300" dirty="0">
                    <a:solidFill>
                      <a:schemeClr val="accent2">
                        <a:lumMod val="75000"/>
                      </a:schemeClr>
                    </a:solidFill>
                    <a:latin typeface="Lato Light" panose="020F0502020204030203" pitchFamily="34" charset="0"/>
                    <a:ea typeface="Lato Light" panose="020F0502020204030203" pitchFamily="34" charset="0"/>
                    <a:cs typeface="Mukta ExtraLight" panose="020B0000000000000000" pitchFamily="34" charset="77"/>
                  </a:rPr>
                  <a:t>PLBART (</a:t>
                </a:r>
                <a:r>
                  <a:rPr lang="en-US" sz="1300" b="1" dirty="0">
                    <a:solidFill>
                      <a:schemeClr val="accent2">
                        <a:lumMod val="75000"/>
                      </a:schemeClr>
                    </a:solidFill>
                    <a:latin typeface="Lato Light" panose="020F0502020204030203" pitchFamily="34" charset="0"/>
                    <a:ea typeface="Lato Light" panose="020F0502020204030203" pitchFamily="34" charset="0"/>
                    <a:cs typeface="Mukta ExtraLight" panose="020B0000000000000000" pitchFamily="34" charset="77"/>
                  </a:rPr>
                  <a:t>NAACL’21</a:t>
                </a:r>
                <a:r>
                  <a:rPr lang="en-US" sz="1300" dirty="0">
                    <a:solidFill>
                      <a:schemeClr val="accent2">
                        <a:lumMod val="75000"/>
                      </a:schemeClr>
                    </a:solidFill>
                    <a:latin typeface="Lato Light" panose="020F0502020204030203" pitchFamily="34" charset="0"/>
                    <a:ea typeface="Lato Light" panose="020F0502020204030203" pitchFamily="34" charset="0"/>
                    <a:cs typeface="Mukta ExtraLight" panose="020B0000000000000000" pitchFamily="34" charset="77"/>
                  </a:rPr>
                  <a:t>), SNG-PLBART(</a:t>
                </a:r>
                <a:r>
                  <a:rPr lang="en-US" sz="1300" b="1" dirty="0">
                    <a:solidFill>
                      <a:schemeClr val="accent2">
                        <a:lumMod val="75000"/>
                      </a:schemeClr>
                    </a:solidFill>
                    <a:latin typeface="Lato Light" panose="020F0502020204030203" pitchFamily="34" charset="0"/>
                    <a:ea typeface="Lato Light" panose="020F0502020204030203" pitchFamily="34" charset="0"/>
                    <a:cs typeface="Mukta ExtraLight" panose="020B0000000000000000" pitchFamily="34" charset="77"/>
                  </a:rPr>
                  <a:t>NAACL’22 - under review</a:t>
                </a:r>
                <a:r>
                  <a:rPr lang="en-US" sz="1300" dirty="0">
                    <a:solidFill>
                      <a:schemeClr val="accent2">
                        <a:lumMod val="75000"/>
                      </a:schemeClr>
                    </a:solidFill>
                    <a:latin typeface="Lato Light" panose="020F0502020204030203" pitchFamily="34" charset="0"/>
                    <a:ea typeface="Lato Light" panose="020F0502020204030203" pitchFamily="34" charset="0"/>
                    <a:cs typeface="Mukta ExtraLight" panose="020B0000000000000000" pitchFamily="34" charset="77"/>
                  </a:rPr>
                  <a:t>), </a:t>
                </a:r>
                <a:r>
                  <a:rPr lang="en-US" sz="1300" dirty="0" err="1">
                    <a:solidFill>
                      <a:schemeClr val="accent2">
                        <a:lumMod val="75000"/>
                      </a:schemeClr>
                    </a:solidFill>
                    <a:latin typeface="Lato Light" panose="020F0502020204030203" pitchFamily="34" charset="0"/>
                    <a:ea typeface="Lato Light" panose="020F0502020204030203" pitchFamily="34" charset="0"/>
                    <a:cs typeface="Mukta ExtraLight" panose="020B0000000000000000" pitchFamily="34" charset="77"/>
                  </a:rPr>
                  <a:t>DataTypeLM</a:t>
                </a:r>
                <a:r>
                  <a:rPr lang="en-US" sz="1300" dirty="0">
                    <a:solidFill>
                      <a:schemeClr val="accent2">
                        <a:lumMod val="75000"/>
                      </a:schemeClr>
                    </a:solidFill>
                    <a:latin typeface="Lato Light" panose="020F0502020204030203" pitchFamily="34" charset="0"/>
                    <a:ea typeface="Lato Light" panose="020F0502020204030203" pitchFamily="34" charset="0"/>
                    <a:cs typeface="Mukta ExtraLight" panose="020B0000000000000000" pitchFamily="34" charset="77"/>
                  </a:rPr>
                  <a:t> </a:t>
                </a:r>
                <a:r>
                  <a:rPr lang="en-US" sz="1300" dirty="0" err="1">
                    <a:solidFill>
                      <a:schemeClr val="accent2">
                        <a:lumMod val="75000"/>
                      </a:schemeClr>
                    </a:solidFill>
                    <a:latin typeface="Lato Light" panose="020F0502020204030203" pitchFamily="34" charset="0"/>
                    <a:ea typeface="Lato Light" panose="020F0502020204030203" pitchFamily="34" charset="0"/>
                    <a:cs typeface="Mukta ExtraLight" panose="020B0000000000000000" pitchFamily="34" charset="77"/>
                  </a:rPr>
                  <a:t>ForCode</a:t>
                </a:r>
                <a:r>
                  <a:rPr lang="en-US" sz="1300" dirty="0">
                    <a:solidFill>
                      <a:schemeClr val="accent2">
                        <a:lumMod val="75000"/>
                      </a:schemeClr>
                    </a:solidFill>
                    <a:latin typeface="Lato Light" panose="020F0502020204030203" pitchFamily="34" charset="0"/>
                    <a:ea typeface="Lato Light" panose="020F0502020204030203" pitchFamily="34" charset="0"/>
                    <a:cs typeface="Mukta ExtraLight" panose="020B0000000000000000" pitchFamily="34" charset="77"/>
                  </a:rPr>
                  <a:t> (</a:t>
                </a:r>
                <a:r>
                  <a:rPr lang="en-US" sz="1300" b="1" dirty="0">
                    <a:solidFill>
                      <a:schemeClr val="accent2">
                        <a:lumMod val="75000"/>
                      </a:schemeClr>
                    </a:solidFill>
                    <a:latin typeface="Lato Light" panose="020F0502020204030203" pitchFamily="34" charset="0"/>
                    <a:ea typeface="Lato Light" panose="020F0502020204030203" pitchFamily="34" charset="0"/>
                    <a:cs typeface="Mukta ExtraLight" panose="020B0000000000000000" pitchFamily="34" charset="77"/>
                  </a:rPr>
                  <a:t>ACL’18</a:t>
                </a:r>
                <a:r>
                  <a:rPr lang="en-US" sz="1300" dirty="0">
                    <a:solidFill>
                      <a:schemeClr val="accent2">
                        <a:lumMod val="75000"/>
                      </a:schemeClr>
                    </a:solidFill>
                    <a:latin typeface="Lato Light" panose="020F0502020204030203" pitchFamily="34" charset="0"/>
                    <a:ea typeface="Lato Light" panose="020F0502020204030203" pitchFamily="34" charset="0"/>
                    <a:cs typeface="Mukta ExtraLight" panose="020B0000000000000000" pitchFamily="34" charset="77"/>
                  </a:rPr>
                  <a:t>).</a:t>
                </a:r>
              </a:p>
            </p:txBody>
          </p:sp>
        </p:grpSp>
        <p:pic>
          <p:nvPicPr>
            <p:cNvPr id="63" name="Graphic 62" descr="Laptop with solid fill">
              <a:extLst>
                <a:ext uri="{FF2B5EF4-FFF2-40B4-BE49-F238E27FC236}">
                  <a16:creationId xmlns:a16="http://schemas.microsoft.com/office/drawing/2014/main" id="{28F806A2-6289-44FD-BBDD-25FBD89E7C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2906" y="4567512"/>
              <a:ext cx="691737" cy="691737"/>
            </a:xfrm>
            <a:prstGeom prst="rect">
              <a:avLst/>
            </a:prstGeom>
          </p:spPr>
        </p:pic>
      </p:grpSp>
      <p:grpSp>
        <p:nvGrpSpPr>
          <p:cNvPr id="73" name="Group 72">
            <a:extLst>
              <a:ext uri="{FF2B5EF4-FFF2-40B4-BE49-F238E27FC236}">
                <a16:creationId xmlns:a16="http://schemas.microsoft.com/office/drawing/2014/main" id="{D75146B4-03D7-4E11-8B9C-197F347B1AA5}"/>
              </a:ext>
            </a:extLst>
          </p:cNvPr>
          <p:cNvGrpSpPr/>
          <p:nvPr/>
        </p:nvGrpSpPr>
        <p:grpSpPr>
          <a:xfrm>
            <a:off x="1250504" y="5524628"/>
            <a:ext cx="5234507" cy="714485"/>
            <a:chOff x="844104" y="5524628"/>
            <a:chExt cx="5234507" cy="714485"/>
          </a:xfrm>
        </p:grpSpPr>
        <p:grpSp>
          <p:nvGrpSpPr>
            <p:cNvPr id="48" name="Group 47">
              <a:extLst>
                <a:ext uri="{FF2B5EF4-FFF2-40B4-BE49-F238E27FC236}">
                  <a16:creationId xmlns:a16="http://schemas.microsoft.com/office/drawing/2014/main" id="{B69F4E7A-796A-4625-BF7C-6116B8D2B3E3}"/>
                </a:ext>
              </a:extLst>
            </p:cNvPr>
            <p:cNvGrpSpPr/>
            <p:nvPr/>
          </p:nvGrpSpPr>
          <p:grpSpPr>
            <a:xfrm>
              <a:off x="1535841" y="5524628"/>
              <a:ext cx="4542770" cy="684333"/>
              <a:chOff x="1334706" y="1533786"/>
              <a:chExt cx="4542770" cy="684333"/>
            </a:xfrm>
          </p:grpSpPr>
          <p:sp>
            <p:nvSpPr>
              <p:cNvPr id="49" name="TextBox 48">
                <a:extLst>
                  <a:ext uri="{FF2B5EF4-FFF2-40B4-BE49-F238E27FC236}">
                    <a16:creationId xmlns:a16="http://schemas.microsoft.com/office/drawing/2014/main" id="{DCEFD2FC-DF8E-4738-B161-F20C67F1A4BA}"/>
                  </a:ext>
                </a:extLst>
              </p:cNvPr>
              <p:cNvSpPr txBox="1"/>
              <p:nvPr/>
            </p:nvSpPr>
            <p:spPr>
              <a:xfrm>
                <a:off x="1389979" y="1533786"/>
                <a:ext cx="3354252" cy="384721"/>
              </a:xfrm>
              <a:prstGeom prst="rect">
                <a:avLst/>
              </a:prstGeom>
              <a:noFill/>
            </p:spPr>
            <p:txBody>
              <a:bodyPr wrap="none" rtlCol="0" anchor="ctr" anchorCtr="0">
                <a:spAutoFit/>
              </a:bodyPr>
              <a:lstStyle/>
              <a:p>
                <a:r>
                  <a:rPr lang="en-US" sz="1900" b="1" spc="150" dirty="0">
                    <a:solidFill>
                      <a:schemeClr val="tx1">
                        <a:lumMod val="85000"/>
                        <a:lumOff val="15000"/>
                      </a:schemeClr>
                    </a:solidFill>
                    <a:latin typeface="Bebas Neue" pitchFamily="2" charset="0"/>
                    <a:ea typeface="League Spartan" charset="0"/>
                    <a:cs typeface="Poppins" pitchFamily="2" charset="77"/>
                  </a:rPr>
                  <a:t>Code Search and Synthesis</a:t>
                </a:r>
              </a:p>
            </p:txBody>
          </p:sp>
          <p:sp>
            <p:nvSpPr>
              <p:cNvPr id="50" name="Subtitle 2">
                <a:extLst>
                  <a:ext uri="{FF2B5EF4-FFF2-40B4-BE49-F238E27FC236}">
                    <a16:creationId xmlns:a16="http://schemas.microsoft.com/office/drawing/2014/main" id="{5FEC04B8-DA03-4715-87C2-B3D9F408B262}"/>
                  </a:ext>
                </a:extLst>
              </p:cNvPr>
              <p:cNvSpPr txBox="1">
                <a:spLocks/>
              </p:cNvSpPr>
              <p:nvPr/>
            </p:nvSpPr>
            <p:spPr>
              <a:xfrm>
                <a:off x="1334706" y="1890046"/>
                <a:ext cx="4542770" cy="328073"/>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850"/>
                  </a:lnSpc>
                </a:pPr>
                <a:r>
                  <a:rPr lang="en-US" sz="1300" dirty="0" err="1">
                    <a:solidFill>
                      <a:schemeClr val="tx1">
                        <a:lumMod val="85000"/>
                        <a:lumOff val="15000"/>
                      </a:schemeClr>
                    </a:solidFill>
                    <a:latin typeface="Lato Light" panose="020F0502020204030203" pitchFamily="34" charset="0"/>
                    <a:ea typeface="Lato Light" panose="020F0502020204030203" pitchFamily="34" charset="0"/>
                    <a:cs typeface="Mukta ExtraLight" panose="020B0000000000000000" pitchFamily="34" charset="77"/>
                  </a:rPr>
                  <a:t>RedCoder</a:t>
                </a:r>
                <a:r>
                  <a:rPr lang="en-US" sz="1300" dirty="0">
                    <a:solidFill>
                      <a:schemeClr val="tx1">
                        <a:lumMod val="85000"/>
                        <a:lumOff val="15000"/>
                      </a:schemeClr>
                    </a:solidFill>
                    <a:latin typeface="Lato Light" panose="020F0502020204030203" pitchFamily="34" charset="0"/>
                    <a:ea typeface="Lato Light" panose="020F0502020204030203" pitchFamily="34" charset="0"/>
                    <a:cs typeface="Mukta ExtraLight" panose="020B0000000000000000" pitchFamily="34" charset="77"/>
                  </a:rPr>
                  <a:t> (</a:t>
                </a:r>
                <a:r>
                  <a:rPr lang="en-US" sz="1300" b="1" dirty="0">
                    <a:solidFill>
                      <a:schemeClr val="tx1">
                        <a:lumMod val="85000"/>
                        <a:lumOff val="15000"/>
                      </a:schemeClr>
                    </a:solidFill>
                    <a:latin typeface="Lato Light" panose="020F0502020204030203" pitchFamily="34" charset="0"/>
                    <a:ea typeface="Lato Light" panose="020F0502020204030203" pitchFamily="34" charset="0"/>
                    <a:cs typeface="Mukta ExtraLight" panose="020B0000000000000000" pitchFamily="34" charset="77"/>
                  </a:rPr>
                  <a:t>EMNLP’21</a:t>
                </a:r>
                <a:r>
                  <a:rPr lang="en-US" sz="1300" dirty="0">
                    <a:solidFill>
                      <a:schemeClr val="tx1">
                        <a:lumMod val="85000"/>
                        <a:lumOff val="15000"/>
                      </a:schemeClr>
                    </a:solidFill>
                    <a:latin typeface="Lato Light" panose="020F0502020204030203" pitchFamily="34" charset="0"/>
                    <a:ea typeface="Lato Light" panose="020F0502020204030203" pitchFamily="34" charset="0"/>
                    <a:cs typeface="Mukta ExtraLight" panose="020B0000000000000000" pitchFamily="34" charset="77"/>
                  </a:rPr>
                  <a:t>), </a:t>
                </a:r>
                <a:r>
                  <a:rPr lang="en-US" sz="1300" dirty="0" err="1">
                    <a:solidFill>
                      <a:schemeClr val="tx1">
                        <a:lumMod val="85000"/>
                        <a:lumOff val="15000"/>
                      </a:schemeClr>
                    </a:solidFill>
                    <a:latin typeface="Lato Light" panose="020F0502020204030203" pitchFamily="34" charset="0"/>
                    <a:ea typeface="Lato Light" panose="020F0502020204030203" pitchFamily="34" charset="0"/>
                    <a:cs typeface="Mukta ExtraLight" panose="020B0000000000000000" pitchFamily="34" charset="77"/>
                  </a:rPr>
                  <a:t>CodePanda</a:t>
                </a:r>
                <a:r>
                  <a:rPr lang="en-US" sz="1300" dirty="0">
                    <a:solidFill>
                      <a:schemeClr val="tx1">
                        <a:lumMod val="85000"/>
                        <a:lumOff val="15000"/>
                      </a:schemeClr>
                    </a:solidFill>
                    <a:latin typeface="Lato Light" panose="020F0502020204030203" pitchFamily="34" charset="0"/>
                    <a:ea typeface="Lato Light" panose="020F0502020204030203" pitchFamily="34" charset="0"/>
                    <a:cs typeface="Mukta ExtraLight" panose="020B0000000000000000" pitchFamily="34" charset="77"/>
                  </a:rPr>
                  <a:t> (W.I.P) </a:t>
                </a:r>
              </a:p>
            </p:txBody>
          </p:sp>
        </p:grpSp>
        <p:pic>
          <p:nvPicPr>
            <p:cNvPr id="66" name="Graphic 65" descr="Research with solid fill">
              <a:extLst>
                <a:ext uri="{FF2B5EF4-FFF2-40B4-BE49-F238E27FC236}">
                  <a16:creationId xmlns:a16="http://schemas.microsoft.com/office/drawing/2014/main" id="{7AACAD81-F4DE-418E-8147-56426B6D4B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04" y="5547376"/>
              <a:ext cx="691737" cy="691737"/>
            </a:xfrm>
            <a:prstGeom prst="rect">
              <a:avLst/>
            </a:prstGeom>
          </p:spPr>
        </p:pic>
      </p:grpSp>
      <p:sp>
        <p:nvSpPr>
          <p:cNvPr id="32" name="Freeform 1006">
            <a:extLst>
              <a:ext uri="{FF2B5EF4-FFF2-40B4-BE49-F238E27FC236}">
                <a16:creationId xmlns:a16="http://schemas.microsoft.com/office/drawing/2014/main" id="{B28FD341-1974-DD40-9CC7-9108B2E21FF8}"/>
              </a:ext>
            </a:extLst>
          </p:cNvPr>
          <p:cNvSpPr>
            <a:spLocks noChangeAspect="1" noChangeArrowheads="1"/>
          </p:cNvSpPr>
          <p:nvPr/>
        </p:nvSpPr>
        <p:spPr bwMode="auto">
          <a:xfrm rot="19678028">
            <a:off x="9618021" y="4992841"/>
            <a:ext cx="392113" cy="407978"/>
          </a:xfrm>
          <a:custGeom>
            <a:avLst/>
            <a:gdLst>
              <a:gd name="T0" fmla="*/ 159234 w 274278"/>
              <a:gd name="T1" fmla="*/ 261471 h 285391"/>
              <a:gd name="T2" fmla="*/ 142031 w 274278"/>
              <a:gd name="T3" fmla="*/ 261471 h 285391"/>
              <a:gd name="T4" fmla="*/ 119669 w 274278"/>
              <a:gd name="T5" fmla="*/ 256877 h 285391"/>
              <a:gd name="T6" fmla="*/ 98593 w 274278"/>
              <a:gd name="T7" fmla="*/ 266066 h 285391"/>
              <a:gd name="T8" fmla="*/ 63261 w 274278"/>
              <a:gd name="T9" fmla="*/ 256877 h 285391"/>
              <a:gd name="T10" fmla="*/ 71687 w 274278"/>
              <a:gd name="T11" fmla="*/ 266066 h 285391"/>
              <a:gd name="T12" fmla="*/ 63261 w 274278"/>
              <a:gd name="T13" fmla="*/ 256877 h 285391"/>
              <a:gd name="T14" fmla="*/ 97462 w 274278"/>
              <a:gd name="T15" fmla="*/ 243481 h 285391"/>
              <a:gd name="T16" fmla="*/ 26086 w 274278"/>
              <a:gd name="T17" fmla="*/ 278159 h 285391"/>
              <a:gd name="T18" fmla="*/ 209055 w 274278"/>
              <a:gd name="T19" fmla="*/ 243481 h 285391"/>
              <a:gd name="T20" fmla="*/ 132244 w 274278"/>
              <a:gd name="T21" fmla="*/ 234449 h 285391"/>
              <a:gd name="T22" fmla="*/ 184417 w 274278"/>
              <a:gd name="T23" fmla="*/ 218555 h 285391"/>
              <a:gd name="T24" fmla="*/ 231016 w 274278"/>
              <a:gd name="T25" fmla="*/ 127832 h 285391"/>
              <a:gd name="T26" fmla="*/ 226420 w 274278"/>
              <a:gd name="T27" fmla="*/ 122854 h 285391"/>
              <a:gd name="T28" fmla="*/ 145031 w 274278"/>
              <a:gd name="T29" fmla="*/ 132044 h 285391"/>
              <a:gd name="T30" fmla="*/ 226844 w 274278"/>
              <a:gd name="T31" fmla="*/ 79619 h 285391"/>
              <a:gd name="T32" fmla="*/ 229769 w 274278"/>
              <a:gd name="T33" fmla="*/ 176741 h 285391"/>
              <a:gd name="T34" fmla="*/ 226844 w 274278"/>
              <a:gd name="T35" fmla="*/ 86094 h 285391"/>
              <a:gd name="T36" fmla="*/ 143375 w 274278"/>
              <a:gd name="T37" fmla="*/ 79619 h 285391"/>
              <a:gd name="T38" fmla="*/ 143375 w 274278"/>
              <a:gd name="T39" fmla="*/ 175303 h 285391"/>
              <a:gd name="T40" fmla="*/ 137092 w 274278"/>
              <a:gd name="T41" fmla="*/ 79619 h 285391"/>
              <a:gd name="T42" fmla="*/ 188686 w 274278"/>
              <a:gd name="T43" fmla="*/ 87084 h 285391"/>
              <a:gd name="T44" fmla="*/ 198872 w 274278"/>
              <a:gd name="T45" fmla="*/ 104466 h 285391"/>
              <a:gd name="T46" fmla="*/ 184321 w 274278"/>
              <a:gd name="T47" fmla="*/ 122933 h 285391"/>
              <a:gd name="T48" fmla="*/ 188686 w 274278"/>
              <a:gd name="T49" fmla="*/ 173990 h 285391"/>
              <a:gd name="T50" fmla="*/ 179956 w 274278"/>
              <a:gd name="T51" fmla="*/ 167834 h 285391"/>
              <a:gd name="T52" fmla="*/ 169406 w 274278"/>
              <a:gd name="T53" fmla="*/ 150453 h 285391"/>
              <a:gd name="T54" fmla="*/ 184321 w 274278"/>
              <a:gd name="T55" fmla="*/ 131623 h 285391"/>
              <a:gd name="T56" fmla="*/ 179956 w 274278"/>
              <a:gd name="T57" fmla="*/ 80929 h 285391"/>
              <a:gd name="T58" fmla="*/ 101448 w 274278"/>
              <a:gd name="T59" fmla="*/ 127520 h 285391"/>
              <a:gd name="T60" fmla="*/ 139128 w 274278"/>
              <a:gd name="T61" fmla="*/ 196157 h 285391"/>
              <a:gd name="T62" fmla="*/ 184417 w 274278"/>
              <a:gd name="T63" fmla="*/ 44794 h 285391"/>
              <a:gd name="T64" fmla="*/ 149213 w 274278"/>
              <a:gd name="T65" fmla="*/ 31528 h 285391"/>
              <a:gd name="T66" fmla="*/ 88914 w 274278"/>
              <a:gd name="T67" fmla="*/ 22337 h 285391"/>
              <a:gd name="T68" fmla="*/ 129357 w 274278"/>
              <a:gd name="T69" fmla="*/ 31528 h 285391"/>
              <a:gd name="T70" fmla="*/ 88914 w 274278"/>
              <a:gd name="T71" fmla="*/ 22337 h 285391"/>
              <a:gd name="T72" fmla="*/ 8694 w 274278"/>
              <a:gd name="T73" fmla="*/ 234449 h 285391"/>
              <a:gd name="T74" fmla="*/ 184417 w 274278"/>
              <a:gd name="T75" fmla="*/ 36123 h 285391"/>
              <a:gd name="T76" fmla="*/ 190214 w 274278"/>
              <a:gd name="T77" fmla="*/ 9030 h 285391"/>
              <a:gd name="T78" fmla="*/ 190214 w 274278"/>
              <a:gd name="T79" fmla="*/ 0 h 285391"/>
              <a:gd name="T80" fmla="*/ 275720 w 274278"/>
              <a:gd name="T81" fmla="*/ 127520 h 285391"/>
              <a:gd name="T82" fmla="*/ 191664 w 274278"/>
              <a:gd name="T83" fmla="*/ 286829 h 285391"/>
              <a:gd name="T84" fmla="*/ 0 w 274278"/>
              <a:gd name="T85" fmla="*/ 27816 h 2853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4278" h="285391">
                <a:moveTo>
                  <a:pt x="145828" y="255588"/>
                </a:moveTo>
                <a:lnTo>
                  <a:pt x="154210" y="255588"/>
                </a:lnTo>
                <a:cubicBezTo>
                  <a:pt x="156305" y="255588"/>
                  <a:pt x="158401" y="257493"/>
                  <a:pt x="158401" y="260160"/>
                </a:cubicBezTo>
                <a:cubicBezTo>
                  <a:pt x="158401" y="262446"/>
                  <a:pt x="156305" y="264732"/>
                  <a:pt x="154210" y="264732"/>
                </a:cubicBezTo>
                <a:lnTo>
                  <a:pt x="145828" y="264732"/>
                </a:lnTo>
                <a:cubicBezTo>
                  <a:pt x="143733" y="264732"/>
                  <a:pt x="141288" y="262446"/>
                  <a:pt x="141288" y="260160"/>
                </a:cubicBezTo>
                <a:cubicBezTo>
                  <a:pt x="141288" y="257493"/>
                  <a:pt x="143733" y="255588"/>
                  <a:pt x="145828" y="255588"/>
                </a:cubicBezTo>
                <a:close/>
                <a:moveTo>
                  <a:pt x="98077" y="255588"/>
                </a:moveTo>
                <a:lnTo>
                  <a:pt x="119043" y="255588"/>
                </a:lnTo>
                <a:cubicBezTo>
                  <a:pt x="121618" y="255588"/>
                  <a:pt x="123457" y="257493"/>
                  <a:pt x="123457" y="260160"/>
                </a:cubicBezTo>
                <a:cubicBezTo>
                  <a:pt x="123457" y="262446"/>
                  <a:pt x="121618" y="264732"/>
                  <a:pt x="119043" y="264732"/>
                </a:cubicBezTo>
                <a:lnTo>
                  <a:pt x="98077" y="264732"/>
                </a:lnTo>
                <a:cubicBezTo>
                  <a:pt x="95870" y="264732"/>
                  <a:pt x="93663" y="262446"/>
                  <a:pt x="93663" y="260160"/>
                </a:cubicBezTo>
                <a:cubicBezTo>
                  <a:pt x="93663" y="257493"/>
                  <a:pt x="95870" y="255588"/>
                  <a:pt x="98077" y="255588"/>
                </a:cubicBezTo>
                <a:close/>
                <a:moveTo>
                  <a:pt x="62929" y="255588"/>
                </a:moveTo>
                <a:lnTo>
                  <a:pt x="71311" y="255588"/>
                </a:lnTo>
                <a:cubicBezTo>
                  <a:pt x="73755" y="255588"/>
                  <a:pt x="75851" y="257493"/>
                  <a:pt x="75851" y="260160"/>
                </a:cubicBezTo>
                <a:cubicBezTo>
                  <a:pt x="75851" y="262446"/>
                  <a:pt x="73755" y="264732"/>
                  <a:pt x="71311" y="264732"/>
                </a:cubicBezTo>
                <a:lnTo>
                  <a:pt x="62929" y="264732"/>
                </a:lnTo>
                <a:cubicBezTo>
                  <a:pt x="60833" y="264732"/>
                  <a:pt x="58738" y="262446"/>
                  <a:pt x="58738" y="260160"/>
                </a:cubicBezTo>
                <a:cubicBezTo>
                  <a:pt x="58738" y="257493"/>
                  <a:pt x="60833" y="255588"/>
                  <a:pt x="62929" y="255588"/>
                </a:cubicBezTo>
                <a:close/>
                <a:moveTo>
                  <a:pt x="136598" y="204159"/>
                </a:moveTo>
                <a:lnTo>
                  <a:pt x="99836" y="240821"/>
                </a:lnTo>
                <a:cubicBezTo>
                  <a:pt x="99115" y="241540"/>
                  <a:pt x="97673" y="242259"/>
                  <a:pt x="96952" y="242259"/>
                </a:cubicBezTo>
                <a:lnTo>
                  <a:pt x="8650" y="242259"/>
                </a:lnTo>
                <a:lnTo>
                  <a:pt x="8650" y="259512"/>
                </a:lnTo>
                <a:cubicBezTo>
                  <a:pt x="8650" y="268857"/>
                  <a:pt x="16579" y="276764"/>
                  <a:pt x="25950" y="276764"/>
                </a:cubicBezTo>
                <a:lnTo>
                  <a:pt x="190661" y="276764"/>
                </a:lnTo>
                <a:cubicBezTo>
                  <a:pt x="200392" y="276764"/>
                  <a:pt x="207961" y="268857"/>
                  <a:pt x="207961" y="259512"/>
                </a:cubicBezTo>
                <a:lnTo>
                  <a:pt x="207961" y="242259"/>
                </a:lnTo>
                <a:lnTo>
                  <a:pt x="131552" y="242259"/>
                </a:lnTo>
                <a:cubicBezTo>
                  <a:pt x="129029" y="242259"/>
                  <a:pt x="126867" y="240102"/>
                  <a:pt x="126867" y="237946"/>
                </a:cubicBezTo>
                <a:cubicBezTo>
                  <a:pt x="126867" y="235429"/>
                  <a:pt x="129029" y="233273"/>
                  <a:pt x="131552" y="233273"/>
                </a:cubicBezTo>
                <a:lnTo>
                  <a:pt x="207961" y="233273"/>
                </a:lnTo>
                <a:lnTo>
                  <a:pt x="207961" y="213863"/>
                </a:lnTo>
                <a:cubicBezTo>
                  <a:pt x="200032" y="216020"/>
                  <a:pt x="191742" y="217458"/>
                  <a:pt x="183452" y="217458"/>
                </a:cubicBezTo>
                <a:cubicBezTo>
                  <a:pt x="166873" y="217458"/>
                  <a:pt x="150654" y="213145"/>
                  <a:pt x="136598" y="204159"/>
                </a:cubicBezTo>
                <a:close/>
                <a:moveTo>
                  <a:pt x="225235" y="122238"/>
                </a:moveTo>
                <a:cubicBezTo>
                  <a:pt x="227902" y="122238"/>
                  <a:pt x="229807" y="124524"/>
                  <a:pt x="229807" y="127191"/>
                </a:cubicBezTo>
                <a:cubicBezTo>
                  <a:pt x="229807" y="129477"/>
                  <a:pt x="227902" y="131382"/>
                  <a:pt x="225235" y="131382"/>
                </a:cubicBezTo>
                <a:cubicBezTo>
                  <a:pt x="222568" y="131382"/>
                  <a:pt x="220663" y="129477"/>
                  <a:pt x="220663" y="127191"/>
                </a:cubicBezTo>
                <a:cubicBezTo>
                  <a:pt x="220663" y="124524"/>
                  <a:pt x="222568" y="122238"/>
                  <a:pt x="225235" y="122238"/>
                </a:cubicBezTo>
                <a:close/>
                <a:moveTo>
                  <a:pt x="144272" y="122238"/>
                </a:moveTo>
                <a:cubicBezTo>
                  <a:pt x="146939" y="122238"/>
                  <a:pt x="148844" y="124524"/>
                  <a:pt x="148844" y="127191"/>
                </a:cubicBezTo>
                <a:cubicBezTo>
                  <a:pt x="148844" y="129477"/>
                  <a:pt x="146939" y="131382"/>
                  <a:pt x="144272" y="131382"/>
                </a:cubicBezTo>
                <a:cubicBezTo>
                  <a:pt x="141605" y="131382"/>
                  <a:pt x="139700" y="129477"/>
                  <a:pt x="139700" y="127191"/>
                </a:cubicBezTo>
                <a:cubicBezTo>
                  <a:pt x="139700" y="124524"/>
                  <a:pt x="141605" y="122238"/>
                  <a:pt x="144272" y="122238"/>
                </a:cubicBezTo>
                <a:close/>
                <a:moveTo>
                  <a:pt x="225657" y="79219"/>
                </a:moveTo>
                <a:cubicBezTo>
                  <a:pt x="227476" y="77788"/>
                  <a:pt x="230023" y="77788"/>
                  <a:pt x="231842" y="79219"/>
                </a:cubicBezTo>
                <a:cubicBezTo>
                  <a:pt x="258399" y="105705"/>
                  <a:pt x="258399" y="148296"/>
                  <a:pt x="231842" y="174424"/>
                </a:cubicBezTo>
                <a:cubicBezTo>
                  <a:pt x="231114" y="175497"/>
                  <a:pt x="230023" y="175855"/>
                  <a:pt x="228567" y="175855"/>
                </a:cubicBezTo>
                <a:cubicBezTo>
                  <a:pt x="227476" y="175855"/>
                  <a:pt x="226385" y="175497"/>
                  <a:pt x="225657" y="174424"/>
                </a:cubicBezTo>
                <a:cubicBezTo>
                  <a:pt x="223838" y="172992"/>
                  <a:pt x="223838" y="170129"/>
                  <a:pt x="225657" y="168697"/>
                </a:cubicBezTo>
                <a:cubicBezTo>
                  <a:pt x="248940" y="145433"/>
                  <a:pt x="248940" y="108568"/>
                  <a:pt x="225657" y="85662"/>
                </a:cubicBezTo>
                <a:cubicBezTo>
                  <a:pt x="223838" y="83872"/>
                  <a:pt x="223838" y="81009"/>
                  <a:pt x="225657" y="79219"/>
                </a:cubicBezTo>
                <a:close/>
                <a:moveTo>
                  <a:pt x="136375" y="79219"/>
                </a:moveTo>
                <a:cubicBezTo>
                  <a:pt x="138213" y="77788"/>
                  <a:pt x="140787" y="77788"/>
                  <a:pt x="142625" y="79219"/>
                </a:cubicBezTo>
                <a:cubicBezTo>
                  <a:pt x="144095" y="81009"/>
                  <a:pt x="144095" y="83872"/>
                  <a:pt x="142625" y="85662"/>
                </a:cubicBezTo>
                <a:cubicBezTo>
                  <a:pt x="119096" y="108568"/>
                  <a:pt x="119096" y="145433"/>
                  <a:pt x="142625" y="168697"/>
                </a:cubicBezTo>
                <a:cubicBezTo>
                  <a:pt x="144095" y="170129"/>
                  <a:pt x="144095" y="172992"/>
                  <a:pt x="142625" y="174424"/>
                </a:cubicBezTo>
                <a:cubicBezTo>
                  <a:pt x="141890" y="175497"/>
                  <a:pt x="140419" y="175855"/>
                  <a:pt x="139316" y="175855"/>
                </a:cubicBezTo>
                <a:cubicBezTo>
                  <a:pt x="138213" y="175855"/>
                  <a:pt x="137478" y="175497"/>
                  <a:pt x="136375" y="174424"/>
                </a:cubicBezTo>
                <a:cubicBezTo>
                  <a:pt x="109538" y="148296"/>
                  <a:pt x="109538" y="105705"/>
                  <a:pt x="136375" y="79219"/>
                </a:cubicBezTo>
                <a:close/>
                <a:moveTo>
                  <a:pt x="183356" y="76200"/>
                </a:moveTo>
                <a:cubicBezTo>
                  <a:pt x="185890" y="76200"/>
                  <a:pt x="187699" y="78361"/>
                  <a:pt x="187699" y="80523"/>
                </a:cubicBezTo>
                <a:lnTo>
                  <a:pt x="187699" y="86648"/>
                </a:lnTo>
                <a:cubicBezTo>
                  <a:pt x="196022" y="88089"/>
                  <a:pt x="202897" y="93133"/>
                  <a:pt x="206154" y="100699"/>
                </a:cubicBezTo>
                <a:cubicBezTo>
                  <a:pt x="206877" y="102861"/>
                  <a:pt x="205792" y="105383"/>
                  <a:pt x="203621" y="106103"/>
                </a:cubicBezTo>
                <a:cubicBezTo>
                  <a:pt x="201450" y="107184"/>
                  <a:pt x="198916" y="106103"/>
                  <a:pt x="197831" y="103942"/>
                </a:cubicBezTo>
                <a:cubicBezTo>
                  <a:pt x="195660" y="98537"/>
                  <a:pt x="189870" y="94935"/>
                  <a:pt x="183356" y="94935"/>
                </a:cubicBezTo>
                <a:cubicBezTo>
                  <a:pt x="174672" y="94935"/>
                  <a:pt x="167435" y="101059"/>
                  <a:pt x="167435" y="108625"/>
                </a:cubicBezTo>
                <a:cubicBezTo>
                  <a:pt x="167435" y="115110"/>
                  <a:pt x="170330" y="122317"/>
                  <a:pt x="183356" y="122317"/>
                </a:cubicBezTo>
                <a:cubicBezTo>
                  <a:pt x="201450" y="122317"/>
                  <a:pt x="207601" y="134206"/>
                  <a:pt x="207601" y="145014"/>
                </a:cubicBezTo>
                <a:cubicBezTo>
                  <a:pt x="207601" y="155823"/>
                  <a:pt x="198916" y="165190"/>
                  <a:pt x="187699" y="166992"/>
                </a:cubicBezTo>
                <a:lnTo>
                  <a:pt x="187699" y="173117"/>
                </a:lnTo>
                <a:cubicBezTo>
                  <a:pt x="187699" y="175278"/>
                  <a:pt x="185890" y="177440"/>
                  <a:pt x="183356" y="177440"/>
                </a:cubicBezTo>
                <a:cubicBezTo>
                  <a:pt x="180823" y="177440"/>
                  <a:pt x="179014" y="175278"/>
                  <a:pt x="179014" y="173117"/>
                </a:cubicBezTo>
                <a:lnTo>
                  <a:pt x="179014" y="166992"/>
                </a:lnTo>
                <a:cubicBezTo>
                  <a:pt x="170691" y="165551"/>
                  <a:pt x="163816" y="160507"/>
                  <a:pt x="160921" y="153301"/>
                </a:cubicBezTo>
                <a:cubicBezTo>
                  <a:pt x="159836" y="150779"/>
                  <a:pt x="160921" y="148257"/>
                  <a:pt x="162730" y="147536"/>
                </a:cubicBezTo>
                <a:cubicBezTo>
                  <a:pt x="165263" y="146816"/>
                  <a:pt x="167797" y="147536"/>
                  <a:pt x="168520" y="149698"/>
                </a:cubicBezTo>
                <a:cubicBezTo>
                  <a:pt x="171053" y="155102"/>
                  <a:pt x="176843" y="158705"/>
                  <a:pt x="183356" y="158705"/>
                </a:cubicBezTo>
                <a:cubicBezTo>
                  <a:pt x="192041" y="158705"/>
                  <a:pt x="198916" y="152580"/>
                  <a:pt x="198916" y="145014"/>
                </a:cubicBezTo>
                <a:cubicBezTo>
                  <a:pt x="198916" y="138890"/>
                  <a:pt x="196383" y="130963"/>
                  <a:pt x="183356" y="130963"/>
                </a:cubicBezTo>
                <a:cubicBezTo>
                  <a:pt x="165625" y="130963"/>
                  <a:pt x="158750" y="119434"/>
                  <a:pt x="158750" y="108625"/>
                </a:cubicBezTo>
                <a:cubicBezTo>
                  <a:pt x="158750" y="97817"/>
                  <a:pt x="167435" y="88810"/>
                  <a:pt x="179014" y="86648"/>
                </a:cubicBezTo>
                <a:lnTo>
                  <a:pt x="179014" y="80523"/>
                </a:lnTo>
                <a:cubicBezTo>
                  <a:pt x="179014" y="78361"/>
                  <a:pt x="180823" y="76200"/>
                  <a:pt x="183356" y="76200"/>
                </a:cubicBezTo>
                <a:close/>
                <a:moveTo>
                  <a:pt x="183452" y="44570"/>
                </a:moveTo>
                <a:cubicBezTo>
                  <a:pt x="138040" y="44570"/>
                  <a:pt x="100917" y="81591"/>
                  <a:pt x="100917" y="126880"/>
                </a:cubicBezTo>
                <a:lnTo>
                  <a:pt x="100917" y="227163"/>
                </a:lnTo>
                <a:lnTo>
                  <a:pt x="132994" y="195892"/>
                </a:lnTo>
                <a:cubicBezTo>
                  <a:pt x="134075" y="194454"/>
                  <a:pt x="136598" y="194095"/>
                  <a:pt x="138400" y="195173"/>
                </a:cubicBezTo>
                <a:cubicBezTo>
                  <a:pt x="151736" y="204159"/>
                  <a:pt x="167234" y="208831"/>
                  <a:pt x="183452" y="208831"/>
                </a:cubicBezTo>
                <a:cubicBezTo>
                  <a:pt x="228865" y="208831"/>
                  <a:pt x="265628" y="172169"/>
                  <a:pt x="265628" y="126880"/>
                </a:cubicBezTo>
                <a:cubicBezTo>
                  <a:pt x="265628" y="81591"/>
                  <a:pt x="228865" y="44570"/>
                  <a:pt x="183452" y="44570"/>
                </a:cubicBezTo>
                <a:close/>
                <a:moveTo>
                  <a:pt x="148432" y="22225"/>
                </a:moveTo>
                <a:cubicBezTo>
                  <a:pt x="150416" y="22225"/>
                  <a:pt x="152069" y="24130"/>
                  <a:pt x="152069" y="26797"/>
                </a:cubicBezTo>
                <a:cubicBezTo>
                  <a:pt x="152069" y="29083"/>
                  <a:pt x="150416" y="31369"/>
                  <a:pt x="148432" y="31369"/>
                </a:cubicBezTo>
                <a:cubicBezTo>
                  <a:pt x="146117" y="31369"/>
                  <a:pt x="144463" y="29083"/>
                  <a:pt x="144463" y="26797"/>
                </a:cubicBezTo>
                <a:cubicBezTo>
                  <a:pt x="144463" y="24130"/>
                  <a:pt x="146117" y="22225"/>
                  <a:pt x="148432" y="22225"/>
                </a:cubicBezTo>
                <a:close/>
                <a:moveTo>
                  <a:pt x="88449" y="22225"/>
                </a:moveTo>
                <a:lnTo>
                  <a:pt x="128680" y="22225"/>
                </a:lnTo>
                <a:cubicBezTo>
                  <a:pt x="130836" y="22225"/>
                  <a:pt x="132991" y="24130"/>
                  <a:pt x="132991" y="26797"/>
                </a:cubicBezTo>
                <a:cubicBezTo>
                  <a:pt x="132991" y="29083"/>
                  <a:pt x="130836" y="31369"/>
                  <a:pt x="128680" y="31369"/>
                </a:cubicBezTo>
                <a:lnTo>
                  <a:pt x="88449" y="31369"/>
                </a:lnTo>
                <a:cubicBezTo>
                  <a:pt x="85934" y="31369"/>
                  <a:pt x="84138" y="29083"/>
                  <a:pt x="84138" y="26797"/>
                </a:cubicBezTo>
                <a:cubicBezTo>
                  <a:pt x="84138" y="24130"/>
                  <a:pt x="85934" y="22225"/>
                  <a:pt x="88449" y="22225"/>
                </a:cubicBezTo>
                <a:close/>
                <a:moveTo>
                  <a:pt x="27752" y="8986"/>
                </a:moveTo>
                <a:cubicBezTo>
                  <a:pt x="17300" y="8986"/>
                  <a:pt x="8650" y="17253"/>
                  <a:pt x="8650" y="27676"/>
                </a:cubicBezTo>
                <a:lnTo>
                  <a:pt x="8650" y="233273"/>
                </a:lnTo>
                <a:lnTo>
                  <a:pt x="92627" y="233273"/>
                </a:lnTo>
                <a:lnTo>
                  <a:pt x="92627" y="126880"/>
                </a:lnTo>
                <a:cubicBezTo>
                  <a:pt x="92627" y="76919"/>
                  <a:pt x="133354" y="35943"/>
                  <a:pt x="183452" y="35943"/>
                </a:cubicBezTo>
                <a:cubicBezTo>
                  <a:pt x="191742" y="35943"/>
                  <a:pt x="200032" y="37381"/>
                  <a:pt x="207961" y="39537"/>
                </a:cubicBezTo>
                <a:lnTo>
                  <a:pt x="207961" y="27676"/>
                </a:lnTo>
                <a:cubicBezTo>
                  <a:pt x="207961" y="17253"/>
                  <a:pt x="199311" y="8986"/>
                  <a:pt x="189219" y="8986"/>
                </a:cubicBezTo>
                <a:lnTo>
                  <a:pt x="27752" y="8986"/>
                </a:lnTo>
                <a:close/>
                <a:moveTo>
                  <a:pt x="27752" y="0"/>
                </a:moveTo>
                <a:lnTo>
                  <a:pt x="189219" y="0"/>
                </a:lnTo>
                <a:cubicBezTo>
                  <a:pt x="204357" y="0"/>
                  <a:pt x="216611" y="12580"/>
                  <a:pt x="216611" y="27676"/>
                </a:cubicBezTo>
                <a:lnTo>
                  <a:pt x="216611" y="42413"/>
                </a:lnTo>
                <a:cubicBezTo>
                  <a:pt x="250490" y="55712"/>
                  <a:pt x="274278" y="88421"/>
                  <a:pt x="274278" y="126880"/>
                </a:cubicBezTo>
                <a:cubicBezTo>
                  <a:pt x="274278" y="164980"/>
                  <a:pt x="250490" y="197689"/>
                  <a:pt x="216611" y="210988"/>
                </a:cubicBezTo>
                <a:lnTo>
                  <a:pt x="216611" y="259512"/>
                </a:lnTo>
                <a:cubicBezTo>
                  <a:pt x="216611" y="273889"/>
                  <a:pt x="205077" y="285391"/>
                  <a:pt x="190661" y="285391"/>
                </a:cubicBezTo>
                <a:lnTo>
                  <a:pt x="25950" y="285391"/>
                </a:lnTo>
                <a:cubicBezTo>
                  <a:pt x="11894" y="285391"/>
                  <a:pt x="0" y="273889"/>
                  <a:pt x="0" y="259512"/>
                </a:cubicBezTo>
                <a:lnTo>
                  <a:pt x="0" y="27676"/>
                </a:lnTo>
                <a:cubicBezTo>
                  <a:pt x="0" y="12580"/>
                  <a:pt x="12254" y="0"/>
                  <a:pt x="27752" y="0"/>
                </a:cubicBezTo>
                <a:close/>
              </a:path>
            </a:pathLst>
          </a:custGeom>
          <a:solidFill>
            <a:schemeClr val="bg1"/>
          </a:solidFill>
          <a:ln>
            <a:noFill/>
          </a:ln>
          <a:effectLst/>
        </p:spPr>
        <p:txBody>
          <a:bodyPr anchor="ctr"/>
          <a:lstStyle/>
          <a:p>
            <a:endParaRPr lang="en-US" sz="900" dirty="0">
              <a:latin typeface="Lato Light" panose="020F0502020204030203" pitchFamily="34" charset="0"/>
            </a:endParaRPr>
          </a:p>
        </p:txBody>
      </p:sp>
      <p:grpSp>
        <p:nvGrpSpPr>
          <p:cNvPr id="74" name="Group 73">
            <a:extLst>
              <a:ext uri="{FF2B5EF4-FFF2-40B4-BE49-F238E27FC236}">
                <a16:creationId xmlns:a16="http://schemas.microsoft.com/office/drawing/2014/main" id="{C16B171C-846A-4D9D-8229-42328C12019B}"/>
              </a:ext>
            </a:extLst>
          </p:cNvPr>
          <p:cNvGrpSpPr/>
          <p:nvPr/>
        </p:nvGrpSpPr>
        <p:grpSpPr>
          <a:xfrm rot="19678028">
            <a:off x="7601509" y="1744618"/>
            <a:ext cx="1292537" cy="1983613"/>
            <a:chOff x="8294643" y="1536949"/>
            <a:chExt cx="1292537" cy="1983613"/>
          </a:xfrm>
        </p:grpSpPr>
        <p:sp>
          <p:nvSpPr>
            <p:cNvPr id="9" name="Freeform 6">
              <a:extLst>
                <a:ext uri="{FF2B5EF4-FFF2-40B4-BE49-F238E27FC236}">
                  <a16:creationId xmlns:a16="http://schemas.microsoft.com/office/drawing/2014/main" id="{B7247FEB-D0CD-7141-ADFC-71D0134E38E5}"/>
                </a:ext>
              </a:extLst>
            </p:cNvPr>
            <p:cNvSpPr>
              <a:spLocks/>
            </p:cNvSpPr>
            <p:nvPr/>
          </p:nvSpPr>
          <p:spPr bwMode="auto">
            <a:xfrm>
              <a:off x="8294643" y="1536949"/>
              <a:ext cx="1292537" cy="1983613"/>
            </a:xfrm>
            <a:custGeom>
              <a:avLst/>
              <a:gdLst>
                <a:gd name="T0" fmla="*/ 150 w 773"/>
                <a:gd name="T1" fmla="*/ 1187 h 1187"/>
                <a:gd name="T2" fmla="*/ 150 w 773"/>
                <a:gd name="T3" fmla="*/ 409 h 1187"/>
                <a:gd name="T4" fmla="*/ 0 w 773"/>
                <a:gd name="T5" fmla="*/ 484 h 1187"/>
                <a:gd name="T6" fmla="*/ 0 w 773"/>
                <a:gd name="T7" fmla="*/ 193 h 1187"/>
                <a:gd name="T8" fmla="*/ 387 w 773"/>
                <a:gd name="T9" fmla="*/ 0 h 1187"/>
                <a:gd name="T10" fmla="*/ 773 w 773"/>
                <a:gd name="T11" fmla="*/ 193 h 1187"/>
                <a:gd name="T12" fmla="*/ 773 w 773"/>
                <a:gd name="T13" fmla="*/ 484 h 1187"/>
                <a:gd name="T14" fmla="*/ 623 w 773"/>
                <a:gd name="T15" fmla="*/ 409 h 1187"/>
                <a:gd name="T16" fmla="*/ 623 w 773"/>
                <a:gd name="T17" fmla="*/ 1187 h 1187"/>
                <a:gd name="T18" fmla="*/ 387 w 773"/>
                <a:gd name="T19" fmla="*/ 1104 h 1187"/>
                <a:gd name="T20" fmla="*/ 150 w 773"/>
                <a:gd name="T21"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1187">
                  <a:moveTo>
                    <a:pt x="150" y="1187"/>
                  </a:moveTo>
                  <a:cubicBezTo>
                    <a:pt x="150" y="409"/>
                    <a:pt x="150" y="409"/>
                    <a:pt x="150" y="409"/>
                  </a:cubicBezTo>
                  <a:cubicBezTo>
                    <a:pt x="0" y="484"/>
                    <a:pt x="0" y="484"/>
                    <a:pt x="0" y="484"/>
                  </a:cubicBezTo>
                  <a:cubicBezTo>
                    <a:pt x="0" y="193"/>
                    <a:pt x="0" y="193"/>
                    <a:pt x="0" y="193"/>
                  </a:cubicBezTo>
                  <a:cubicBezTo>
                    <a:pt x="387" y="0"/>
                    <a:pt x="387" y="0"/>
                    <a:pt x="387" y="0"/>
                  </a:cubicBezTo>
                  <a:cubicBezTo>
                    <a:pt x="773" y="193"/>
                    <a:pt x="773" y="193"/>
                    <a:pt x="773" y="193"/>
                  </a:cubicBezTo>
                  <a:cubicBezTo>
                    <a:pt x="773" y="484"/>
                    <a:pt x="773" y="484"/>
                    <a:pt x="773" y="484"/>
                  </a:cubicBezTo>
                  <a:cubicBezTo>
                    <a:pt x="623" y="409"/>
                    <a:pt x="623" y="409"/>
                    <a:pt x="623" y="409"/>
                  </a:cubicBezTo>
                  <a:cubicBezTo>
                    <a:pt x="623" y="1187"/>
                    <a:pt x="623" y="1187"/>
                    <a:pt x="623" y="1187"/>
                  </a:cubicBezTo>
                  <a:cubicBezTo>
                    <a:pt x="559" y="1135"/>
                    <a:pt x="476" y="1104"/>
                    <a:pt x="387" y="1104"/>
                  </a:cubicBezTo>
                  <a:cubicBezTo>
                    <a:pt x="297" y="1104"/>
                    <a:pt x="215" y="1135"/>
                    <a:pt x="150" y="11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Lato Light" panose="020F0502020204030203" pitchFamily="34" charset="0"/>
              </a:endParaRPr>
            </a:p>
          </p:txBody>
        </p:sp>
        <p:pic>
          <p:nvPicPr>
            <p:cNvPr id="53" name="Graphic 52" descr="List with solid fill">
              <a:extLst>
                <a:ext uri="{FF2B5EF4-FFF2-40B4-BE49-F238E27FC236}">
                  <a16:creationId xmlns:a16="http://schemas.microsoft.com/office/drawing/2014/main" id="{B3A55A9E-ECC9-429C-B177-E6140E2C9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2343" y="1827007"/>
              <a:ext cx="685962" cy="521807"/>
            </a:xfrm>
            <a:prstGeom prst="rect">
              <a:avLst/>
            </a:prstGeom>
          </p:spPr>
        </p:pic>
      </p:grpSp>
      <p:grpSp>
        <p:nvGrpSpPr>
          <p:cNvPr id="75" name="Group 74">
            <a:extLst>
              <a:ext uri="{FF2B5EF4-FFF2-40B4-BE49-F238E27FC236}">
                <a16:creationId xmlns:a16="http://schemas.microsoft.com/office/drawing/2014/main" id="{AE7949F0-FFCC-4B55-AD3D-8C5E4B83CDA8}"/>
              </a:ext>
            </a:extLst>
          </p:cNvPr>
          <p:cNvGrpSpPr/>
          <p:nvPr/>
        </p:nvGrpSpPr>
        <p:grpSpPr>
          <a:xfrm rot="19678028">
            <a:off x="9053825" y="2259710"/>
            <a:ext cx="1983613" cy="1292537"/>
            <a:chOff x="9383292" y="2979818"/>
            <a:chExt cx="1983613" cy="1292537"/>
          </a:xfrm>
        </p:grpSpPr>
        <p:sp>
          <p:nvSpPr>
            <p:cNvPr id="10" name="Freeform 7">
              <a:extLst>
                <a:ext uri="{FF2B5EF4-FFF2-40B4-BE49-F238E27FC236}">
                  <a16:creationId xmlns:a16="http://schemas.microsoft.com/office/drawing/2014/main" id="{4C078D3B-C32A-4848-A33F-ACEDE9F09E69}"/>
                </a:ext>
              </a:extLst>
            </p:cNvPr>
            <p:cNvSpPr>
              <a:spLocks/>
            </p:cNvSpPr>
            <p:nvPr/>
          </p:nvSpPr>
          <p:spPr bwMode="auto">
            <a:xfrm rot="20658426">
              <a:off x="9383292" y="2979818"/>
              <a:ext cx="1983613"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solidFill>
              <a:schemeClr val="accent6">
                <a:lumMod val="75000"/>
              </a:schemeClr>
            </a:solidFill>
            <a:ln>
              <a:noFill/>
            </a:ln>
          </p:spPr>
          <p:txBody>
            <a:bodyPr vert="horz" wrap="square" lIns="91416" tIns="45708" rIns="91416" bIns="45708" numCol="1" anchor="t" anchorCtr="0" compatLnSpc="1">
              <a:prstTxWarp prst="textNoShape">
                <a:avLst/>
              </a:prstTxWarp>
            </a:bodyPr>
            <a:lstStyle/>
            <a:p>
              <a:endParaRPr lang="en-US" sz="3599" dirty="0">
                <a:latin typeface="Lato Light" panose="020F0502020204030203" pitchFamily="34" charset="0"/>
              </a:endParaRPr>
            </a:p>
          </p:txBody>
        </p:sp>
        <p:pic>
          <p:nvPicPr>
            <p:cNvPr id="56" name="Graphic 55" descr="Puzzle pieces with solid fill">
              <a:extLst>
                <a:ext uri="{FF2B5EF4-FFF2-40B4-BE49-F238E27FC236}">
                  <a16:creationId xmlns:a16="http://schemas.microsoft.com/office/drawing/2014/main" id="{B1434BC0-CD0B-43CD-B099-3060AA38BD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54613" y="3177917"/>
              <a:ext cx="661583" cy="661583"/>
            </a:xfrm>
            <a:prstGeom prst="rect">
              <a:avLst/>
            </a:prstGeom>
          </p:spPr>
        </p:pic>
      </p:grpSp>
      <p:grpSp>
        <p:nvGrpSpPr>
          <p:cNvPr id="80" name="Group 79">
            <a:extLst>
              <a:ext uri="{FF2B5EF4-FFF2-40B4-BE49-F238E27FC236}">
                <a16:creationId xmlns:a16="http://schemas.microsoft.com/office/drawing/2014/main" id="{874C6C30-7650-4A15-BD59-502766794910}"/>
              </a:ext>
            </a:extLst>
          </p:cNvPr>
          <p:cNvGrpSpPr/>
          <p:nvPr/>
        </p:nvGrpSpPr>
        <p:grpSpPr>
          <a:xfrm rot="19678028">
            <a:off x="7642765" y="4751110"/>
            <a:ext cx="1983613" cy="1292537"/>
            <a:chOff x="6865622" y="4343453"/>
            <a:chExt cx="1983613" cy="1292537"/>
          </a:xfrm>
        </p:grpSpPr>
        <p:sp>
          <p:nvSpPr>
            <p:cNvPr id="11" name="Freeform 8">
              <a:extLst>
                <a:ext uri="{FF2B5EF4-FFF2-40B4-BE49-F238E27FC236}">
                  <a16:creationId xmlns:a16="http://schemas.microsoft.com/office/drawing/2014/main" id="{2DE8A6B9-F594-8148-BA81-DFAEDE73D3F1}"/>
                </a:ext>
              </a:extLst>
            </p:cNvPr>
            <p:cNvSpPr>
              <a:spLocks/>
            </p:cNvSpPr>
            <p:nvPr/>
          </p:nvSpPr>
          <p:spPr bwMode="auto">
            <a:xfrm rot="19005877">
              <a:off x="6865622" y="4343453"/>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3599" dirty="0">
                <a:latin typeface="Lato Light" panose="020F0502020204030203" pitchFamily="34" charset="0"/>
              </a:endParaRPr>
            </a:p>
          </p:txBody>
        </p:sp>
        <p:pic>
          <p:nvPicPr>
            <p:cNvPr id="62" name="Graphic 61" descr="Laptop with solid fill">
              <a:extLst>
                <a:ext uri="{FF2B5EF4-FFF2-40B4-BE49-F238E27FC236}">
                  <a16:creationId xmlns:a16="http://schemas.microsoft.com/office/drawing/2014/main" id="{731031A7-5BA5-4201-83FB-CADE777F09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921972">
              <a:off x="7309502" y="4912921"/>
              <a:ext cx="611707" cy="611707"/>
            </a:xfrm>
            <a:prstGeom prst="rect">
              <a:avLst/>
            </a:prstGeom>
          </p:spPr>
        </p:pic>
      </p:grpSp>
      <p:grpSp>
        <p:nvGrpSpPr>
          <p:cNvPr id="78" name="Group 77">
            <a:extLst>
              <a:ext uri="{FF2B5EF4-FFF2-40B4-BE49-F238E27FC236}">
                <a16:creationId xmlns:a16="http://schemas.microsoft.com/office/drawing/2014/main" id="{C989A9D0-D99C-42AA-9155-D16463A9409E}"/>
              </a:ext>
            </a:extLst>
          </p:cNvPr>
          <p:cNvGrpSpPr/>
          <p:nvPr/>
        </p:nvGrpSpPr>
        <p:grpSpPr>
          <a:xfrm rot="19678028">
            <a:off x="6617476" y="3716454"/>
            <a:ext cx="1983613" cy="1292537"/>
            <a:chOff x="6545227" y="2922511"/>
            <a:chExt cx="1983613" cy="1292537"/>
          </a:xfrm>
        </p:grpSpPr>
        <p:sp>
          <p:nvSpPr>
            <p:cNvPr id="36" name="Freeform 8">
              <a:extLst>
                <a:ext uri="{FF2B5EF4-FFF2-40B4-BE49-F238E27FC236}">
                  <a16:creationId xmlns:a16="http://schemas.microsoft.com/office/drawing/2014/main" id="{37525DBB-0E38-475B-8082-2BA1C5457DA3}"/>
                </a:ext>
              </a:extLst>
            </p:cNvPr>
            <p:cNvSpPr>
              <a:spLocks/>
            </p:cNvSpPr>
            <p:nvPr/>
          </p:nvSpPr>
          <p:spPr bwMode="auto">
            <a:xfrm rot="1051846">
              <a:off x="6545227" y="2922511"/>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bg1">
                <a:lumMod val="65000"/>
              </a:schemeClr>
            </a:solidFill>
            <a:ln>
              <a:noFill/>
            </a:ln>
          </p:spPr>
          <p:txBody>
            <a:bodyPr vert="horz" wrap="square" lIns="91416" tIns="45708" rIns="91416" bIns="45708" numCol="1" anchor="t" anchorCtr="0" compatLnSpc="1">
              <a:prstTxWarp prst="textNoShape">
                <a:avLst/>
              </a:prstTxWarp>
            </a:bodyPr>
            <a:lstStyle/>
            <a:p>
              <a:endParaRPr lang="en-US" sz="3599" dirty="0">
                <a:latin typeface="Lato Light" panose="020F0502020204030203" pitchFamily="34" charset="0"/>
              </a:endParaRPr>
            </a:p>
          </p:txBody>
        </p:sp>
        <p:pic>
          <p:nvPicPr>
            <p:cNvPr id="67" name="Graphic 66" descr="Research with solid fill">
              <a:extLst>
                <a:ext uri="{FF2B5EF4-FFF2-40B4-BE49-F238E27FC236}">
                  <a16:creationId xmlns:a16="http://schemas.microsoft.com/office/drawing/2014/main" id="{B6B50D0E-33BE-4C21-905D-FA7B618F18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06160" y="3116405"/>
              <a:ext cx="691737" cy="691737"/>
            </a:xfrm>
            <a:prstGeom prst="rect">
              <a:avLst/>
            </a:prstGeom>
          </p:spPr>
        </p:pic>
      </p:grpSp>
      <p:grpSp>
        <p:nvGrpSpPr>
          <p:cNvPr id="76" name="Group 75">
            <a:extLst>
              <a:ext uri="{FF2B5EF4-FFF2-40B4-BE49-F238E27FC236}">
                <a16:creationId xmlns:a16="http://schemas.microsoft.com/office/drawing/2014/main" id="{4FADD55C-43AB-4499-8921-E883E076707C}"/>
              </a:ext>
            </a:extLst>
          </p:cNvPr>
          <p:cNvGrpSpPr/>
          <p:nvPr/>
        </p:nvGrpSpPr>
        <p:grpSpPr>
          <a:xfrm rot="19678028">
            <a:off x="9609800" y="3758526"/>
            <a:ext cx="1292537" cy="1821050"/>
            <a:chOff x="8972083" y="4321812"/>
            <a:chExt cx="1292537" cy="1821050"/>
          </a:xfrm>
        </p:grpSpPr>
        <p:sp>
          <p:nvSpPr>
            <p:cNvPr id="35" name="Freeform 7">
              <a:extLst>
                <a:ext uri="{FF2B5EF4-FFF2-40B4-BE49-F238E27FC236}">
                  <a16:creationId xmlns:a16="http://schemas.microsoft.com/office/drawing/2014/main" id="{A5EB6BE5-1496-4D92-A7B1-4E8A56A7220E}"/>
                </a:ext>
              </a:extLst>
            </p:cNvPr>
            <p:cNvSpPr>
              <a:spLocks/>
            </p:cNvSpPr>
            <p:nvPr/>
          </p:nvSpPr>
          <p:spPr bwMode="auto">
            <a:xfrm rot="3750049">
              <a:off x="8707827" y="4586068"/>
              <a:ext cx="1821050"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solidFill>
              <a:srgbClr val="7030A0"/>
            </a:solidFill>
            <a:ln>
              <a:noFill/>
            </a:ln>
          </p:spPr>
          <p:txBody>
            <a:bodyPr vert="horz" wrap="square" lIns="91416" tIns="45708" rIns="91416" bIns="45708" numCol="1" anchor="t" anchorCtr="0" compatLnSpc="1">
              <a:prstTxWarp prst="textNoShape">
                <a:avLst/>
              </a:prstTxWarp>
            </a:bodyPr>
            <a:lstStyle/>
            <a:p>
              <a:endParaRPr lang="en-US" sz="3599" dirty="0">
                <a:latin typeface="Lato Light" panose="020F0502020204030203" pitchFamily="34" charset="0"/>
              </a:endParaRPr>
            </a:p>
          </p:txBody>
        </p:sp>
        <p:pic>
          <p:nvPicPr>
            <p:cNvPr id="68" name="Graphic 67" descr="Gears with solid fill">
              <a:extLst>
                <a:ext uri="{FF2B5EF4-FFF2-40B4-BE49-F238E27FC236}">
                  <a16:creationId xmlns:a16="http://schemas.microsoft.com/office/drawing/2014/main" id="{20103AB5-DD3C-45F5-9535-A49BF47B17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5177" y="5172978"/>
              <a:ext cx="639741" cy="639741"/>
            </a:xfrm>
            <a:prstGeom prst="rect">
              <a:avLst/>
            </a:prstGeom>
          </p:spPr>
        </p:pic>
      </p:grpSp>
      <p:grpSp>
        <p:nvGrpSpPr>
          <p:cNvPr id="81" name="Group 80">
            <a:extLst>
              <a:ext uri="{FF2B5EF4-FFF2-40B4-BE49-F238E27FC236}">
                <a16:creationId xmlns:a16="http://schemas.microsoft.com/office/drawing/2014/main" id="{A8B9DDDF-DBAE-4D9E-981D-8CBD3DFD3B04}"/>
              </a:ext>
            </a:extLst>
          </p:cNvPr>
          <p:cNvGrpSpPr/>
          <p:nvPr/>
        </p:nvGrpSpPr>
        <p:grpSpPr>
          <a:xfrm rot="19678028">
            <a:off x="8049720" y="2987731"/>
            <a:ext cx="1980166" cy="1978443"/>
            <a:chOff x="7964280" y="3011279"/>
            <a:chExt cx="1980166" cy="1978443"/>
          </a:xfrm>
        </p:grpSpPr>
        <p:sp>
          <p:nvSpPr>
            <p:cNvPr id="13" name="Oval 10">
              <a:extLst>
                <a:ext uri="{FF2B5EF4-FFF2-40B4-BE49-F238E27FC236}">
                  <a16:creationId xmlns:a16="http://schemas.microsoft.com/office/drawing/2014/main" id="{E63A9A2D-F0E4-4E47-AC70-AB386CCB5619}"/>
                </a:ext>
              </a:extLst>
            </p:cNvPr>
            <p:cNvSpPr>
              <a:spLocks noChangeArrowheads="1"/>
            </p:cNvSpPr>
            <p:nvPr/>
          </p:nvSpPr>
          <p:spPr bwMode="auto">
            <a:xfrm>
              <a:off x="8321020" y="3368019"/>
              <a:ext cx="1264962" cy="1264963"/>
            </a:xfrm>
            <a:prstGeom prst="ellipse">
              <a:avLst/>
            </a:prstGeom>
            <a:solidFill>
              <a:schemeClr val="tx2">
                <a:lumMod val="20000"/>
                <a:lumOff val="80000"/>
              </a:schemeClr>
            </a:solidFill>
            <a:ln w="9525">
              <a:noFill/>
              <a:round/>
              <a:headEnd/>
              <a:tailEnd/>
            </a:ln>
          </p:spPr>
          <p:txBody>
            <a:bodyPr vert="horz" wrap="square" lIns="91416" tIns="45708" rIns="91416" bIns="45708" numCol="1" anchor="t" anchorCtr="0" compatLnSpc="1">
              <a:prstTxWarp prst="textNoShape">
                <a:avLst/>
              </a:prstTxWarp>
            </a:bodyPr>
            <a:lstStyle/>
            <a:p>
              <a:pPr algn="ctr"/>
              <a:endParaRPr lang="en-US" sz="3300" dirty="0">
                <a:latin typeface="Lato Light" panose="020F0502020204030203" pitchFamily="34" charset="0"/>
              </a:endParaRPr>
            </a:p>
          </p:txBody>
        </p:sp>
        <p:sp>
          <p:nvSpPr>
            <p:cNvPr id="79" name="TextBox 78">
              <a:extLst>
                <a:ext uri="{FF2B5EF4-FFF2-40B4-BE49-F238E27FC236}">
                  <a16:creationId xmlns:a16="http://schemas.microsoft.com/office/drawing/2014/main" id="{164A1443-3AB5-49B1-A1B6-1B45B1038087}"/>
                </a:ext>
              </a:extLst>
            </p:cNvPr>
            <p:cNvSpPr txBox="1"/>
            <p:nvPr/>
          </p:nvSpPr>
          <p:spPr>
            <a:xfrm rot="1921972">
              <a:off x="8468820" y="3763866"/>
              <a:ext cx="1008321" cy="584775"/>
            </a:xfrm>
            <a:prstGeom prst="rect">
              <a:avLst/>
            </a:prstGeom>
            <a:noFill/>
          </p:spPr>
          <p:txBody>
            <a:bodyPr wrap="square" rtlCol="0">
              <a:spAutoFit/>
            </a:bodyPr>
            <a:lstStyle/>
            <a:p>
              <a:pPr algn="ctr"/>
              <a:r>
                <a:rPr lang="en-US" sz="3200" dirty="0">
                  <a:solidFill>
                    <a:srgbClr val="002060"/>
                  </a:solidFill>
                  <a:latin typeface="Poppins SemiBold" panose="00000700000000000000" pitchFamily="2" charset="0"/>
                  <a:cs typeface="Poppins SemiBold" panose="00000700000000000000" pitchFamily="2" charset="0"/>
                </a:rPr>
                <a:t>PLP</a:t>
              </a:r>
            </a:p>
          </p:txBody>
        </p:sp>
        <p:sp>
          <p:nvSpPr>
            <p:cNvPr id="14" name="Freeform 11">
              <a:extLst>
                <a:ext uri="{FF2B5EF4-FFF2-40B4-BE49-F238E27FC236}">
                  <a16:creationId xmlns:a16="http://schemas.microsoft.com/office/drawing/2014/main" id="{206FFB49-BC31-964E-AF24-E8755D9AE2A9}"/>
                </a:ext>
              </a:extLst>
            </p:cNvPr>
            <p:cNvSpPr>
              <a:spLocks noEditPoints="1"/>
            </p:cNvSpPr>
            <p:nvPr/>
          </p:nvSpPr>
          <p:spPr bwMode="auto">
            <a:xfrm>
              <a:off x="8069406" y="3116405"/>
              <a:ext cx="1768190" cy="1768190"/>
            </a:xfrm>
            <a:custGeom>
              <a:avLst/>
              <a:gdLst>
                <a:gd name="T0" fmla="*/ 530 w 1059"/>
                <a:gd name="T1" fmla="*/ 970 h 1059"/>
                <a:gd name="T2" fmla="*/ 970 w 1059"/>
                <a:gd name="T3" fmla="*/ 530 h 1059"/>
                <a:gd name="T4" fmla="*/ 530 w 1059"/>
                <a:gd name="T5" fmla="*/ 90 h 1059"/>
                <a:gd name="T6" fmla="*/ 90 w 1059"/>
                <a:gd name="T7" fmla="*/ 530 h 1059"/>
                <a:gd name="T8" fmla="*/ 530 w 1059"/>
                <a:gd name="T9" fmla="*/ 970 h 1059"/>
                <a:gd name="T10" fmla="*/ 530 w 1059"/>
                <a:gd name="T11" fmla="*/ 1059 h 1059"/>
                <a:gd name="T12" fmla="*/ 0 w 1059"/>
                <a:gd name="T13" fmla="*/ 530 h 1059"/>
                <a:gd name="T14" fmla="*/ 530 w 1059"/>
                <a:gd name="T15" fmla="*/ 0 h 1059"/>
                <a:gd name="T16" fmla="*/ 1059 w 1059"/>
                <a:gd name="T17" fmla="*/ 530 h 1059"/>
                <a:gd name="T18" fmla="*/ 530 w 1059"/>
                <a:gd name="T19"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1059">
                  <a:moveTo>
                    <a:pt x="530" y="970"/>
                  </a:moveTo>
                  <a:cubicBezTo>
                    <a:pt x="773" y="970"/>
                    <a:pt x="970" y="773"/>
                    <a:pt x="970" y="530"/>
                  </a:cubicBezTo>
                  <a:cubicBezTo>
                    <a:pt x="970" y="287"/>
                    <a:pt x="773" y="90"/>
                    <a:pt x="530" y="90"/>
                  </a:cubicBezTo>
                  <a:cubicBezTo>
                    <a:pt x="287" y="90"/>
                    <a:pt x="90" y="287"/>
                    <a:pt x="90" y="530"/>
                  </a:cubicBezTo>
                  <a:cubicBezTo>
                    <a:pt x="90" y="773"/>
                    <a:pt x="287" y="970"/>
                    <a:pt x="530" y="970"/>
                  </a:cubicBezTo>
                  <a:close/>
                  <a:moveTo>
                    <a:pt x="530" y="1059"/>
                  </a:moveTo>
                  <a:cubicBezTo>
                    <a:pt x="237" y="1059"/>
                    <a:pt x="0" y="822"/>
                    <a:pt x="0" y="530"/>
                  </a:cubicBezTo>
                  <a:cubicBezTo>
                    <a:pt x="0" y="237"/>
                    <a:pt x="237" y="0"/>
                    <a:pt x="530" y="0"/>
                  </a:cubicBezTo>
                  <a:cubicBezTo>
                    <a:pt x="822" y="0"/>
                    <a:pt x="1059" y="237"/>
                    <a:pt x="1059" y="530"/>
                  </a:cubicBezTo>
                  <a:cubicBezTo>
                    <a:pt x="1059" y="822"/>
                    <a:pt x="822" y="1059"/>
                    <a:pt x="530" y="1059"/>
                  </a:cubicBezTo>
                  <a:close/>
                </a:path>
              </a:pathLst>
            </a:custGeom>
            <a:solidFill>
              <a:schemeClr val="tx2">
                <a:lumMod val="20000"/>
                <a:lumOff val="80000"/>
              </a:schemeClr>
            </a:solidFill>
            <a:ln w="9525">
              <a:noFill/>
              <a:round/>
              <a:headEnd/>
              <a:tailEnd/>
            </a:ln>
          </p:spPr>
          <p:txBody>
            <a:bodyPr vert="horz" wrap="square" lIns="91416" tIns="45708" rIns="91416" bIns="45708" numCol="1" anchor="t" anchorCtr="0" compatLnSpc="1">
              <a:prstTxWarp prst="textNoShape">
                <a:avLst/>
              </a:prstTxWarp>
            </a:bodyPr>
            <a:lstStyle/>
            <a:p>
              <a:endParaRPr lang="en-US" sz="3599" dirty="0">
                <a:latin typeface="Lato Light" panose="020F0502020204030203" pitchFamily="34" charset="0"/>
              </a:endParaRPr>
            </a:p>
          </p:txBody>
        </p:sp>
        <p:sp>
          <p:nvSpPr>
            <p:cNvPr id="8" name="Freeform 5">
              <a:extLst>
                <a:ext uri="{FF2B5EF4-FFF2-40B4-BE49-F238E27FC236}">
                  <a16:creationId xmlns:a16="http://schemas.microsoft.com/office/drawing/2014/main" id="{5414E27D-9F90-8A44-9A10-0A08A7A65B50}"/>
                </a:ext>
              </a:extLst>
            </p:cNvPr>
            <p:cNvSpPr>
              <a:spLocks noEditPoints="1"/>
            </p:cNvSpPr>
            <p:nvPr/>
          </p:nvSpPr>
          <p:spPr bwMode="auto">
            <a:xfrm>
              <a:off x="7964280" y="3011279"/>
              <a:ext cx="1980166" cy="1978443"/>
            </a:xfrm>
            <a:custGeom>
              <a:avLst/>
              <a:gdLst>
                <a:gd name="T0" fmla="*/ 593 w 1186"/>
                <a:gd name="T1" fmla="*/ 1169 h 1185"/>
                <a:gd name="T2" fmla="*/ 1169 w 1186"/>
                <a:gd name="T3" fmla="*/ 593 h 1185"/>
                <a:gd name="T4" fmla="*/ 593 w 1186"/>
                <a:gd name="T5" fmla="*/ 17 h 1185"/>
                <a:gd name="T6" fmla="*/ 17 w 1186"/>
                <a:gd name="T7" fmla="*/ 593 h 1185"/>
                <a:gd name="T8" fmla="*/ 593 w 1186"/>
                <a:gd name="T9" fmla="*/ 1169 h 1185"/>
                <a:gd name="T10" fmla="*/ 593 w 1186"/>
                <a:gd name="T11" fmla="*/ 1185 h 1185"/>
                <a:gd name="T12" fmla="*/ 0 w 1186"/>
                <a:gd name="T13" fmla="*/ 593 h 1185"/>
                <a:gd name="T14" fmla="*/ 593 w 1186"/>
                <a:gd name="T15" fmla="*/ 0 h 1185"/>
                <a:gd name="T16" fmla="*/ 1186 w 1186"/>
                <a:gd name="T17" fmla="*/ 593 h 1185"/>
                <a:gd name="T18" fmla="*/ 593 w 1186"/>
                <a:gd name="T19" fmla="*/ 1185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6" h="1185">
                  <a:moveTo>
                    <a:pt x="593" y="1169"/>
                  </a:moveTo>
                  <a:cubicBezTo>
                    <a:pt x="911" y="1169"/>
                    <a:pt x="1169" y="911"/>
                    <a:pt x="1169" y="593"/>
                  </a:cubicBezTo>
                  <a:cubicBezTo>
                    <a:pt x="1169" y="274"/>
                    <a:pt x="911" y="17"/>
                    <a:pt x="593" y="17"/>
                  </a:cubicBezTo>
                  <a:cubicBezTo>
                    <a:pt x="275" y="17"/>
                    <a:pt x="17" y="274"/>
                    <a:pt x="17" y="593"/>
                  </a:cubicBezTo>
                  <a:cubicBezTo>
                    <a:pt x="17" y="911"/>
                    <a:pt x="275" y="1169"/>
                    <a:pt x="593" y="1169"/>
                  </a:cubicBezTo>
                  <a:close/>
                  <a:moveTo>
                    <a:pt x="593" y="1185"/>
                  </a:moveTo>
                  <a:cubicBezTo>
                    <a:pt x="265" y="1185"/>
                    <a:pt x="0" y="920"/>
                    <a:pt x="0" y="593"/>
                  </a:cubicBezTo>
                  <a:cubicBezTo>
                    <a:pt x="0" y="265"/>
                    <a:pt x="265" y="0"/>
                    <a:pt x="593" y="0"/>
                  </a:cubicBezTo>
                  <a:cubicBezTo>
                    <a:pt x="920" y="0"/>
                    <a:pt x="1186" y="265"/>
                    <a:pt x="1186" y="593"/>
                  </a:cubicBezTo>
                  <a:cubicBezTo>
                    <a:pt x="1186" y="920"/>
                    <a:pt x="920" y="1185"/>
                    <a:pt x="593" y="1185"/>
                  </a:cubicBezTo>
                  <a:close/>
                </a:path>
              </a:pathLst>
            </a:custGeom>
            <a:solidFill>
              <a:schemeClr val="bg2"/>
            </a:solidFill>
            <a:ln w="9525">
              <a:noFill/>
              <a:round/>
              <a:headEnd/>
              <a:tailEnd/>
            </a:ln>
          </p:spPr>
          <p:txBody>
            <a:bodyPr vert="horz" wrap="square" lIns="91416" tIns="45708" rIns="91416" bIns="45708" numCol="1" anchor="t" anchorCtr="0" compatLnSpc="1">
              <a:prstTxWarp prst="textNoShape">
                <a:avLst/>
              </a:prstTxWarp>
            </a:bodyPr>
            <a:lstStyle/>
            <a:p>
              <a:endParaRPr lang="en-US" sz="3599" dirty="0">
                <a:latin typeface="Lato Light" panose="020F0502020204030203" pitchFamily="34" charset="0"/>
              </a:endParaRPr>
            </a:p>
          </p:txBody>
        </p:sp>
      </p:grpSp>
      <p:pic>
        <p:nvPicPr>
          <p:cNvPr id="84" name="Picture 2">
            <a:extLst>
              <a:ext uri="{FF2B5EF4-FFF2-40B4-BE49-F238E27FC236}">
                <a16:creationId xmlns:a16="http://schemas.microsoft.com/office/drawing/2014/main" id="{141A5D90-203F-4C2F-ACAE-AF16CCD6208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85" name="Slide Number Placeholder 1">
            <a:extLst>
              <a:ext uri="{FF2B5EF4-FFF2-40B4-BE49-F238E27FC236}">
                <a16:creationId xmlns:a16="http://schemas.microsoft.com/office/drawing/2014/main" id="{0CA9EF5E-9B20-4D1D-80C5-54A5FFBE44B3}"/>
              </a:ext>
            </a:extLst>
          </p:cNvPr>
          <p:cNvSpPr txBox="1">
            <a:spLocks/>
          </p:cNvSpPr>
          <p:nvPr/>
        </p:nvSpPr>
        <p:spPr>
          <a:xfrm>
            <a:off x="11296611" y="6217623"/>
            <a:ext cx="731600" cy="52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1200" smtClean="0"/>
              <a:pPr algn="r"/>
              <a:t>67</a:t>
            </a:fld>
            <a:endParaRPr lang="en" sz="1200" dirty="0"/>
          </a:p>
        </p:txBody>
      </p:sp>
    </p:spTree>
    <p:extLst>
      <p:ext uri="{BB962C8B-B14F-4D97-AF65-F5344CB8AC3E}">
        <p14:creationId xmlns:p14="http://schemas.microsoft.com/office/powerpoint/2010/main" val="122973335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500" fill="hold"/>
                                        <p:tgtEl>
                                          <p:spTgt spid="70"/>
                                        </p:tgtEl>
                                        <p:attrNameLst>
                                          <p:attrName>ppt_w</p:attrName>
                                        </p:attrNameLst>
                                      </p:cBhvr>
                                      <p:tavLst>
                                        <p:tav tm="0">
                                          <p:val>
                                            <p:fltVal val="0"/>
                                          </p:val>
                                        </p:tav>
                                        <p:tav tm="100000">
                                          <p:val>
                                            <p:strVal val="#ppt_w"/>
                                          </p:val>
                                        </p:tav>
                                      </p:tavLst>
                                    </p:anim>
                                    <p:anim calcmode="lin" valueType="num">
                                      <p:cBhvr>
                                        <p:cTn id="20" dur="500" fill="hold"/>
                                        <p:tgtEl>
                                          <p:spTgt spid="70"/>
                                        </p:tgtEl>
                                        <p:attrNameLst>
                                          <p:attrName>ppt_h</p:attrName>
                                        </p:attrNameLst>
                                      </p:cBhvr>
                                      <p:tavLst>
                                        <p:tav tm="0">
                                          <p:val>
                                            <p:fltVal val="0"/>
                                          </p:val>
                                        </p:tav>
                                        <p:tav tm="100000">
                                          <p:val>
                                            <p:strVal val="#ppt_h"/>
                                          </p:val>
                                        </p:tav>
                                      </p:tavLst>
                                    </p:anim>
                                    <p:animEffect transition="in" filter="fade">
                                      <p:cBhvr>
                                        <p:cTn id="21" dur="500"/>
                                        <p:tgtEl>
                                          <p:spTgt spid="70"/>
                                        </p:tgtEl>
                                      </p:cBhvr>
                                    </p:animEffect>
                                  </p:childTnLst>
                                </p:cTn>
                              </p:par>
                              <p:par>
                                <p:cTn id="22" presetID="53" presetClass="entr" presetSubtype="16"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p:cTn id="24" dur="500" fill="hold"/>
                                        <p:tgtEl>
                                          <p:spTgt spid="75"/>
                                        </p:tgtEl>
                                        <p:attrNameLst>
                                          <p:attrName>ppt_w</p:attrName>
                                        </p:attrNameLst>
                                      </p:cBhvr>
                                      <p:tavLst>
                                        <p:tav tm="0">
                                          <p:val>
                                            <p:fltVal val="0"/>
                                          </p:val>
                                        </p:tav>
                                        <p:tav tm="100000">
                                          <p:val>
                                            <p:strVal val="#ppt_w"/>
                                          </p:val>
                                        </p:tav>
                                      </p:tavLst>
                                    </p:anim>
                                    <p:anim calcmode="lin" valueType="num">
                                      <p:cBhvr>
                                        <p:cTn id="25" dur="500" fill="hold"/>
                                        <p:tgtEl>
                                          <p:spTgt spid="75"/>
                                        </p:tgtEl>
                                        <p:attrNameLst>
                                          <p:attrName>ppt_h</p:attrName>
                                        </p:attrNameLst>
                                      </p:cBhvr>
                                      <p:tavLst>
                                        <p:tav tm="0">
                                          <p:val>
                                            <p:fltVal val="0"/>
                                          </p:val>
                                        </p:tav>
                                        <p:tav tm="100000">
                                          <p:val>
                                            <p:strVal val="#ppt_h"/>
                                          </p:val>
                                        </p:tav>
                                      </p:tavLst>
                                    </p:anim>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500" fill="hold"/>
                                        <p:tgtEl>
                                          <p:spTgt spid="80"/>
                                        </p:tgtEl>
                                        <p:attrNameLst>
                                          <p:attrName>ppt_w</p:attrName>
                                        </p:attrNameLst>
                                      </p:cBhvr>
                                      <p:tavLst>
                                        <p:tav tm="0">
                                          <p:val>
                                            <p:fltVal val="0"/>
                                          </p:val>
                                        </p:tav>
                                        <p:tav tm="100000">
                                          <p:val>
                                            <p:strVal val="#ppt_w"/>
                                          </p:val>
                                        </p:tav>
                                      </p:tavLst>
                                    </p:anim>
                                    <p:anim calcmode="lin" valueType="num">
                                      <p:cBhvr>
                                        <p:cTn id="44" dur="500" fill="hold"/>
                                        <p:tgtEl>
                                          <p:spTgt spid="80"/>
                                        </p:tgtEl>
                                        <p:attrNameLst>
                                          <p:attrName>ppt_h</p:attrName>
                                        </p:attrNameLst>
                                      </p:cBhvr>
                                      <p:tavLst>
                                        <p:tav tm="0">
                                          <p:val>
                                            <p:fltVal val="0"/>
                                          </p:val>
                                        </p:tav>
                                        <p:tav tm="100000">
                                          <p:val>
                                            <p:strVal val="#ppt_h"/>
                                          </p:val>
                                        </p:tav>
                                      </p:tavLst>
                                    </p:anim>
                                    <p:animEffect transition="in" filter="fade">
                                      <p:cBhvr>
                                        <p:cTn id="45" dur="500"/>
                                        <p:tgtEl>
                                          <p:spTgt spid="80"/>
                                        </p:tgtEl>
                                      </p:cBhvr>
                                    </p:animEffect>
                                  </p:childTnLst>
                                </p:cTn>
                              </p:par>
                              <p:par>
                                <p:cTn id="46" presetID="53" presetClass="entr" presetSubtype="16"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 calcmode="lin" valueType="num">
                                      <p:cBhvr>
                                        <p:cTn id="48" dur="500" fill="hold"/>
                                        <p:tgtEl>
                                          <p:spTgt spid="72"/>
                                        </p:tgtEl>
                                        <p:attrNameLst>
                                          <p:attrName>ppt_w</p:attrName>
                                        </p:attrNameLst>
                                      </p:cBhvr>
                                      <p:tavLst>
                                        <p:tav tm="0">
                                          <p:val>
                                            <p:fltVal val="0"/>
                                          </p:val>
                                        </p:tav>
                                        <p:tav tm="100000">
                                          <p:val>
                                            <p:strVal val="#ppt_w"/>
                                          </p:val>
                                        </p:tav>
                                      </p:tavLst>
                                    </p:anim>
                                    <p:anim calcmode="lin" valueType="num">
                                      <p:cBhvr>
                                        <p:cTn id="49" dur="500" fill="hold"/>
                                        <p:tgtEl>
                                          <p:spTgt spid="72"/>
                                        </p:tgtEl>
                                        <p:attrNameLst>
                                          <p:attrName>ppt_h</p:attrName>
                                        </p:attrNameLst>
                                      </p:cBhvr>
                                      <p:tavLst>
                                        <p:tav tm="0">
                                          <p:val>
                                            <p:fltVal val="0"/>
                                          </p:val>
                                        </p:tav>
                                        <p:tav tm="100000">
                                          <p:val>
                                            <p:strVal val="#ppt_h"/>
                                          </p:val>
                                        </p:tav>
                                      </p:tavLst>
                                    </p:anim>
                                    <p:animEffect transition="in" filter="fad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500" fill="hold"/>
                                        <p:tgtEl>
                                          <p:spTgt spid="78"/>
                                        </p:tgtEl>
                                        <p:attrNameLst>
                                          <p:attrName>ppt_w</p:attrName>
                                        </p:attrNameLst>
                                      </p:cBhvr>
                                      <p:tavLst>
                                        <p:tav tm="0">
                                          <p:val>
                                            <p:fltVal val="0"/>
                                          </p:val>
                                        </p:tav>
                                        <p:tav tm="100000">
                                          <p:val>
                                            <p:strVal val="#ppt_w"/>
                                          </p:val>
                                        </p:tav>
                                      </p:tavLst>
                                    </p:anim>
                                    <p:anim calcmode="lin" valueType="num">
                                      <p:cBhvr>
                                        <p:cTn id="56" dur="500" fill="hold"/>
                                        <p:tgtEl>
                                          <p:spTgt spid="78"/>
                                        </p:tgtEl>
                                        <p:attrNameLst>
                                          <p:attrName>ppt_h</p:attrName>
                                        </p:attrNameLst>
                                      </p:cBhvr>
                                      <p:tavLst>
                                        <p:tav tm="0">
                                          <p:val>
                                            <p:fltVal val="0"/>
                                          </p:val>
                                        </p:tav>
                                        <p:tav tm="100000">
                                          <p:val>
                                            <p:strVal val="#ppt_h"/>
                                          </p:val>
                                        </p:tav>
                                      </p:tavLst>
                                    </p:anim>
                                    <p:animEffect transition="in" filter="fade">
                                      <p:cBhvr>
                                        <p:cTn id="57" dur="500"/>
                                        <p:tgtEl>
                                          <p:spTgt spid="78"/>
                                        </p:tgtEl>
                                      </p:cBhvr>
                                    </p:animEffect>
                                  </p:childTnLst>
                                </p:cTn>
                              </p:par>
                              <p:par>
                                <p:cTn id="58" presetID="53" presetClass="entr" presetSubtype="16" fill="hold" nodeType="with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p:cTn id="60" dur="500" fill="hold"/>
                                        <p:tgtEl>
                                          <p:spTgt spid="73"/>
                                        </p:tgtEl>
                                        <p:attrNameLst>
                                          <p:attrName>ppt_w</p:attrName>
                                        </p:attrNameLst>
                                      </p:cBhvr>
                                      <p:tavLst>
                                        <p:tav tm="0">
                                          <p:val>
                                            <p:fltVal val="0"/>
                                          </p:val>
                                        </p:tav>
                                        <p:tav tm="100000">
                                          <p:val>
                                            <p:strVal val="#ppt_w"/>
                                          </p:val>
                                        </p:tav>
                                      </p:tavLst>
                                    </p:anim>
                                    <p:anim calcmode="lin" valueType="num">
                                      <p:cBhvr>
                                        <p:cTn id="61" dur="500" fill="hold"/>
                                        <p:tgtEl>
                                          <p:spTgt spid="73"/>
                                        </p:tgtEl>
                                        <p:attrNameLst>
                                          <p:attrName>ppt_h</p:attrName>
                                        </p:attrNameLst>
                                      </p:cBhvr>
                                      <p:tavLst>
                                        <p:tav tm="0">
                                          <p:val>
                                            <p:fltVal val="0"/>
                                          </p:val>
                                        </p:tav>
                                        <p:tav tm="100000">
                                          <p:val>
                                            <p:strVal val="#ppt_h"/>
                                          </p:val>
                                        </p:tav>
                                      </p:tavLst>
                                    </p:anim>
                                    <p:animEffect transition="in" filter="fade">
                                      <p:cBhvr>
                                        <p:cTn id="6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What’s Next? (Short Term Goal) </a:t>
            </a:r>
          </a:p>
        </p:txBody>
      </p:sp>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68</a:t>
            </a:fld>
            <a:endParaRPr lang="en" dirty="0"/>
          </a:p>
        </p:txBody>
      </p:sp>
      <p:grpSp>
        <p:nvGrpSpPr>
          <p:cNvPr id="23" name="Group 22">
            <a:extLst>
              <a:ext uri="{FF2B5EF4-FFF2-40B4-BE49-F238E27FC236}">
                <a16:creationId xmlns:a16="http://schemas.microsoft.com/office/drawing/2014/main" id="{6C05F6D6-8ED1-4EC6-A628-1E851ED92D95}"/>
              </a:ext>
            </a:extLst>
          </p:cNvPr>
          <p:cNvGrpSpPr/>
          <p:nvPr/>
        </p:nvGrpSpPr>
        <p:grpSpPr>
          <a:xfrm>
            <a:off x="5838826" y="3238500"/>
            <a:ext cx="5823586" cy="2992907"/>
            <a:chOff x="1329689" y="3525707"/>
            <a:chExt cx="5547361" cy="2802407"/>
          </a:xfrm>
        </p:grpSpPr>
        <p:sp>
          <p:nvSpPr>
            <p:cNvPr id="58" name="TextBox 57">
              <a:extLst>
                <a:ext uri="{FF2B5EF4-FFF2-40B4-BE49-F238E27FC236}">
                  <a16:creationId xmlns:a16="http://schemas.microsoft.com/office/drawing/2014/main" id="{7A7F1B9C-D7EB-4171-BB33-DF6FB8B29E5A}"/>
                </a:ext>
              </a:extLst>
            </p:cNvPr>
            <p:cNvSpPr txBox="1"/>
            <p:nvPr/>
          </p:nvSpPr>
          <p:spPr>
            <a:xfrm>
              <a:off x="1329689" y="3525707"/>
              <a:ext cx="5547361" cy="369332"/>
            </a:xfrm>
            <a:prstGeom prst="rect">
              <a:avLst/>
            </a:prstGeom>
            <a:noFill/>
          </p:spPr>
          <p:txBody>
            <a:bodyPr wrap="square">
              <a:spAutoFit/>
            </a:bodyPr>
            <a:lstStyle/>
            <a:p>
              <a:pPr marL="342900" indent="-342900">
                <a:buFont typeface="Wingdings" panose="05000000000000000000" pitchFamily="2" charset="2"/>
                <a:buChar char="Ø"/>
              </a:pPr>
              <a:r>
                <a:rPr lang="en-US" dirty="0">
                  <a:latin typeface="Poppins" panose="00000500000000000000" pitchFamily="2" charset="0"/>
                  <a:cs typeface="Poppins" panose="00000500000000000000" pitchFamily="2" charset="0"/>
                </a:rPr>
                <a:t>Improving Semantic Code Search with RL</a:t>
              </a:r>
            </a:p>
          </p:txBody>
        </p:sp>
        <p:grpSp>
          <p:nvGrpSpPr>
            <p:cNvPr id="21" name="Group 20">
              <a:extLst>
                <a:ext uri="{FF2B5EF4-FFF2-40B4-BE49-F238E27FC236}">
                  <a16:creationId xmlns:a16="http://schemas.microsoft.com/office/drawing/2014/main" id="{1163B94A-5FDB-4198-8E3A-98B7EC8355F1}"/>
                </a:ext>
              </a:extLst>
            </p:cNvPr>
            <p:cNvGrpSpPr/>
            <p:nvPr/>
          </p:nvGrpSpPr>
          <p:grpSpPr>
            <a:xfrm>
              <a:off x="2290593" y="4044209"/>
              <a:ext cx="3805407" cy="2283905"/>
              <a:chOff x="3471693" y="3972733"/>
              <a:chExt cx="4241150" cy="2389492"/>
            </a:xfrm>
          </p:grpSpPr>
          <p:pic>
            <p:nvPicPr>
              <p:cNvPr id="61" name="Picture 60">
                <a:extLst>
                  <a:ext uri="{FF2B5EF4-FFF2-40B4-BE49-F238E27FC236}">
                    <a16:creationId xmlns:a16="http://schemas.microsoft.com/office/drawing/2014/main" id="{17B1F1F2-EB82-4485-BAD1-C7D013681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693" y="3972733"/>
                <a:ext cx="724825" cy="866776"/>
              </a:xfrm>
              <a:prstGeom prst="rect">
                <a:avLst/>
              </a:prstGeom>
            </p:spPr>
          </p:pic>
          <p:pic>
            <p:nvPicPr>
              <p:cNvPr id="62" name="Picture 61">
                <a:extLst>
                  <a:ext uri="{FF2B5EF4-FFF2-40B4-BE49-F238E27FC236}">
                    <a16:creationId xmlns:a16="http://schemas.microsoft.com/office/drawing/2014/main" id="{93EFE29F-3C53-4B79-B5EA-00D5B8D6CB83}"/>
                  </a:ext>
                </a:extLst>
              </p:cNvPr>
              <p:cNvPicPr>
                <a:picLocks noChangeAspect="1"/>
              </p:cNvPicPr>
              <p:nvPr/>
            </p:nvPicPr>
            <p:blipFill>
              <a:blip r:embed="rId5"/>
              <a:stretch>
                <a:fillRect/>
              </a:stretch>
            </p:blipFill>
            <p:spPr>
              <a:xfrm>
                <a:off x="6760799" y="4082956"/>
                <a:ext cx="952044" cy="557136"/>
              </a:xfrm>
              <a:prstGeom prst="rect">
                <a:avLst/>
              </a:prstGeom>
            </p:spPr>
          </p:pic>
          <p:cxnSp>
            <p:nvCxnSpPr>
              <p:cNvPr id="64" name="Straight Arrow Connector 63">
                <a:extLst>
                  <a:ext uri="{FF2B5EF4-FFF2-40B4-BE49-F238E27FC236}">
                    <a16:creationId xmlns:a16="http://schemas.microsoft.com/office/drawing/2014/main" id="{1FF92199-A87F-4361-BF29-5179184F685D}"/>
                  </a:ext>
                </a:extLst>
              </p:cNvPr>
              <p:cNvCxnSpPr/>
              <p:nvPr/>
            </p:nvCxnSpPr>
            <p:spPr>
              <a:xfrm>
                <a:off x="4356050" y="4393466"/>
                <a:ext cx="6216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2B37D65-BAF2-4DB1-B030-408A7E93D168}"/>
                  </a:ext>
                </a:extLst>
              </p:cNvPr>
              <p:cNvCxnSpPr>
                <a:cxnSpLocks/>
              </p:cNvCxnSpPr>
              <p:nvPr/>
            </p:nvCxnSpPr>
            <p:spPr>
              <a:xfrm flipH="1">
                <a:off x="6096000" y="4393466"/>
                <a:ext cx="400050" cy="16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68" name="Picture 67">
                <a:extLst>
                  <a:ext uri="{FF2B5EF4-FFF2-40B4-BE49-F238E27FC236}">
                    <a16:creationId xmlns:a16="http://schemas.microsoft.com/office/drawing/2014/main" id="{2F71D62B-ADB1-447B-A0A4-49A6AABC41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4587" y="5353150"/>
                <a:ext cx="911411" cy="1009075"/>
              </a:xfrm>
              <a:prstGeom prst="rect">
                <a:avLst/>
              </a:prstGeom>
            </p:spPr>
          </p:pic>
          <p:pic>
            <p:nvPicPr>
              <p:cNvPr id="15" name="Picture 14">
                <a:extLst>
                  <a:ext uri="{FF2B5EF4-FFF2-40B4-BE49-F238E27FC236}">
                    <a16:creationId xmlns:a16="http://schemas.microsoft.com/office/drawing/2014/main" id="{C60C3DD6-4949-4CD0-BD81-8C49FCE0F0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587" y="4091100"/>
                <a:ext cx="866775" cy="866775"/>
              </a:xfrm>
              <a:prstGeom prst="rect">
                <a:avLst/>
              </a:prstGeom>
            </p:spPr>
          </p:pic>
          <p:cxnSp>
            <p:nvCxnSpPr>
              <p:cNvPr id="71" name="Straight Arrow Connector 70">
                <a:extLst>
                  <a:ext uri="{FF2B5EF4-FFF2-40B4-BE49-F238E27FC236}">
                    <a16:creationId xmlns:a16="http://schemas.microsoft.com/office/drawing/2014/main" id="{35287B03-C693-4E94-B480-8A47D1623351}"/>
                  </a:ext>
                </a:extLst>
              </p:cNvPr>
              <p:cNvCxnSpPr>
                <a:cxnSpLocks/>
              </p:cNvCxnSpPr>
              <p:nvPr/>
            </p:nvCxnSpPr>
            <p:spPr>
              <a:xfrm>
                <a:off x="5529797" y="4818255"/>
                <a:ext cx="0" cy="5237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Arrow: Left-Right-Up 18">
                <a:extLst>
                  <a:ext uri="{FF2B5EF4-FFF2-40B4-BE49-F238E27FC236}">
                    <a16:creationId xmlns:a16="http://schemas.microsoft.com/office/drawing/2014/main" id="{15A9E0DD-1497-4622-AAEA-192D869683AE}"/>
                  </a:ext>
                </a:extLst>
              </p:cNvPr>
              <p:cNvSpPr/>
              <p:nvPr/>
            </p:nvSpPr>
            <p:spPr>
              <a:xfrm rot="2416023">
                <a:off x="4280097" y="4483847"/>
                <a:ext cx="1145812" cy="966914"/>
              </a:xfrm>
              <a:prstGeom prst="leftRightUpArrow">
                <a:avLst>
                  <a:gd name="adj1" fmla="val 7947"/>
                  <a:gd name="adj2" fmla="val 8119"/>
                  <a:gd name="adj3" fmla="val 10432"/>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93E33B8-7E3B-4DED-BEC4-B416BFF77C18}"/>
                  </a:ext>
                </a:extLst>
              </p:cNvPr>
              <p:cNvSpPr txBox="1"/>
              <p:nvPr/>
            </p:nvSpPr>
            <p:spPr>
              <a:xfrm rot="2508695">
                <a:off x="3542053" y="5196657"/>
                <a:ext cx="1499268" cy="768897"/>
              </a:xfrm>
              <a:prstGeom prst="rect">
                <a:avLst/>
              </a:prstGeom>
              <a:noFill/>
            </p:spPr>
            <p:txBody>
              <a:bodyPr wrap="square" rtlCol="0">
                <a:spAutoFit/>
              </a:bodyPr>
              <a:lstStyle/>
              <a:p>
                <a:pPr algn="ctr"/>
                <a:r>
                  <a:rPr lang="en-US" sz="1600" dirty="0"/>
                  <a:t>I/O Similarity</a:t>
                </a:r>
              </a:p>
            </p:txBody>
          </p:sp>
        </p:grpSp>
      </p:grpSp>
      <p:grpSp>
        <p:nvGrpSpPr>
          <p:cNvPr id="25" name="Group 24">
            <a:extLst>
              <a:ext uri="{FF2B5EF4-FFF2-40B4-BE49-F238E27FC236}">
                <a16:creationId xmlns:a16="http://schemas.microsoft.com/office/drawing/2014/main" id="{0BB5B332-26A0-42F9-86B8-E4C53C280255}"/>
              </a:ext>
            </a:extLst>
          </p:cNvPr>
          <p:cNvGrpSpPr/>
          <p:nvPr/>
        </p:nvGrpSpPr>
        <p:grpSpPr>
          <a:xfrm>
            <a:off x="545475" y="1126612"/>
            <a:ext cx="4931400" cy="2820218"/>
            <a:chOff x="545475" y="1126612"/>
            <a:chExt cx="4931400" cy="2820218"/>
          </a:xfrm>
        </p:grpSpPr>
        <p:grpSp>
          <p:nvGrpSpPr>
            <p:cNvPr id="22" name="Group 21">
              <a:extLst>
                <a:ext uri="{FF2B5EF4-FFF2-40B4-BE49-F238E27FC236}">
                  <a16:creationId xmlns:a16="http://schemas.microsoft.com/office/drawing/2014/main" id="{CE5F9C9B-DA27-488C-8508-A2A3CAFE5BD4}"/>
                </a:ext>
              </a:extLst>
            </p:cNvPr>
            <p:cNvGrpSpPr/>
            <p:nvPr/>
          </p:nvGrpSpPr>
          <p:grpSpPr>
            <a:xfrm>
              <a:off x="545475" y="1126612"/>
              <a:ext cx="4931400" cy="2587943"/>
              <a:chOff x="1329690" y="1145663"/>
              <a:chExt cx="4263638" cy="2379583"/>
            </a:xfrm>
          </p:grpSpPr>
          <p:sp>
            <p:nvSpPr>
              <p:cNvPr id="27" name="TextBox 26">
                <a:extLst>
                  <a:ext uri="{FF2B5EF4-FFF2-40B4-BE49-F238E27FC236}">
                    <a16:creationId xmlns:a16="http://schemas.microsoft.com/office/drawing/2014/main" id="{8DB3E00F-B3CD-456B-B38A-F2E815BE3E31}"/>
                  </a:ext>
                </a:extLst>
              </p:cNvPr>
              <p:cNvSpPr txBox="1"/>
              <p:nvPr/>
            </p:nvSpPr>
            <p:spPr>
              <a:xfrm>
                <a:off x="1329690" y="1145663"/>
                <a:ext cx="4049522" cy="369332"/>
              </a:xfrm>
              <a:prstGeom prst="rect">
                <a:avLst/>
              </a:prstGeom>
              <a:noFill/>
            </p:spPr>
            <p:txBody>
              <a:bodyPr wrap="square">
                <a:spAutoFit/>
              </a:bodyPr>
              <a:lstStyle/>
              <a:p>
                <a:pPr marL="342900" indent="-342900">
                  <a:buFont typeface="Wingdings" panose="05000000000000000000" pitchFamily="2" charset="2"/>
                  <a:buChar char="Ø"/>
                </a:pPr>
                <a:r>
                  <a:rPr lang="en-US" dirty="0">
                    <a:latin typeface="Poppins" panose="00000500000000000000" pitchFamily="2" charset="0"/>
                    <a:cs typeface="Poppins" panose="00000500000000000000" pitchFamily="2" charset="0"/>
                  </a:rPr>
                  <a:t>API driven Program Synthesis</a:t>
                </a:r>
              </a:p>
            </p:txBody>
          </p:sp>
          <p:pic>
            <p:nvPicPr>
              <p:cNvPr id="12" name="Picture 11">
                <a:extLst>
                  <a:ext uri="{FF2B5EF4-FFF2-40B4-BE49-F238E27FC236}">
                    <a16:creationId xmlns:a16="http://schemas.microsoft.com/office/drawing/2014/main" id="{5D4BADDE-7075-445C-949E-A903F1B76E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1537" y="1657083"/>
                <a:ext cx="3611791" cy="1868163"/>
              </a:xfrm>
              <a:prstGeom prst="rect">
                <a:avLst/>
              </a:prstGeom>
            </p:spPr>
          </p:pic>
        </p:grpSp>
        <p:sp>
          <p:nvSpPr>
            <p:cNvPr id="24" name="TextBox 23">
              <a:extLst>
                <a:ext uri="{FF2B5EF4-FFF2-40B4-BE49-F238E27FC236}">
                  <a16:creationId xmlns:a16="http://schemas.microsoft.com/office/drawing/2014/main" id="{FF44CCC3-2667-413E-AC83-5525CFD18954}"/>
                </a:ext>
              </a:extLst>
            </p:cNvPr>
            <p:cNvSpPr txBox="1"/>
            <p:nvPr/>
          </p:nvSpPr>
          <p:spPr>
            <a:xfrm>
              <a:off x="3192337" y="3608276"/>
              <a:ext cx="1573115" cy="338554"/>
            </a:xfrm>
            <a:prstGeom prst="rect">
              <a:avLst/>
            </a:prstGeom>
            <a:noFill/>
          </p:spPr>
          <p:txBody>
            <a:bodyPr wrap="square" rtlCol="0">
              <a:spAutoFit/>
            </a:bodyPr>
            <a:lstStyle/>
            <a:p>
              <a:pPr algn="ctr"/>
              <a:r>
                <a:rPr lang="en-US" sz="1600" dirty="0">
                  <a:latin typeface="Courier New" panose="02070309020205020404" pitchFamily="49" charset="0"/>
                  <a:cs typeface="Courier New" panose="02070309020205020404" pitchFamily="49" charset="0"/>
                </a:rPr>
                <a:t>Synthesizer</a:t>
              </a:r>
            </a:p>
          </p:txBody>
        </p:sp>
      </p:grpSp>
    </p:spTree>
    <p:extLst>
      <p:ext uri="{BB962C8B-B14F-4D97-AF65-F5344CB8AC3E}">
        <p14:creationId xmlns:p14="http://schemas.microsoft.com/office/powerpoint/2010/main" val="192567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What’s Next? (Short Term Goal)</a:t>
            </a:r>
          </a:p>
        </p:txBody>
      </p:sp>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69</a:t>
            </a:fld>
            <a:endParaRPr lang="en" dirty="0"/>
          </a:p>
        </p:txBody>
      </p:sp>
      <p:sp>
        <p:nvSpPr>
          <p:cNvPr id="8" name="Rectangle 7">
            <a:extLst>
              <a:ext uri="{FF2B5EF4-FFF2-40B4-BE49-F238E27FC236}">
                <a16:creationId xmlns:a16="http://schemas.microsoft.com/office/drawing/2014/main" id="{F2CE704E-2C69-48E3-8CE7-D4FB0D86F4C9}"/>
              </a:ext>
            </a:extLst>
          </p:cNvPr>
          <p:cNvSpPr/>
          <p:nvPr/>
        </p:nvSpPr>
        <p:spPr>
          <a:xfrm>
            <a:off x="545475" y="1095376"/>
            <a:ext cx="5550525" cy="24921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3E0A38-C0FD-47C2-95D2-0852610D7CE0}"/>
              </a:ext>
            </a:extLst>
          </p:cNvPr>
          <p:cNvSpPr/>
          <p:nvPr/>
        </p:nvSpPr>
        <p:spPr>
          <a:xfrm>
            <a:off x="6092836" y="1095374"/>
            <a:ext cx="5550525" cy="5045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F275CA0-5374-4A01-87A0-4A66B9C28D2F}"/>
              </a:ext>
            </a:extLst>
          </p:cNvPr>
          <p:cNvGrpSpPr/>
          <p:nvPr/>
        </p:nvGrpSpPr>
        <p:grpSpPr>
          <a:xfrm>
            <a:off x="706564" y="2233636"/>
            <a:ext cx="5547361" cy="2165707"/>
            <a:chOff x="545475" y="1095374"/>
            <a:chExt cx="5547361" cy="2165707"/>
          </a:xfrm>
        </p:grpSpPr>
        <p:sp>
          <p:nvSpPr>
            <p:cNvPr id="12" name="TextBox 11">
              <a:extLst>
                <a:ext uri="{FF2B5EF4-FFF2-40B4-BE49-F238E27FC236}">
                  <a16:creationId xmlns:a16="http://schemas.microsoft.com/office/drawing/2014/main" id="{A14E8FFC-AE0A-469D-9DF1-8CF4299B119B}"/>
                </a:ext>
              </a:extLst>
            </p:cNvPr>
            <p:cNvSpPr txBox="1"/>
            <p:nvPr/>
          </p:nvSpPr>
          <p:spPr>
            <a:xfrm>
              <a:off x="545475" y="1095374"/>
              <a:ext cx="5547361" cy="646331"/>
            </a:xfrm>
            <a:prstGeom prst="rect">
              <a:avLst/>
            </a:prstGeom>
            <a:noFill/>
          </p:spPr>
          <p:txBody>
            <a:bodyPr wrap="square">
              <a:spAutoFit/>
            </a:bodyPr>
            <a:lstStyle/>
            <a:p>
              <a:pPr marL="342900" indent="-342900">
                <a:buFont typeface="Wingdings" panose="05000000000000000000" pitchFamily="2" charset="2"/>
                <a:buChar char="Ø"/>
              </a:pPr>
              <a:r>
                <a:rPr lang="en-US" dirty="0">
                  <a:latin typeface="Poppins" panose="00000500000000000000" pitchFamily="2" charset="0"/>
                  <a:cs typeface="Poppins" panose="00000500000000000000" pitchFamily="2" charset="0"/>
                </a:rPr>
                <a:t>Learning Code Syntax and Semantics with Reinforcement Learning (RL)</a:t>
              </a:r>
            </a:p>
          </p:txBody>
        </p:sp>
        <p:pic>
          <p:nvPicPr>
            <p:cNvPr id="24" name="Picture 23">
              <a:extLst>
                <a:ext uri="{FF2B5EF4-FFF2-40B4-BE49-F238E27FC236}">
                  <a16:creationId xmlns:a16="http://schemas.microsoft.com/office/drawing/2014/main" id="{F35CADF6-0057-4AC8-8A7F-EF21FBE2F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752" y="1711448"/>
              <a:ext cx="3238806" cy="1549633"/>
            </a:xfrm>
            <a:prstGeom prst="rect">
              <a:avLst/>
            </a:prstGeom>
          </p:spPr>
        </p:pic>
      </p:grpSp>
      <p:sp>
        <p:nvSpPr>
          <p:cNvPr id="25" name="Rectangle 24">
            <a:extLst>
              <a:ext uri="{FF2B5EF4-FFF2-40B4-BE49-F238E27FC236}">
                <a16:creationId xmlns:a16="http://schemas.microsoft.com/office/drawing/2014/main" id="{AFC0D86E-76C1-4451-B40F-6A47AF487DFE}"/>
              </a:ext>
            </a:extLst>
          </p:cNvPr>
          <p:cNvSpPr/>
          <p:nvPr/>
        </p:nvSpPr>
        <p:spPr>
          <a:xfrm>
            <a:off x="543893" y="3601048"/>
            <a:ext cx="5550525" cy="2541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E006E0CF-E4C4-44A5-B5B5-7A19190B95DC}"/>
              </a:ext>
            </a:extLst>
          </p:cNvPr>
          <p:cNvGrpSpPr/>
          <p:nvPr/>
        </p:nvGrpSpPr>
        <p:grpSpPr>
          <a:xfrm>
            <a:off x="6092836" y="1272581"/>
            <a:ext cx="5203775" cy="3272615"/>
            <a:chOff x="6092836" y="1095374"/>
            <a:chExt cx="5547361" cy="3592189"/>
          </a:xfrm>
        </p:grpSpPr>
        <p:sp>
          <p:nvSpPr>
            <p:cNvPr id="14" name="TextBox 13">
              <a:extLst>
                <a:ext uri="{FF2B5EF4-FFF2-40B4-BE49-F238E27FC236}">
                  <a16:creationId xmlns:a16="http://schemas.microsoft.com/office/drawing/2014/main" id="{8969BF20-5CF4-40DC-B644-9B95BEB0AD12}"/>
                </a:ext>
              </a:extLst>
            </p:cNvPr>
            <p:cNvSpPr txBox="1"/>
            <p:nvPr/>
          </p:nvSpPr>
          <p:spPr>
            <a:xfrm>
              <a:off x="6092836" y="1095374"/>
              <a:ext cx="5547361" cy="646331"/>
            </a:xfrm>
            <a:prstGeom prst="rect">
              <a:avLst/>
            </a:prstGeom>
            <a:noFill/>
          </p:spPr>
          <p:txBody>
            <a:bodyPr wrap="square">
              <a:spAutoFit/>
            </a:bodyPr>
            <a:lstStyle/>
            <a:p>
              <a:pPr marL="342900" indent="-342900">
                <a:buFont typeface="Wingdings" panose="05000000000000000000" pitchFamily="2" charset="2"/>
                <a:buChar char="Ø"/>
              </a:pPr>
              <a:r>
                <a:rPr lang="en-US" dirty="0">
                  <a:latin typeface="Poppins" panose="00000500000000000000" pitchFamily="2" charset="0"/>
                  <a:cs typeface="Poppins" panose="00000500000000000000" pitchFamily="2" charset="0"/>
                </a:rPr>
                <a:t>Representing Code Context as Dynamic Graph</a:t>
              </a:r>
            </a:p>
          </p:txBody>
        </p:sp>
        <p:pic>
          <p:nvPicPr>
            <p:cNvPr id="27" name="Picture 26">
              <a:extLst>
                <a:ext uri="{FF2B5EF4-FFF2-40B4-BE49-F238E27FC236}">
                  <a16:creationId xmlns:a16="http://schemas.microsoft.com/office/drawing/2014/main" id="{00B4F494-D239-4E8C-ABA5-324F336CB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260" y="1728387"/>
              <a:ext cx="4363570" cy="2959176"/>
            </a:xfrm>
            <a:prstGeom prst="rect">
              <a:avLst/>
            </a:prstGeom>
          </p:spPr>
        </p:pic>
      </p:grpSp>
      <p:sp>
        <p:nvSpPr>
          <p:cNvPr id="47" name="TextBox 46">
            <a:extLst>
              <a:ext uri="{FF2B5EF4-FFF2-40B4-BE49-F238E27FC236}">
                <a16:creationId xmlns:a16="http://schemas.microsoft.com/office/drawing/2014/main" id="{82A3FB35-CF8B-484E-8541-FEF8ECD32964}"/>
              </a:ext>
            </a:extLst>
          </p:cNvPr>
          <p:cNvSpPr txBox="1"/>
          <p:nvPr/>
        </p:nvSpPr>
        <p:spPr>
          <a:xfrm>
            <a:off x="1273175" y="5046821"/>
            <a:ext cx="9820236" cy="923330"/>
          </a:xfrm>
          <a:prstGeom prst="rect">
            <a:avLst/>
          </a:prstGeom>
          <a:noFill/>
        </p:spPr>
        <p:txBody>
          <a:bodyPr wrap="square" rtlCol="0">
            <a:spAutoFit/>
          </a:bodyPr>
          <a:lstStyle/>
          <a:p>
            <a:pPr marL="342900" indent="-342900">
              <a:buAutoNum type="arabicPeriod"/>
            </a:pPr>
            <a:r>
              <a:rPr lang="en-US" dirty="0">
                <a:latin typeface="Poppins" panose="00000500000000000000" pitchFamily="2" charset="0"/>
                <a:cs typeface="Poppins" panose="00000500000000000000" pitchFamily="2" charset="0"/>
              </a:rPr>
              <a:t>Other Software Metadata – Comments, Commits, Code Evolution metadata.</a:t>
            </a:r>
          </a:p>
          <a:p>
            <a:pPr marL="342900" indent="-342900">
              <a:buAutoNum type="arabicPeriod"/>
            </a:pPr>
            <a:r>
              <a:rPr lang="en-US" dirty="0">
                <a:latin typeface="Poppins" panose="00000500000000000000" pitchFamily="2" charset="0"/>
                <a:cs typeface="Poppins" panose="00000500000000000000" pitchFamily="2" charset="0"/>
              </a:rPr>
              <a:t>Analysis of Program Binaries.</a:t>
            </a:r>
          </a:p>
          <a:p>
            <a:pPr marL="342900" indent="-342900">
              <a:buAutoNum type="arabicPeriod"/>
            </a:pPr>
            <a:r>
              <a:rPr lang="en-US" dirty="0">
                <a:latin typeface="Poppins" panose="00000500000000000000" pitchFamily="2" charset="0"/>
                <a:cs typeface="Poppins" panose="00000500000000000000" pitchFamily="2" charset="0"/>
              </a:rPr>
              <a:t>Dynamic Analysis of Program – based on execution behavior.</a:t>
            </a:r>
          </a:p>
        </p:txBody>
      </p:sp>
      <p:sp>
        <p:nvSpPr>
          <p:cNvPr id="48" name="TextBox 47">
            <a:extLst>
              <a:ext uri="{FF2B5EF4-FFF2-40B4-BE49-F238E27FC236}">
                <a16:creationId xmlns:a16="http://schemas.microsoft.com/office/drawing/2014/main" id="{8F7FEC5E-ED50-4B25-B4DF-C684E5EA4D9E}"/>
              </a:ext>
            </a:extLst>
          </p:cNvPr>
          <p:cNvSpPr txBox="1"/>
          <p:nvPr/>
        </p:nvSpPr>
        <p:spPr>
          <a:xfrm>
            <a:off x="690235" y="4556586"/>
            <a:ext cx="4572000"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Other Information Modalities</a:t>
            </a:r>
          </a:p>
        </p:txBody>
      </p:sp>
    </p:spTree>
    <p:extLst>
      <p:ext uri="{BB962C8B-B14F-4D97-AF65-F5344CB8AC3E}">
        <p14:creationId xmlns:p14="http://schemas.microsoft.com/office/powerpoint/2010/main" val="402683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1000" fill="hold"/>
                                        <p:tgtEl>
                                          <p:spTgt spid="47"/>
                                        </p:tgtEl>
                                        <p:attrNameLst>
                                          <p:attrName>ppt_y</p:attrName>
                                        </p:attrNameLst>
                                      </p:cBhvr>
                                      <p:tavLst>
                                        <p:tav tm="0">
                                          <p:val>
                                            <p:strVal val="#ppt_y+.1"/>
                                          </p:val>
                                        </p:tav>
                                        <p:tav tm="100000">
                                          <p:val>
                                            <p:strVal val="#ppt_y"/>
                                          </p:val>
                                        </p:tav>
                                      </p:tavLst>
                                    </p:anim>
                                  </p:childTnLst>
                                </p:cTn>
                              </p:par>
                              <p:par>
                                <p:cTn id="14" presetID="1"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2">
            <a:extLst>
              <a:ext uri="{FF2B5EF4-FFF2-40B4-BE49-F238E27FC236}">
                <a16:creationId xmlns:a16="http://schemas.microsoft.com/office/drawing/2014/main" id="{0979935C-1900-45F0-B09B-F638116783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181;p22">
            <a:extLst>
              <a:ext uri="{FF2B5EF4-FFF2-40B4-BE49-F238E27FC236}">
                <a16:creationId xmlns:a16="http://schemas.microsoft.com/office/drawing/2014/main" id="{6907F2EA-418C-494D-A935-C088980FFE77}"/>
              </a:ext>
            </a:extLst>
          </p:cNvPr>
          <p:cNvPicPr preferRelativeResize="0"/>
          <p:nvPr/>
        </p:nvPicPr>
        <p:blipFill>
          <a:blip r:embed="rId4">
            <a:alphaModFix/>
          </a:blip>
          <a:stretch>
            <a:fillRect/>
          </a:stretch>
        </p:blipFill>
        <p:spPr>
          <a:xfrm>
            <a:off x="3124157" y="1329060"/>
            <a:ext cx="6501722" cy="4185881"/>
          </a:xfrm>
          <a:prstGeom prst="rect">
            <a:avLst/>
          </a:prstGeom>
          <a:noFill/>
          <a:ln>
            <a:solidFill>
              <a:schemeClr val="bg1"/>
            </a:solidFill>
          </a:ln>
        </p:spPr>
      </p:pic>
      <mc:AlternateContent xmlns:mc="http://schemas.openxmlformats.org/markup-compatibility/2006">
        <mc:Choice xmlns:am3d="http://schemas.microsoft.com/office/drawing/2017/model3d" Requires="am3d">
          <p:graphicFrame>
            <p:nvGraphicFramePr>
              <p:cNvPr id="24" name="3D Model 23" descr="Gears">
                <a:extLst>
                  <a:ext uri="{FF2B5EF4-FFF2-40B4-BE49-F238E27FC236}">
                    <a16:creationId xmlns:a16="http://schemas.microsoft.com/office/drawing/2014/main" id="{F058DD5D-EFCE-42F0-9ED4-C14DF618CFEE}"/>
                  </a:ext>
                </a:extLst>
              </p:cNvPr>
              <p:cNvGraphicFramePr>
                <a:graphicFrameLocks noChangeAspect="1"/>
              </p:cNvGraphicFramePr>
              <p:nvPr>
                <p:extLst>
                  <p:ext uri="{D42A27DB-BD31-4B8C-83A1-F6EECF244321}">
                    <p14:modId xmlns:p14="http://schemas.microsoft.com/office/powerpoint/2010/main" val="435546786"/>
                  </p:ext>
                </p:extLst>
              </p:nvPr>
            </p:nvGraphicFramePr>
            <p:xfrm>
              <a:off x="2780823" y="3249276"/>
              <a:ext cx="1702831" cy="1588526"/>
            </p:xfrm>
            <a:graphic>
              <a:graphicData uri="http://schemas.microsoft.com/office/drawing/2017/model3d">
                <am3d:model3d r:embed="rId5">
                  <am3d:spPr>
                    <a:xfrm>
                      <a:off x="0" y="0"/>
                      <a:ext cx="1702831" cy="1588526"/>
                    </a:xfrm>
                    <a:prstGeom prst="rect">
                      <a:avLst/>
                    </a:prstGeom>
                    <a:solidFill>
                      <a:schemeClr val="bg1"/>
                    </a:solidFill>
                    <a:ln>
                      <a:solidFill>
                        <a:schemeClr val="bg1"/>
                      </a:solidFill>
                    </a:ln>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258328" ay="547140" az="41043"/>
                    <am3d:postTrans dx="0" dy="0" dz="0"/>
                  </am3d:trans>
                  <am3d:raster rName="Office3DRenderer" rVer="16.0.8326">
                    <am3d:blip r:embed="rId6"/>
                  </am3d:raster>
                  <am3d:objViewport viewportSz="22059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Gears">
                <a:extLst>
                  <a:ext uri="{FF2B5EF4-FFF2-40B4-BE49-F238E27FC236}">
                    <a16:creationId xmlns:a16="http://schemas.microsoft.com/office/drawing/2014/main" id="{F058DD5D-EFCE-42F0-9ED4-C14DF618CFEE}"/>
                  </a:ext>
                </a:extLst>
              </p:cNvPr>
              <p:cNvPicPr>
                <a:picLocks noGrp="1" noRot="1" noChangeAspect="1" noMove="1" noResize="1" noEditPoints="1" noAdjustHandles="1" noChangeArrowheads="1" noChangeShapeType="1" noCrop="1"/>
              </p:cNvPicPr>
              <p:nvPr/>
            </p:nvPicPr>
            <p:blipFill>
              <a:blip r:embed="rId6"/>
              <a:stretch>
                <a:fillRect/>
              </a:stretch>
            </p:blipFill>
            <p:spPr>
              <a:xfrm>
                <a:off x="2780823" y="3249276"/>
                <a:ext cx="1702831" cy="1588526"/>
              </a:xfrm>
              <a:prstGeom prst="rect">
                <a:avLst/>
              </a:prstGeom>
              <a:solidFill>
                <a:schemeClr val="bg1"/>
              </a:solidFill>
              <a:ln>
                <a:solidFill>
                  <a:schemeClr val="bg1"/>
                </a:solidFill>
              </a:ln>
            </p:spPr>
          </p:pic>
        </mc:Fallback>
      </mc:AlternateContent>
      <p:sp>
        <p:nvSpPr>
          <p:cNvPr id="3" name="Rectangle 2">
            <a:extLst>
              <a:ext uri="{FF2B5EF4-FFF2-40B4-BE49-F238E27FC236}">
                <a16:creationId xmlns:a16="http://schemas.microsoft.com/office/drawing/2014/main" id="{246BA7DF-5E00-47D4-B3CC-53214DE7C41A}"/>
              </a:ext>
            </a:extLst>
          </p:cNvPr>
          <p:cNvSpPr/>
          <p:nvPr/>
        </p:nvSpPr>
        <p:spPr>
          <a:xfrm>
            <a:off x="5357102" y="2443922"/>
            <a:ext cx="4443436" cy="31992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F2CED580-8B7C-4FA0-BE48-EFE1D589A9AE}"/>
              </a:ext>
            </a:extLst>
          </p:cNvPr>
          <p:cNvSpPr txBox="1"/>
          <p:nvPr/>
        </p:nvSpPr>
        <p:spPr>
          <a:xfrm>
            <a:off x="251283" y="175654"/>
            <a:ext cx="11776928" cy="691728"/>
          </a:xfrm>
          <a:prstGeom prst="rect">
            <a:avLst/>
          </a:prstGeom>
          <a:noFill/>
        </p:spPr>
        <p:txBody>
          <a:bodyPr wrap="square" rtlCol="0">
            <a:spAutoFit/>
          </a:bodyPr>
          <a:lstStyle/>
          <a:p>
            <a:pPr algn="ctr">
              <a:lnSpc>
                <a:spcPts val="5000"/>
              </a:lnSpc>
            </a:pPr>
            <a:r>
              <a:rPr lang="en-US" sz="3300" dirty="0">
                <a:latin typeface="Poppins SemiBold" panose="00000700000000000000" pitchFamily="2" charset="0"/>
                <a:ea typeface="League Spartan" charset="0"/>
                <a:cs typeface="Poppins SemiBold" panose="00000700000000000000" pitchFamily="2" charset="0"/>
              </a:rPr>
              <a:t>Data-Driven Automation</a:t>
            </a:r>
          </a:p>
        </p:txBody>
      </p:sp>
      <p:sp>
        <p:nvSpPr>
          <p:cNvPr id="15" name="Slide Number Placeholder 1">
            <a:extLst>
              <a:ext uri="{FF2B5EF4-FFF2-40B4-BE49-F238E27FC236}">
                <a16:creationId xmlns:a16="http://schemas.microsoft.com/office/drawing/2014/main" id="{DEA5BCDF-B640-4CE5-B186-589A1CE451C6}"/>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7</a:t>
            </a:fld>
            <a:endParaRPr lang="en" dirty="0"/>
          </a:p>
        </p:txBody>
      </p:sp>
      <p:sp>
        <p:nvSpPr>
          <p:cNvPr id="16" name="Rectangle: Rounded Corners 15">
            <a:extLst>
              <a:ext uri="{FF2B5EF4-FFF2-40B4-BE49-F238E27FC236}">
                <a16:creationId xmlns:a16="http://schemas.microsoft.com/office/drawing/2014/main" id="{C6C16626-9EAC-4790-BD50-90964F7AB35E}"/>
              </a:ext>
            </a:extLst>
          </p:cNvPr>
          <p:cNvSpPr/>
          <p:nvPr/>
        </p:nvSpPr>
        <p:spPr>
          <a:xfrm>
            <a:off x="5357102" y="2443922"/>
            <a:ext cx="3228975" cy="1190625"/>
          </a:xfrm>
          <a:prstGeom prst="roundRect">
            <a:avLst>
              <a:gd name="adj" fmla="val 5708"/>
            </a:avLst>
          </a:prstGeom>
          <a:solidFill>
            <a:srgbClr val="DAE3F3">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urier New" panose="02070309020205020404" pitchFamily="49" charset="0"/>
                <a:cs typeface="Courier New" panose="02070309020205020404" pitchFamily="49" charset="0"/>
              </a:rPr>
              <a:t>x = parameter(free)</a:t>
            </a:r>
          </a:p>
          <a:p>
            <a:r>
              <a:rPr lang="en-US" sz="1600" dirty="0">
                <a:solidFill>
                  <a:schemeClr val="tx1"/>
                </a:solidFill>
                <a:latin typeface="Courier New" panose="02070309020205020404" pitchFamily="49" charset="0"/>
                <a:cs typeface="Courier New" panose="02070309020205020404" pitchFamily="49" charset="0"/>
              </a:rPr>
              <a:t>Y = trace_in_dataflow(x)</a:t>
            </a:r>
          </a:p>
          <a:p>
            <a:r>
              <a:rPr lang="en-US" sz="1600" b="1" dirty="0">
                <a:solidFill>
                  <a:srgbClr val="98244D"/>
                </a:solidFill>
                <a:latin typeface="Courier New" panose="02070309020205020404" pitchFamily="49" charset="0"/>
                <a:cs typeface="Courier New" panose="02070309020205020404" pitchFamily="49" charset="0"/>
              </a:rPr>
              <a:t>if</a:t>
            </a:r>
            <a:r>
              <a:rPr lang="en-US" sz="1600" dirty="0">
                <a:solidFill>
                  <a:schemeClr val="tx1"/>
                </a:solidFill>
                <a:latin typeface="Courier New" panose="02070309020205020404" pitchFamily="49" charset="0"/>
                <a:cs typeface="Courier New" panose="02070309020205020404" pitchFamily="49" charset="0"/>
              </a:rPr>
              <a:t> x or y is modified:</a:t>
            </a:r>
          </a:p>
          <a:p>
            <a:r>
              <a:rPr lang="en-US" sz="1600" dirty="0">
                <a:solidFill>
                  <a:schemeClr val="tx1"/>
                </a:solidFill>
                <a:latin typeface="Courier New" panose="02070309020205020404" pitchFamily="49" charset="0"/>
                <a:cs typeface="Courier New" panose="02070309020205020404" pitchFamily="49" charset="0"/>
              </a:rPr>
              <a:t>	</a:t>
            </a:r>
            <a:r>
              <a:rPr lang="en-US" sz="1600" b="1" dirty="0">
                <a:solidFill>
                  <a:srgbClr val="FF0000"/>
                </a:solidFill>
                <a:latin typeface="Courier New" panose="02070309020205020404" pitchFamily="49" charset="0"/>
                <a:cs typeface="Courier New" panose="02070309020205020404" pitchFamily="49" charset="0"/>
              </a:rPr>
              <a:t>WARNING!!</a:t>
            </a:r>
          </a:p>
        </p:txBody>
      </p:sp>
      <p:sp>
        <p:nvSpPr>
          <p:cNvPr id="17" name="Rectangle: Rounded Corners 16">
            <a:extLst>
              <a:ext uri="{FF2B5EF4-FFF2-40B4-BE49-F238E27FC236}">
                <a16:creationId xmlns:a16="http://schemas.microsoft.com/office/drawing/2014/main" id="{E441C6D1-1450-43D8-B2E0-03EE83D9F941}"/>
              </a:ext>
            </a:extLst>
          </p:cNvPr>
          <p:cNvSpPr/>
          <p:nvPr/>
        </p:nvSpPr>
        <p:spPr>
          <a:xfrm>
            <a:off x="5357102" y="3726826"/>
            <a:ext cx="4182555" cy="1362075"/>
          </a:xfrm>
          <a:prstGeom prst="roundRect">
            <a:avLst>
              <a:gd name="adj" fmla="val 5708"/>
            </a:avLst>
          </a:prstGeom>
          <a:solidFill>
            <a:srgbClr val="E2ECE7">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urier New" panose="02070309020205020404" pitchFamily="49" charset="0"/>
                <a:cs typeface="Courier New" panose="02070309020205020404" pitchFamily="49" charset="0"/>
              </a:rPr>
              <a:t>l = location(gets)</a:t>
            </a:r>
          </a:p>
          <a:p>
            <a:r>
              <a:rPr lang="en-US" sz="1600" dirty="0">
                <a:solidFill>
                  <a:schemeClr val="tx1"/>
                </a:solidFill>
                <a:latin typeface="Courier New" panose="02070309020205020404" pitchFamily="49" charset="0"/>
                <a:cs typeface="Courier New" panose="02070309020205020404" pitchFamily="49" charset="0"/>
              </a:rPr>
              <a:t>v = parameters(gets)</a:t>
            </a:r>
          </a:p>
          <a:p>
            <a:r>
              <a:rPr lang="en-US" sz="1600" dirty="0">
                <a:solidFill>
                  <a:schemeClr val="tx1"/>
                </a:solidFill>
                <a:latin typeface="Courier New" panose="02070309020205020404" pitchFamily="49" charset="0"/>
                <a:cs typeface="Courier New" panose="02070309020205020404" pitchFamily="49" charset="0"/>
              </a:rPr>
              <a:t>s = </a:t>
            </a:r>
            <a:r>
              <a:rPr lang="en-US" sz="1600" dirty="0" err="1">
                <a:solidFill>
                  <a:schemeClr val="tx1"/>
                </a:solidFill>
                <a:latin typeface="Courier New" panose="02070309020205020404" pitchFamily="49" charset="0"/>
                <a:cs typeface="Courier New" panose="02070309020205020404" pitchFamily="49" charset="0"/>
              </a:rPr>
              <a:t>memory_size</a:t>
            </a:r>
            <a:r>
              <a:rPr lang="en-US" sz="1600" dirty="0">
                <a:solidFill>
                  <a:schemeClr val="tx1"/>
                </a:solidFill>
                <a:latin typeface="Courier New" panose="02070309020205020404" pitchFamily="49" charset="0"/>
                <a:cs typeface="Courier New" panose="02070309020205020404" pitchFamily="49" charset="0"/>
              </a:rPr>
              <a:t>(v)</a:t>
            </a:r>
          </a:p>
          <a:p>
            <a:r>
              <a:rPr lang="en-US" sz="1600" dirty="0" err="1">
                <a:solidFill>
                  <a:schemeClr val="tx1"/>
                </a:solidFill>
                <a:latin typeface="Courier New" panose="02070309020205020404" pitchFamily="49" charset="0"/>
                <a:cs typeface="Courier New" panose="02070309020205020404" pitchFamily="49" charset="0"/>
              </a:rPr>
              <a:t>new_stmt</a:t>
            </a:r>
            <a:r>
              <a:rPr lang="en-US" sz="1600" dirty="0">
                <a:solidFill>
                  <a:schemeClr val="tx1"/>
                </a:solidFill>
                <a:latin typeface="Courier New" panose="02070309020205020404" pitchFamily="49" charset="0"/>
                <a:cs typeface="Courier New" panose="02070309020205020404" pitchFamily="49" charset="0"/>
              </a:rPr>
              <a:t> = “</a:t>
            </a:r>
            <a:r>
              <a:rPr lang="en-US" sz="1600" dirty="0" err="1">
                <a:solidFill>
                  <a:schemeClr val="tx1"/>
                </a:solidFill>
                <a:latin typeface="Courier New" panose="02070309020205020404" pitchFamily="49" charset="0"/>
                <a:cs typeface="Courier New" panose="02070309020205020404" pitchFamily="49" charset="0"/>
              </a:rPr>
              <a:t>fgets</a:t>
            </a:r>
            <a:r>
              <a:rPr lang="en-US" sz="1600" dirty="0">
                <a:solidFill>
                  <a:schemeClr val="tx1"/>
                </a:solidFill>
                <a:latin typeface="Courier New" panose="02070309020205020404" pitchFamily="49" charset="0"/>
                <a:cs typeface="Courier New" panose="02070309020205020404" pitchFamily="49" charset="0"/>
              </a:rPr>
              <a:t> (v, s, stdin)”</a:t>
            </a:r>
          </a:p>
          <a:p>
            <a:r>
              <a:rPr lang="en-US" sz="1600" b="1" dirty="0">
                <a:solidFill>
                  <a:schemeClr val="accent1">
                    <a:lumMod val="75000"/>
                  </a:schemeClr>
                </a:solidFill>
                <a:latin typeface="Courier New" panose="02070309020205020404" pitchFamily="49" charset="0"/>
                <a:cs typeface="Courier New" panose="02070309020205020404" pitchFamily="49" charset="0"/>
              </a:rPr>
              <a:t>Update</a:t>
            </a:r>
            <a:r>
              <a:rPr lang="en-US" sz="1600" dirty="0">
                <a:solidFill>
                  <a:schemeClr val="tx1"/>
                </a:solidFill>
                <a:latin typeface="Courier New" panose="02070309020205020404" pitchFamily="49" charset="0"/>
                <a:cs typeface="Courier New" panose="02070309020205020404" pitchFamily="49" charset="0"/>
              </a:rPr>
              <a:t> l with </a:t>
            </a:r>
            <a:r>
              <a:rPr lang="en-US" sz="1600" dirty="0" err="1">
                <a:solidFill>
                  <a:schemeClr val="tx1"/>
                </a:solidFill>
                <a:latin typeface="Courier New" panose="02070309020205020404" pitchFamily="49" charset="0"/>
                <a:cs typeface="Courier New" panose="02070309020205020404" pitchFamily="49" charset="0"/>
              </a:rPr>
              <a:t>new_stmt</a:t>
            </a:r>
            <a:endParaRPr lang="en-US" sz="1600" dirty="0">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7150533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207536" y="348955"/>
            <a:ext cx="11776928" cy="600164"/>
          </a:xfrm>
          <a:prstGeom prst="rect">
            <a:avLst/>
          </a:prstGeom>
          <a:noFill/>
        </p:spPr>
        <p:txBody>
          <a:bodyPr wrap="square" rtlCol="0">
            <a:spAutoFit/>
          </a:bodyPr>
          <a:lstStyle/>
          <a:p>
            <a:pPr algn="ctr"/>
            <a:r>
              <a:rPr lang="en-US" sz="3300" b="1" dirty="0">
                <a:latin typeface="Poppins SemiBold" panose="00000700000000000000" pitchFamily="2" charset="0"/>
                <a:cs typeface="Poppins SemiBold" panose="00000700000000000000" pitchFamily="2" charset="0"/>
              </a:rPr>
              <a:t>What’s Next? (Long Term Goal) </a:t>
            </a:r>
          </a:p>
        </p:txBody>
      </p:sp>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70</a:t>
            </a:fld>
            <a:endParaRPr lang="en" dirty="0"/>
          </a:p>
        </p:txBody>
      </p:sp>
      <p:grpSp>
        <p:nvGrpSpPr>
          <p:cNvPr id="37" name="Group 36">
            <a:extLst>
              <a:ext uri="{FF2B5EF4-FFF2-40B4-BE49-F238E27FC236}">
                <a16:creationId xmlns:a16="http://schemas.microsoft.com/office/drawing/2014/main" id="{A263F930-F755-49AA-9888-456A209BE2FE}"/>
              </a:ext>
            </a:extLst>
          </p:cNvPr>
          <p:cNvGrpSpPr/>
          <p:nvPr/>
        </p:nvGrpSpPr>
        <p:grpSpPr>
          <a:xfrm>
            <a:off x="1655893" y="1447800"/>
            <a:ext cx="8880214" cy="1834161"/>
            <a:chOff x="1666321" y="1775944"/>
            <a:chExt cx="8880214" cy="1834161"/>
          </a:xfrm>
        </p:grpSpPr>
        <p:grpSp>
          <p:nvGrpSpPr>
            <p:cNvPr id="38" name="Group 37">
              <a:extLst>
                <a:ext uri="{FF2B5EF4-FFF2-40B4-BE49-F238E27FC236}">
                  <a16:creationId xmlns:a16="http://schemas.microsoft.com/office/drawing/2014/main" id="{865B362A-5057-4ED2-A209-5EBEDB444C56}"/>
                </a:ext>
              </a:extLst>
            </p:cNvPr>
            <p:cNvGrpSpPr/>
            <p:nvPr/>
          </p:nvGrpSpPr>
          <p:grpSpPr>
            <a:xfrm>
              <a:off x="1737360" y="1775944"/>
              <a:ext cx="8625840" cy="1072624"/>
              <a:chOff x="2289684" y="1838221"/>
              <a:chExt cx="7637562" cy="1072624"/>
            </a:xfrm>
          </p:grpSpPr>
          <p:pic>
            <p:nvPicPr>
              <p:cNvPr id="51" name="Picture 50">
                <a:extLst>
                  <a:ext uri="{FF2B5EF4-FFF2-40B4-BE49-F238E27FC236}">
                    <a16:creationId xmlns:a16="http://schemas.microsoft.com/office/drawing/2014/main" id="{B3C2E01E-D2C1-4352-A010-14091F683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033" y="1838221"/>
                <a:ext cx="7373934" cy="692328"/>
              </a:xfrm>
              <a:prstGeom prst="rect">
                <a:avLst/>
              </a:prstGeom>
            </p:spPr>
          </p:pic>
          <p:sp>
            <p:nvSpPr>
              <p:cNvPr id="52" name="TextBox 51">
                <a:extLst>
                  <a:ext uri="{FF2B5EF4-FFF2-40B4-BE49-F238E27FC236}">
                    <a16:creationId xmlns:a16="http://schemas.microsoft.com/office/drawing/2014/main" id="{22B0A084-718E-4343-9ADA-540D9AFE4B22}"/>
                  </a:ext>
                </a:extLst>
              </p:cNvPr>
              <p:cNvSpPr txBox="1"/>
              <p:nvPr/>
            </p:nvSpPr>
            <p:spPr>
              <a:xfrm>
                <a:off x="2289684" y="2530548"/>
                <a:ext cx="2190306" cy="369332"/>
              </a:xfrm>
              <a:prstGeom prst="rect">
                <a:avLst/>
              </a:prstGeom>
              <a:noFill/>
            </p:spPr>
            <p:txBody>
              <a:bodyPr wrap="square" rtlCol="0">
                <a:spAutoFit/>
              </a:bodyPr>
              <a:lstStyle/>
              <a:p>
                <a:r>
                  <a:rPr lang="en-US" dirty="0"/>
                  <a:t>Formal Analysis</a:t>
                </a:r>
              </a:p>
            </p:txBody>
          </p:sp>
          <p:sp>
            <p:nvSpPr>
              <p:cNvPr id="53" name="TextBox 52">
                <a:extLst>
                  <a:ext uri="{FF2B5EF4-FFF2-40B4-BE49-F238E27FC236}">
                    <a16:creationId xmlns:a16="http://schemas.microsoft.com/office/drawing/2014/main" id="{F0D316A0-FF05-4224-9B8D-E6F77673FE50}"/>
                  </a:ext>
                </a:extLst>
              </p:cNvPr>
              <p:cNvSpPr txBox="1"/>
              <p:nvPr/>
            </p:nvSpPr>
            <p:spPr>
              <a:xfrm>
                <a:off x="7321189" y="2541513"/>
                <a:ext cx="2606057" cy="369332"/>
              </a:xfrm>
              <a:prstGeom prst="rect">
                <a:avLst/>
              </a:prstGeom>
              <a:noFill/>
            </p:spPr>
            <p:txBody>
              <a:bodyPr wrap="square" rtlCol="0">
                <a:spAutoFit/>
              </a:bodyPr>
              <a:lstStyle/>
              <a:p>
                <a:r>
                  <a:rPr lang="en-US" dirty="0"/>
                  <a:t>Probabilistic models</a:t>
                </a:r>
              </a:p>
            </p:txBody>
          </p:sp>
        </p:grpSp>
        <p:grpSp>
          <p:nvGrpSpPr>
            <p:cNvPr id="39" name="Group 38">
              <a:extLst>
                <a:ext uri="{FF2B5EF4-FFF2-40B4-BE49-F238E27FC236}">
                  <a16:creationId xmlns:a16="http://schemas.microsoft.com/office/drawing/2014/main" id="{F9CDD22A-4089-4C5D-A5FB-C6204F831F7B}"/>
                </a:ext>
              </a:extLst>
            </p:cNvPr>
            <p:cNvGrpSpPr/>
            <p:nvPr/>
          </p:nvGrpSpPr>
          <p:grpSpPr>
            <a:xfrm>
              <a:off x="1683486" y="2856906"/>
              <a:ext cx="3057914" cy="406994"/>
              <a:chOff x="1683486" y="2856906"/>
              <a:chExt cx="3057914" cy="406994"/>
            </a:xfrm>
          </p:grpSpPr>
          <p:sp>
            <p:nvSpPr>
              <p:cNvPr id="49" name="TextBox 48">
                <a:extLst>
                  <a:ext uri="{FF2B5EF4-FFF2-40B4-BE49-F238E27FC236}">
                    <a16:creationId xmlns:a16="http://schemas.microsoft.com/office/drawing/2014/main" id="{EB4B504E-5185-4D73-A110-095D73B70ECA}"/>
                  </a:ext>
                </a:extLst>
              </p:cNvPr>
              <p:cNvSpPr txBox="1"/>
              <p:nvPr/>
            </p:nvSpPr>
            <p:spPr>
              <a:xfrm>
                <a:off x="2058614" y="2856906"/>
                <a:ext cx="2682786" cy="369332"/>
              </a:xfrm>
              <a:prstGeom prst="rect">
                <a:avLst/>
              </a:prstGeom>
              <a:noFill/>
            </p:spPr>
            <p:txBody>
              <a:bodyPr wrap="none" rtlCol="0">
                <a:spAutoFit/>
              </a:bodyPr>
              <a:lstStyle/>
              <a:p>
                <a:r>
                  <a:rPr lang="en-US" b="1" dirty="0"/>
                  <a:t>Guarantee</a:t>
                </a:r>
                <a:r>
                  <a:rPr lang="en-US" dirty="0"/>
                  <a:t> for the Analysis</a:t>
                </a:r>
              </a:p>
            </p:txBody>
          </p:sp>
          <p:pic>
            <p:nvPicPr>
              <p:cNvPr id="50" name="Graphic 49" descr="Checkmark with solid fill">
                <a:extLst>
                  <a:ext uri="{FF2B5EF4-FFF2-40B4-BE49-F238E27FC236}">
                    <a16:creationId xmlns:a16="http://schemas.microsoft.com/office/drawing/2014/main" id="{FFE3AB3D-E595-4649-ACF7-7BAAABC2D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3486" y="2871607"/>
                <a:ext cx="357964" cy="392293"/>
              </a:xfrm>
              <a:prstGeom prst="rect">
                <a:avLst/>
              </a:prstGeom>
            </p:spPr>
          </p:pic>
        </p:grpSp>
        <p:grpSp>
          <p:nvGrpSpPr>
            <p:cNvPr id="40" name="Group 39">
              <a:extLst>
                <a:ext uri="{FF2B5EF4-FFF2-40B4-BE49-F238E27FC236}">
                  <a16:creationId xmlns:a16="http://schemas.microsoft.com/office/drawing/2014/main" id="{B4F5667F-9CA0-4A14-AFBC-17C6829BB7CB}"/>
                </a:ext>
              </a:extLst>
            </p:cNvPr>
            <p:cNvGrpSpPr/>
            <p:nvPr/>
          </p:nvGrpSpPr>
          <p:grpSpPr>
            <a:xfrm>
              <a:off x="1666321" y="3211692"/>
              <a:ext cx="3583859" cy="398413"/>
              <a:chOff x="1666321" y="3211692"/>
              <a:chExt cx="3583859" cy="398413"/>
            </a:xfrm>
          </p:grpSpPr>
          <p:pic>
            <p:nvPicPr>
              <p:cNvPr id="47" name="Graphic 46" descr="Close with solid fill">
                <a:extLst>
                  <a:ext uri="{FF2B5EF4-FFF2-40B4-BE49-F238E27FC236}">
                    <a16:creationId xmlns:a16="http://schemas.microsoft.com/office/drawing/2014/main" id="{DF363B9E-4D48-421B-9CF5-4E9F7AB73A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8" name="TextBox 47">
                <a:extLst>
                  <a:ext uri="{FF2B5EF4-FFF2-40B4-BE49-F238E27FC236}">
                    <a16:creationId xmlns:a16="http://schemas.microsoft.com/office/drawing/2014/main" id="{4E53D5FE-C721-4DFD-851B-9342A5960408}"/>
                  </a:ext>
                </a:extLst>
              </p:cNvPr>
              <p:cNvSpPr txBox="1"/>
              <p:nvPr/>
            </p:nvSpPr>
            <p:spPr>
              <a:xfrm>
                <a:off x="2058614" y="3211692"/>
                <a:ext cx="3191566" cy="369332"/>
              </a:xfrm>
              <a:prstGeom prst="rect">
                <a:avLst/>
              </a:prstGeom>
              <a:noFill/>
            </p:spPr>
            <p:txBody>
              <a:bodyPr wrap="square">
                <a:spAutoFit/>
              </a:bodyPr>
              <a:lstStyle/>
              <a:p>
                <a:r>
                  <a:rPr lang="en-US" dirty="0"/>
                  <a:t>Noise Intolerant</a:t>
                </a:r>
              </a:p>
            </p:txBody>
          </p:sp>
        </p:grpSp>
        <p:grpSp>
          <p:nvGrpSpPr>
            <p:cNvPr id="41" name="Group 40">
              <a:extLst>
                <a:ext uri="{FF2B5EF4-FFF2-40B4-BE49-F238E27FC236}">
                  <a16:creationId xmlns:a16="http://schemas.microsoft.com/office/drawing/2014/main" id="{4B6F29B3-0EA9-412E-8A38-067C8FE5D645}"/>
                </a:ext>
              </a:extLst>
            </p:cNvPr>
            <p:cNvGrpSpPr/>
            <p:nvPr/>
          </p:nvGrpSpPr>
          <p:grpSpPr>
            <a:xfrm>
              <a:off x="6720840" y="2898953"/>
              <a:ext cx="3787674" cy="392293"/>
              <a:chOff x="7273442" y="2907329"/>
              <a:chExt cx="3549530" cy="392293"/>
            </a:xfrm>
          </p:grpSpPr>
          <p:sp>
            <p:nvSpPr>
              <p:cNvPr id="45" name="TextBox 44">
                <a:extLst>
                  <a:ext uri="{FF2B5EF4-FFF2-40B4-BE49-F238E27FC236}">
                    <a16:creationId xmlns:a16="http://schemas.microsoft.com/office/drawing/2014/main" id="{4CCEBADA-4A1F-4AC1-A65D-1D1FCF6D9B99}"/>
                  </a:ext>
                </a:extLst>
              </p:cNvPr>
              <p:cNvSpPr txBox="1"/>
              <p:nvPr/>
            </p:nvSpPr>
            <p:spPr>
              <a:xfrm>
                <a:off x="7631406" y="2907329"/>
                <a:ext cx="3191566" cy="369332"/>
              </a:xfrm>
              <a:prstGeom prst="rect">
                <a:avLst/>
              </a:prstGeom>
              <a:noFill/>
            </p:spPr>
            <p:txBody>
              <a:bodyPr wrap="square">
                <a:spAutoFit/>
              </a:bodyPr>
              <a:lstStyle/>
              <a:p>
                <a:r>
                  <a:rPr lang="en-US" b="1" dirty="0"/>
                  <a:t>Scalable</a:t>
                </a:r>
                <a:r>
                  <a:rPr lang="en-US" dirty="0"/>
                  <a:t> and </a:t>
                </a:r>
                <a:r>
                  <a:rPr lang="en-US" b="1" dirty="0"/>
                  <a:t>Transferrable</a:t>
                </a:r>
              </a:p>
            </p:txBody>
          </p:sp>
          <p:pic>
            <p:nvPicPr>
              <p:cNvPr id="46" name="Graphic 45" descr="Checkmark with solid fill">
                <a:extLst>
                  <a:ext uri="{FF2B5EF4-FFF2-40B4-BE49-F238E27FC236}">
                    <a16:creationId xmlns:a16="http://schemas.microsoft.com/office/drawing/2014/main" id="{3C16ED93-D8E3-4577-857E-D525680F7C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3442" y="2907329"/>
                <a:ext cx="357964" cy="392293"/>
              </a:xfrm>
              <a:prstGeom prst="rect">
                <a:avLst/>
              </a:prstGeom>
            </p:spPr>
          </p:pic>
        </p:grpSp>
        <p:grpSp>
          <p:nvGrpSpPr>
            <p:cNvPr id="42" name="Group 41">
              <a:extLst>
                <a:ext uri="{FF2B5EF4-FFF2-40B4-BE49-F238E27FC236}">
                  <a16:creationId xmlns:a16="http://schemas.microsoft.com/office/drawing/2014/main" id="{4FC0C5B9-9281-409C-8433-FA4F2E43340B}"/>
                </a:ext>
              </a:extLst>
            </p:cNvPr>
            <p:cNvGrpSpPr/>
            <p:nvPr/>
          </p:nvGrpSpPr>
          <p:grpSpPr>
            <a:xfrm>
              <a:off x="6720840" y="3211692"/>
              <a:ext cx="3825695" cy="398413"/>
              <a:chOff x="1666321" y="3211692"/>
              <a:chExt cx="3583859" cy="398413"/>
            </a:xfrm>
          </p:grpSpPr>
          <p:pic>
            <p:nvPicPr>
              <p:cNvPr id="43" name="Graphic 42" descr="Close with solid fill">
                <a:extLst>
                  <a:ext uri="{FF2B5EF4-FFF2-40B4-BE49-F238E27FC236}">
                    <a16:creationId xmlns:a16="http://schemas.microsoft.com/office/drawing/2014/main" id="{1AFF886F-3362-450E-A742-F6DC808989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4" name="TextBox 43">
                <a:extLst>
                  <a:ext uri="{FF2B5EF4-FFF2-40B4-BE49-F238E27FC236}">
                    <a16:creationId xmlns:a16="http://schemas.microsoft.com/office/drawing/2014/main" id="{D9F432A8-3E83-463E-990F-6B5971E2305B}"/>
                  </a:ext>
                </a:extLst>
              </p:cNvPr>
              <p:cNvSpPr txBox="1"/>
              <p:nvPr/>
            </p:nvSpPr>
            <p:spPr>
              <a:xfrm>
                <a:off x="2058614" y="3211692"/>
                <a:ext cx="3191566" cy="369332"/>
              </a:xfrm>
              <a:prstGeom prst="rect">
                <a:avLst/>
              </a:prstGeom>
              <a:noFill/>
            </p:spPr>
            <p:txBody>
              <a:bodyPr wrap="square">
                <a:spAutoFit/>
              </a:bodyPr>
              <a:lstStyle/>
              <a:p>
                <a:r>
                  <a:rPr lang="en-US" dirty="0"/>
                  <a:t>No theoretical Guarantee</a:t>
                </a:r>
              </a:p>
            </p:txBody>
          </p:sp>
        </p:grpSp>
      </p:grpSp>
      <p:sp>
        <p:nvSpPr>
          <p:cNvPr id="54" name="TextBox 53">
            <a:extLst>
              <a:ext uri="{FF2B5EF4-FFF2-40B4-BE49-F238E27FC236}">
                <a16:creationId xmlns:a16="http://schemas.microsoft.com/office/drawing/2014/main" id="{F4311D34-ABBB-4986-9E79-E7E952B7E702}"/>
              </a:ext>
            </a:extLst>
          </p:cNvPr>
          <p:cNvSpPr txBox="1"/>
          <p:nvPr/>
        </p:nvSpPr>
        <p:spPr>
          <a:xfrm>
            <a:off x="1257300" y="1016177"/>
            <a:ext cx="4572000"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Code Generation</a:t>
            </a:r>
          </a:p>
        </p:txBody>
      </p:sp>
      <p:cxnSp>
        <p:nvCxnSpPr>
          <p:cNvPr id="56" name="Straight Arrow Connector 55">
            <a:extLst>
              <a:ext uri="{FF2B5EF4-FFF2-40B4-BE49-F238E27FC236}">
                <a16:creationId xmlns:a16="http://schemas.microsoft.com/office/drawing/2014/main" id="{1F4C3759-54DC-4D91-BB8E-A47309718094}"/>
              </a:ext>
            </a:extLst>
          </p:cNvPr>
          <p:cNvCxnSpPr>
            <a:cxnSpLocks/>
          </p:cNvCxnSpPr>
          <p:nvPr/>
        </p:nvCxnSpPr>
        <p:spPr>
          <a:xfrm flipH="1">
            <a:off x="7747489" y="1783374"/>
            <a:ext cx="191259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B8BD837-3155-4A5B-8FB4-D0716270907C}"/>
              </a:ext>
            </a:extLst>
          </p:cNvPr>
          <p:cNvCxnSpPr>
            <a:cxnSpLocks/>
          </p:cNvCxnSpPr>
          <p:nvPr/>
        </p:nvCxnSpPr>
        <p:spPr>
          <a:xfrm flipV="1">
            <a:off x="2422153" y="1781396"/>
            <a:ext cx="1794042" cy="1128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ABBB098-F756-4091-8B1B-B8ED7FE1B029}"/>
              </a:ext>
            </a:extLst>
          </p:cNvPr>
          <p:cNvCxnSpPr>
            <a:cxnSpLocks/>
            <a:stCxn id="51" idx="0"/>
            <a:endCxn id="51" idx="2"/>
          </p:cNvCxnSpPr>
          <p:nvPr/>
        </p:nvCxnSpPr>
        <p:spPr>
          <a:xfrm>
            <a:off x="6025774" y="1447800"/>
            <a:ext cx="0" cy="692328"/>
          </a:xfrm>
          <a:prstGeom prst="line">
            <a:avLst/>
          </a:prstGeom>
          <a:ln w="38100"/>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E25A659C-02D5-4A8B-AA2B-1B22DA3DD66E}"/>
              </a:ext>
            </a:extLst>
          </p:cNvPr>
          <p:cNvSpPr txBox="1"/>
          <p:nvPr/>
        </p:nvSpPr>
        <p:spPr>
          <a:xfrm>
            <a:off x="1257299" y="3615454"/>
            <a:ext cx="5871877"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dirty="0"/>
              <a:t>Developer Feedback Oriented Automation</a:t>
            </a:r>
          </a:p>
        </p:txBody>
      </p:sp>
      <p:grpSp>
        <p:nvGrpSpPr>
          <p:cNvPr id="105" name="Group 104">
            <a:extLst>
              <a:ext uri="{FF2B5EF4-FFF2-40B4-BE49-F238E27FC236}">
                <a16:creationId xmlns:a16="http://schemas.microsoft.com/office/drawing/2014/main" id="{AF760832-4CBB-4146-ABCE-4D6148391171}"/>
              </a:ext>
            </a:extLst>
          </p:cNvPr>
          <p:cNvGrpSpPr/>
          <p:nvPr/>
        </p:nvGrpSpPr>
        <p:grpSpPr>
          <a:xfrm>
            <a:off x="3643969" y="4009719"/>
            <a:ext cx="4497675" cy="2181989"/>
            <a:chOff x="2741325" y="3888610"/>
            <a:chExt cx="4575311" cy="2240595"/>
          </a:xfrm>
        </p:grpSpPr>
        <p:pic>
          <p:nvPicPr>
            <p:cNvPr id="81" name="Graphic 80" descr="Computer with solid fill">
              <a:extLst>
                <a:ext uri="{FF2B5EF4-FFF2-40B4-BE49-F238E27FC236}">
                  <a16:creationId xmlns:a16="http://schemas.microsoft.com/office/drawing/2014/main" id="{394906E6-99A1-45F2-86F8-62B9D2DD0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3772" y="3888610"/>
              <a:ext cx="914400" cy="914400"/>
            </a:xfrm>
            <a:prstGeom prst="rect">
              <a:avLst/>
            </a:prstGeom>
          </p:spPr>
        </p:pic>
        <p:pic>
          <p:nvPicPr>
            <p:cNvPr id="83" name="Graphic 82" descr="Connections with solid fill">
              <a:extLst>
                <a:ext uri="{FF2B5EF4-FFF2-40B4-BE49-F238E27FC236}">
                  <a16:creationId xmlns:a16="http://schemas.microsoft.com/office/drawing/2014/main" id="{00B3B1FE-FA78-4BF8-B459-5311E63758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41325" y="4686125"/>
              <a:ext cx="1155698" cy="1155698"/>
            </a:xfrm>
            <a:prstGeom prst="rect">
              <a:avLst/>
            </a:prstGeom>
          </p:spPr>
        </p:pic>
        <p:pic>
          <p:nvPicPr>
            <p:cNvPr id="85" name="Graphic 84" descr="Customer review with solid fill">
              <a:extLst>
                <a:ext uri="{FF2B5EF4-FFF2-40B4-BE49-F238E27FC236}">
                  <a16:creationId xmlns:a16="http://schemas.microsoft.com/office/drawing/2014/main" id="{3CD8E7AC-103A-43A0-ABF6-E5F0E59D25B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02236" y="3934313"/>
              <a:ext cx="914400" cy="914400"/>
            </a:xfrm>
            <a:prstGeom prst="rect">
              <a:avLst/>
            </a:prstGeom>
          </p:spPr>
        </p:pic>
        <mc:AlternateContent xmlns:mc="http://schemas.openxmlformats.org/markup-compatibility/2006">
          <mc:Choice xmlns:am3d="http://schemas.microsoft.com/office/drawing/2017/model3d" Requires="am3d">
            <p:graphicFrame>
              <p:nvGraphicFramePr>
                <p:cNvPr id="86" name="3D Model 85" descr="PLBART">
                  <a:extLst>
                    <a:ext uri="{FF2B5EF4-FFF2-40B4-BE49-F238E27FC236}">
                      <a16:creationId xmlns:a16="http://schemas.microsoft.com/office/drawing/2014/main" id="{CCB69C2E-5391-4E97-8DD8-0A5114DEE104}"/>
                    </a:ext>
                  </a:extLst>
                </p:cNvPr>
                <p:cNvGraphicFramePr>
                  <a:graphicFrameLocks noChangeAspect="1"/>
                </p:cNvGraphicFramePr>
                <p:nvPr>
                  <p:extLst>
                    <p:ext uri="{D42A27DB-BD31-4B8C-83A1-F6EECF244321}">
                      <p14:modId xmlns:p14="http://schemas.microsoft.com/office/powerpoint/2010/main" val="103934493"/>
                    </p:ext>
                  </p:extLst>
                </p:nvPr>
              </p:nvGraphicFramePr>
              <p:xfrm>
                <a:off x="4661088" y="5076165"/>
                <a:ext cx="1434912" cy="1053040"/>
              </p:xfrm>
              <a:graphic>
                <a:graphicData uri="http://schemas.microsoft.com/office/drawing/2017/model3d">
                  <am3d:model3d r:embed="rId15">
                    <am3d:spPr>
                      <a:xfrm>
                        <a:off x="0" y="0"/>
                        <a:ext cx="1434912" cy="1053040"/>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16"/>
                    </am3d:raster>
                    <am3d:objViewport viewportSz="16585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PLBART">
                  <a:extLst>
                    <a:ext uri="{FF2B5EF4-FFF2-40B4-BE49-F238E27FC236}">
                      <a16:creationId xmlns:a16="http://schemas.microsoft.com/office/drawing/2014/main" id="{CCB69C2E-5391-4E97-8DD8-0A5114DEE104}"/>
                    </a:ext>
                  </a:extLst>
                </p:cNvPr>
                <p:cNvPicPr>
                  <a:picLocks noGrp="1" noRot="1" noChangeAspect="1" noMove="1" noResize="1" noEditPoints="1" noAdjustHandles="1" noChangeArrowheads="1" noChangeShapeType="1" noCrop="1"/>
                </p:cNvPicPr>
                <p:nvPr/>
              </p:nvPicPr>
              <p:blipFill>
                <a:blip r:embed="rId16"/>
                <a:stretch>
                  <a:fillRect/>
                </a:stretch>
              </p:blipFill>
              <p:spPr>
                <a:xfrm>
                  <a:off x="5531157" y="5166212"/>
                  <a:ext cx="1410564" cy="1025496"/>
                </a:xfrm>
                <a:prstGeom prst="rect">
                  <a:avLst/>
                </a:prstGeom>
              </p:spPr>
            </p:pic>
          </mc:Fallback>
        </mc:AlternateContent>
        <p:sp>
          <p:nvSpPr>
            <p:cNvPr id="91" name="Arrow: Right 90">
              <a:extLst>
                <a:ext uri="{FF2B5EF4-FFF2-40B4-BE49-F238E27FC236}">
                  <a16:creationId xmlns:a16="http://schemas.microsoft.com/office/drawing/2014/main" id="{9B400F04-5C19-46EB-97C4-1EDAFD2E2585}"/>
                </a:ext>
              </a:extLst>
            </p:cNvPr>
            <p:cNvSpPr/>
            <p:nvPr/>
          </p:nvSpPr>
          <p:spPr>
            <a:xfrm rot="19404978">
              <a:off x="3909090" y="4565475"/>
              <a:ext cx="391158" cy="2413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Arrow: Left-Right 91">
              <a:extLst>
                <a:ext uri="{FF2B5EF4-FFF2-40B4-BE49-F238E27FC236}">
                  <a16:creationId xmlns:a16="http://schemas.microsoft.com/office/drawing/2014/main" id="{9CAC3E12-1DFC-47D1-A056-9F8864623802}"/>
                </a:ext>
              </a:extLst>
            </p:cNvPr>
            <p:cNvSpPr/>
            <p:nvPr/>
          </p:nvSpPr>
          <p:spPr>
            <a:xfrm>
              <a:off x="5387281" y="4218387"/>
              <a:ext cx="1022256" cy="23889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Arrow Connector 95">
              <a:extLst>
                <a:ext uri="{FF2B5EF4-FFF2-40B4-BE49-F238E27FC236}">
                  <a16:creationId xmlns:a16="http://schemas.microsoft.com/office/drawing/2014/main" id="{2EEE5CD8-2698-4FA3-8C08-3DE28AA00D10}"/>
                </a:ext>
              </a:extLst>
            </p:cNvPr>
            <p:cNvCxnSpPr>
              <a:stCxn id="83" idx="3"/>
              <a:endCxn id="86" idx="1"/>
            </p:cNvCxnSpPr>
            <p:nvPr/>
          </p:nvCxnSpPr>
          <p:spPr>
            <a:xfrm>
              <a:off x="3897023" y="5263974"/>
              <a:ext cx="764065" cy="338712"/>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1D0B4834-AE8E-468A-9F7E-E59EE1327503}"/>
                </a:ext>
              </a:extLst>
            </p:cNvPr>
            <p:cNvCxnSpPr>
              <a:cxnSpLocks/>
            </p:cNvCxnSpPr>
            <p:nvPr/>
          </p:nvCxnSpPr>
          <p:spPr>
            <a:xfrm>
              <a:off x="4710373" y="4620808"/>
              <a:ext cx="387316" cy="643166"/>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F6365BE1-E093-49A5-A818-E910E05F0A25}"/>
                </a:ext>
              </a:extLst>
            </p:cNvPr>
            <p:cNvCxnSpPr>
              <a:cxnSpLocks/>
            </p:cNvCxnSpPr>
            <p:nvPr/>
          </p:nvCxnSpPr>
          <p:spPr>
            <a:xfrm flipH="1">
              <a:off x="5789765" y="4686125"/>
              <a:ext cx="611732" cy="577849"/>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96335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9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9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up)">
                                      <p:cBhvr>
                                        <p:cTn id="21" dur="500"/>
                                        <p:tgtEl>
                                          <p:spTgt spid="65"/>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7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3960573-53D2-4E3F-91F5-CF90142D45EB}"/>
              </a:ext>
            </a:extLst>
          </p:cNvPr>
          <p:cNvGrpSpPr/>
          <p:nvPr/>
        </p:nvGrpSpPr>
        <p:grpSpPr>
          <a:xfrm>
            <a:off x="5163211" y="358255"/>
            <a:ext cx="1865577" cy="1982414"/>
            <a:chOff x="5163211" y="409531"/>
            <a:chExt cx="1865577" cy="1982414"/>
          </a:xfrm>
        </p:grpSpPr>
        <p:pic>
          <p:nvPicPr>
            <p:cNvPr id="1026" name="Picture 2">
              <a:extLst>
                <a:ext uri="{FF2B5EF4-FFF2-40B4-BE49-F238E27FC236}">
                  <a16:creationId xmlns:a16="http://schemas.microsoft.com/office/drawing/2014/main" id="{353CAAF2-CA7D-457B-903A-C58DEF26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11" y="409531"/>
              <a:ext cx="1865577" cy="1469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E24CB4-E7B6-48F2-88A2-CCE837D840B2}"/>
                </a:ext>
              </a:extLst>
            </p:cNvPr>
            <p:cNvSpPr txBox="1"/>
            <p:nvPr/>
          </p:nvSpPr>
          <p:spPr>
            <a:xfrm>
              <a:off x="5504394" y="1868725"/>
              <a:ext cx="1183209" cy="523220"/>
            </a:xfrm>
            <a:prstGeom prst="rect">
              <a:avLst/>
            </a:prstGeom>
            <a:noFill/>
          </p:spPr>
          <p:txBody>
            <a:bodyPr wrap="none" rtlCol="0">
              <a:spAutoFit/>
            </a:bodyPr>
            <a:lstStyle/>
            <a:p>
              <a:pPr algn="ctr"/>
              <a:r>
                <a:rPr lang="en-US" sz="1400" dirty="0" err="1"/>
                <a:t>Baishakhi</a:t>
              </a:r>
              <a:r>
                <a:rPr lang="en-US" sz="1400" dirty="0"/>
                <a:t> Ray</a:t>
              </a:r>
            </a:p>
            <a:p>
              <a:pPr algn="ctr"/>
              <a:r>
                <a:rPr lang="en-US" sz="1400" dirty="0"/>
                <a:t>Adviser</a:t>
              </a:r>
            </a:p>
          </p:txBody>
        </p:sp>
      </p:grpSp>
      <p:sp>
        <p:nvSpPr>
          <p:cNvPr id="3" name="Slide Number Placeholder 1">
            <a:extLst>
              <a:ext uri="{FF2B5EF4-FFF2-40B4-BE49-F238E27FC236}">
                <a16:creationId xmlns:a16="http://schemas.microsoft.com/office/drawing/2014/main" id="{C3931D78-AFDD-45D6-88A0-0D42509E5491}"/>
              </a:ext>
            </a:extLst>
          </p:cNvPr>
          <p:cNvSpPr txBox="1">
            <a:spLocks/>
          </p:cNvSpPr>
          <p:nvPr/>
        </p:nvSpPr>
        <p:spPr>
          <a:xfrm>
            <a:off x="11296611" y="6217623"/>
            <a:ext cx="731600" cy="52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1200" smtClean="0"/>
              <a:pPr algn="r"/>
              <a:t>71</a:t>
            </a:fld>
            <a:endParaRPr lang="en" sz="1200" dirty="0"/>
          </a:p>
        </p:txBody>
      </p:sp>
      <p:grpSp>
        <p:nvGrpSpPr>
          <p:cNvPr id="2" name="Group 1">
            <a:extLst>
              <a:ext uri="{FF2B5EF4-FFF2-40B4-BE49-F238E27FC236}">
                <a16:creationId xmlns:a16="http://schemas.microsoft.com/office/drawing/2014/main" id="{B615D24F-9C08-42E6-BE67-7B20C62D3253}"/>
              </a:ext>
            </a:extLst>
          </p:cNvPr>
          <p:cNvGrpSpPr/>
          <p:nvPr/>
        </p:nvGrpSpPr>
        <p:grpSpPr>
          <a:xfrm>
            <a:off x="756684" y="2437271"/>
            <a:ext cx="10486011" cy="4123684"/>
            <a:chOff x="756684" y="2437271"/>
            <a:chExt cx="10486011" cy="4123684"/>
          </a:xfrm>
        </p:grpSpPr>
        <p:grpSp>
          <p:nvGrpSpPr>
            <p:cNvPr id="32" name="Group 31">
              <a:extLst>
                <a:ext uri="{FF2B5EF4-FFF2-40B4-BE49-F238E27FC236}">
                  <a16:creationId xmlns:a16="http://schemas.microsoft.com/office/drawing/2014/main" id="{37EB6B3D-1CB9-4226-B802-A2F3AA8F2204}"/>
                </a:ext>
              </a:extLst>
            </p:cNvPr>
            <p:cNvGrpSpPr/>
            <p:nvPr/>
          </p:nvGrpSpPr>
          <p:grpSpPr>
            <a:xfrm>
              <a:off x="756684" y="4510625"/>
              <a:ext cx="10461655" cy="2050330"/>
              <a:chOff x="756684" y="4553355"/>
              <a:chExt cx="10461655" cy="2050330"/>
            </a:xfrm>
          </p:grpSpPr>
          <p:grpSp>
            <p:nvGrpSpPr>
              <p:cNvPr id="16" name="Group 15">
                <a:extLst>
                  <a:ext uri="{FF2B5EF4-FFF2-40B4-BE49-F238E27FC236}">
                    <a16:creationId xmlns:a16="http://schemas.microsoft.com/office/drawing/2014/main" id="{9C53E02C-BA5B-4013-A739-272D29141AB9}"/>
                  </a:ext>
                </a:extLst>
              </p:cNvPr>
              <p:cNvGrpSpPr/>
              <p:nvPr/>
            </p:nvGrpSpPr>
            <p:grpSpPr>
              <a:xfrm>
                <a:off x="756684" y="4553355"/>
                <a:ext cx="1720966" cy="2050330"/>
                <a:chOff x="1397426" y="4692093"/>
                <a:chExt cx="1720966" cy="2050330"/>
              </a:xfrm>
            </p:grpSpPr>
            <p:pic>
              <p:nvPicPr>
                <p:cNvPr id="7" name="Picture 6">
                  <a:extLst>
                    <a:ext uri="{FF2B5EF4-FFF2-40B4-BE49-F238E27FC236}">
                      <a16:creationId xmlns:a16="http://schemas.microsoft.com/office/drawing/2014/main" id="{01788F36-4E71-48F6-B58F-804CA75463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426" y="4692093"/>
                  <a:ext cx="1720966" cy="1525530"/>
                </a:xfrm>
                <a:prstGeom prst="rect">
                  <a:avLst/>
                </a:prstGeom>
              </p:spPr>
            </p:pic>
            <p:sp>
              <p:nvSpPr>
                <p:cNvPr id="24" name="TextBox 23">
                  <a:extLst>
                    <a:ext uri="{FF2B5EF4-FFF2-40B4-BE49-F238E27FC236}">
                      <a16:creationId xmlns:a16="http://schemas.microsoft.com/office/drawing/2014/main" id="{1EA43D61-B3D8-45AB-AE43-A7167A47CEE4}"/>
                    </a:ext>
                  </a:extLst>
                </p:cNvPr>
                <p:cNvSpPr txBox="1"/>
                <p:nvPr/>
              </p:nvSpPr>
              <p:spPr>
                <a:xfrm>
                  <a:off x="1614403" y="6219203"/>
                  <a:ext cx="1287019" cy="523220"/>
                </a:xfrm>
                <a:prstGeom prst="rect">
                  <a:avLst/>
                </a:prstGeom>
                <a:noFill/>
              </p:spPr>
              <p:txBody>
                <a:bodyPr wrap="none" rtlCol="0">
                  <a:spAutoFit/>
                </a:bodyPr>
                <a:lstStyle/>
                <a:p>
                  <a:pPr algn="ctr"/>
                  <a:r>
                    <a:rPr lang="en-US" sz="1400" dirty="0" err="1"/>
                    <a:t>Yangruibo</a:t>
                  </a:r>
                  <a:r>
                    <a:rPr lang="en-US" sz="1400" dirty="0"/>
                    <a:t> Ding</a:t>
                  </a:r>
                </a:p>
                <a:p>
                  <a:pPr algn="ctr"/>
                  <a:r>
                    <a:rPr lang="en-US" sz="1400" dirty="0"/>
                    <a:t>Columbia</a:t>
                  </a:r>
                </a:p>
              </p:txBody>
            </p:sp>
          </p:grpSp>
          <p:grpSp>
            <p:nvGrpSpPr>
              <p:cNvPr id="21" name="Group 20">
                <a:extLst>
                  <a:ext uri="{FF2B5EF4-FFF2-40B4-BE49-F238E27FC236}">
                    <a16:creationId xmlns:a16="http://schemas.microsoft.com/office/drawing/2014/main" id="{B4E99981-231F-48D2-B777-E19EA408E9ED}"/>
                  </a:ext>
                </a:extLst>
              </p:cNvPr>
              <p:cNvGrpSpPr/>
              <p:nvPr/>
            </p:nvGrpSpPr>
            <p:grpSpPr>
              <a:xfrm>
                <a:off x="5245526" y="4553355"/>
                <a:ext cx="1526977" cy="2050330"/>
                <a:chOff x="4050514" y="4692093"/>
                <a:chExt cx="1526977" cy="2050330"/>
              </a:xfrm>
            </p:grpSpPr>
            <p:pic>
              <p:nvPicPr>
                <p:cNvPr id="1038" name="Picture 14" descr="rahlk (Rahul Krishna) · GitHub">
                  <a:extLst>
                    <a:ext uri="{FF2B5EF4-FFF2-40B4-BE49-F238E27FC236}">
                      <a16:creationId xmlns:a16="http://schemas.microsoft.com/office/drawing/2014/main" id="{FD8D8520-3655-4F48-B875-4B5068CF8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0514" y="4692093"/>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17C73CD-6B9E-4A24-8FD7-F9C7AD1D32B0}"/>
                    </a:ext>
                  </a:extLst>
                </p:cNvPr>
                <p:cNvSpPr txBox="1"/>
                <p:nvPr/>
              </p:nvSpPr>
              <p:spPr>
                <a:xfrm>
                  <a:off x="4152603" y="6219203"/>
                  <a:ext cx="1322799" cy="523220"/>
                </a:xfrm>
                <a:prstGeom prst="rect">
                  <a:avLst/>
                </a:prstGeom>
                <a:noFill/>
              </p:spPr>
              <p:txBody>
                <a:bodyPr wrap="none" rtlCol="0">
                  <a:spAutoFit/>
                </a:bodyPr>
                <a:lstStyle/>
                <a:p>
                  <a:pPr algn="ctr"/>
                  <a:r>
                    <a:rPr lang="en-US" sz="1400" dirty="0"/>
                    <a:t>Rahul Krishna</a:t>
                  </a:r>
                </a:p>
                <a:p>
                  <a:pPr algn="ctr"/>
                  <a:r>
                    <a:rPr lang="en-US" sz="1400" dirty="0"/>
                    <a:t>Columbia / IBM</a:t>
                  </a:r>
                </a:p>
              </p:txBody>
            </p:sp>
          </p:grpSp>
          <p:grpSp>
            <p:nvGrpSpPr>
              <p:cNvPr id="19" name="Group 18">
                <a:extLst>
                  <a:ext uri="{FF2B5EF4-FFF2-40B4-BE49-F238E27FC236}">
                    <a16:creationId xmlns:a16="http://schemas.microsoft.com/office/drawing/2014/main" id="{6D008AEB-AA31-4215-BEC9-26E76CA1CC3D}"/>
                  </a:ext>
                </a:extLst>
              </p:cNvPr>
              <p:cNvGrpSpPr/>
              <p:nvPr/>
            </p:nvGrpSpPr>
            <p:grpSpPr>
              <a:xfrm>
                <a:off x="7423080" y="4554935"/>
                <a:ext cx="1430919" cy="2048750"/>
                <a:chOff x="6610886" y="4692093"/>
                <a:chExt cx="1430919" cy="2048750"/>
              </a:xfrm>
            </p:grpSpPr>
            <p:pic>
              <p:nvPicPr>
                <p:cNvPr id="1036" name="Picture 12" descr="No photo description available.">
                  <a:extLst>
                    <a:ext uri="{FF2B5EF4-FFF2-40B4-BE49-F238E27FC236}">
                      <a16:creationId xmlns:a16="http://schemas.microsoft.com/office/drawing/2014/main" id="{44FF91FB-EB02-405E-A8C5-0E550F8199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684" t="13957" r="31153" b="32960"/>
                <a:stretch/>
              </p:blipFill>
              <p:spPr bwMode="auto">
                <a:xfrm>
                  <a:off x="6610886" y="4692093"/>
                  <a:ext cx="14309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1AE70D1-0759-4256-8DFF-DE38E982941C}"/>
                    </a:ext>
                  </a:extLst>
                </p:cNvPr>
                <p:cNvSpPr txBox="1"/>
                <p:nvPr/>
              </p:nvSpPr>
              <p:spPr>
                <a:xfrm>
                  <a:off x="6792212" y="6217623"/>
                  <a:ext cx="1082925" cy="523220"/>
                </a:xfrm>
                <a:prstGeom prst="rect">
                  <a:avLst/>
                </a:prstGeom>
                <a:noFill/>
              </p:spPr>
              <p:txBody>
                <a:bodyPr wrap="none" rtlCol="0">
                  <a:spAutoFit/>
                </a:bodyPr>
                <a:lstStyle/>
                <a:p>
                  <a:pPr algn="ctr"/>
                  <a:r>
                    <a:rPr lang="en-US" sz="1400" dirty="0" err="1"/>
                    <a:t>Toufiq</a:t>
                  </a:r>
                  <a:r>
                    <a:rPr lang="en-US" sz="1400" dirty="0"/>
                    <a:t> Parag</a:t>
                  </a:r>
                </a:p>
                <a:p>
                  <a:pPr algn="ctr"/>
                  <a:r>
                    <a:rPr lang="en-US" sz="1400" dirty="0"/>
                    <a:t>UC Davis</a:t>
                  </a:r>
                </a:p>
              </p:txBody>
            </p:sp>
          </p:grpSp>
          <p:grpSp>
            <p:nvGrpSpPr>
              <p:cNvPr id="17" name="Group 16">
                <a:extLst>
                  <a:ext uri="{FF2B5EF4-FFF2-40B4-BE49-F238E27FC236}">
                    <a16:creationId xmlns:a16="http://schemas.microsoft.com/office/drawing/2014/main" id="{6CBBC29D-6369-40C6-B6DA-44A7DAE9B649}"/>
                  </a:ext>
                </a:extLst>
              </p:cNvPr>
              <p:cNvGrpSpPr/>
              <p:nvPr/>
            </p:nvGrpSpPr>
            <p:grpSpPr>
              <a:xfrm>
                <a:off x="9691362" y="4553355"/>
                <a:ext cx="1526977" cy="2050197"/>
                <a:chOff x="9199584" y="4690646"/>
                <a:chExt cx="1526977" cy="2050197"/>
              </a:xfrm>
            </p:grpSpPr>
            <p:pic>
              <p:nvPicPr>
                <p:cNvPr id="1032" name="Picture 8" descr="rizwan09 (Md Rizwan Parvez) · GitHub">
                  <a:extLst>
                    <a:ext uri="{FF2B5EF4-FFF2-40B4-BE49-F238E27FC236}">
                      <a16:creationId xmlns:a16="http://schemas.microsoft.com/office/drawing/2014/main" id="{AE8629E3-B14B-483B-B1A3-7F938E924A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9584" y="4690646"/>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88FE450-53DD-489B-AE60-02575ABA97B7}"/>
                    </a:ext>
                  </a:extLst>
                </p:cNvPr>
                <p:cNvSpPr txBox="1"/>
                <p:nvPr/>
              </p:nvSpPr>
              <p:spPr>
                <a:xfrm>
                  <a:off x="9374784" y="6217623"/>
                  <a:ext cx="1218667" cy="523220"/>
                </a:xfrm>
                <a:prstGeom prst="rect">
                  <a:avLst/>
                </a:prstGeom>
                <a:noFill/>
              </p:spPr>
              <p:txBody>
                <a:bodyPr wrap="none" rtlCol="0">
                  <a:spAutoFit/>
                </a:bodyPr>
                <a:lstStyle/>
                <a:p>
                  <a:pPr algn="ctr"/>
                  <a:r>
                    <a:rPr lang="en-US" sz="1400" dirty="0"/>
                    <a:t>Rizwan Parvez</a:t>
                  </a:r>
                </a:p>
                <a:p>
                  <a:pPr algn="ctr"/>
                  <a:r>
                    <a:rPr lang="en-US" sz="1400" dirty="0"/>
                    <a:t>UCLA</a:t>
                  </a:r>
                </a:p>
              </p:txBody>
            </p:sp>
          </p:grpSp>
          <p:grpSp>
            <p:nvGrpSpPr>
              <p:cNvPr id="29" name="Group 28">
                <a:extLst>
                  <a:ext uri="{FF2B5EF4-FFF2-40B4-BE49-F238E27FC236}">
                    <a16:creationId xmlns:a16="http://schemas.microsoft.com/office/drawing/2014/main" id="{F4B2066A-1E4C-453D-816C-36014CF0E4DF}"/>
                  </a:ext>
                </a:extLst>
              </p:cNvPr>
              <p:cNvGrpSpPr/>
              <p:nvPr/>
            </p:nvGrpSpPr>
            <p:grpSpPr>
              <a:xfrm>
                <a:off x="3192661" y="4553355"/>
                <a:ext cx="1218203" cy="1998587"/>
                <a:chOff x="830264" y="4742256"/>
                <a:chExt cx="1218203" cy="1998587"/>
              </a:xfrm>
            </p:grpSpPr>
            <p:pic>
              <p:nvPicPr>
                <p:cNvPr id="1040" name="Picture 16" descr="Yu Feng | UCSB Computer Science">
                  <a:extLst>
                    <a:ext uri="{FF2B5EF4-FFF2-40B4-BE49-F238E27FC236}">
                      <a16:creationId xmlns:a16="http://schemas.microsoft.com/office/drawing/2014/main" id="{C8AFE621-DF67-4206-8EC5-024968DA05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264" y="4742256"/>
                  <a:ext cx="1218203" cy="152275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1CCFE2B-1125-4EEB-8B84-1756435850DB}"/>
                    </a:ext>
                  </a:extLst>
                </p:cNvPr>
                <p:cNvSpPr txBox="1"/>
                <p:nvPr/>
              </p:nvSpPr>
              <p:spPr>
                <a:xfrm>
                  <a:off x="1096153" y="6217623"/>
                  <a:ext cx="747641" cy="523220"/>
                </a:xfrm>
                <a:prstGeom prst="rect">
                  <a:avLst/>
                </a:prstGeom>
                <a:noFill/>
              </p:spPr>
              <p:txBody>
                <a:bodyPr wrap="none" rtlCol="0">
                  <a:spAutoFit/>
                </a:bodyPr>
                <a:lstStyle/>
                <a:p>
                  <a:pPr algn="ctr"/>
                  <a:r>
                    <a:rPr lang="en-US" sz="1400" dirty="0"/>
                    <a:t>Yu Feng</a:t>
                  </a:r>
                </a:p>
                <a:p>
                  <a:pPr algn="ctr"/>
                  <a:r>
                    <a:rPr lang="en-US" sz="1400" dirty="0"/>
                    <a:t>UCSB</a:t>
                  </a:r>
                </a:p>
              </p:txBody>
            </p:sp>
          </p:grpSp>
        </p:grpSp>
        <p:grpSp>
          <p:nvGrpSpPr>
            <p:cNvPr id="31" name="Group 30">
              <a:extLst>
                <a:ext uri="{FF2B5EF4-FFF2-40B4-BE49-F238E27FC236}">
                  <a16:creationId xmlns:a16="http://schemas.microsoft.com/office/drawing/2014/main" id="{5FE1BCD6-FCB7-4168-A192-9CBF7500AAA6}"/>
                </a:ext>
              </a:extLst>
            </p:cNvPr>
            <p:cNvGrpSpPr/>
            <p:nvPr/>
          </p:nvGrpSpPr>
          <p:grpSpPr>
            <a:xfrm>
              <a:off x="949301" y="2437271"/>
              <a:ext cx="10293394" cy="2054690"/>
              <a:chOff x="771500" y="2391945"/>
              <a:chExt cx="10293394" cy="2054690"/>
            </a:xfrm>
          </p:grpSpPr>
          <p:grpSp>
            <p:nvGrpSpPr>
              <p:cNvPr id="11" name="Group 10">
                <a:extLst>
                  <a:ext uri="{FF2B5EF4-FFF2-40B4-BE49-F238E27FC236}">
                    <a16:creationId xmlns:a16="http://schemas.microsoft.com/office/drawing/2014/main" id="{B50EC2F8-E50A-4666-9628-BE5C983C5A15}"/>
                  </a:ext>
                </a:extLst>
              </p:cNvPr>
              <p:cNvGrpSpPr/>
              <p:nvPr/>
            </p:nvGrpSpPr>
            <p:grpSpPr>
              <a:xfrm>
                <a:off x="771500" y="2391945"/>
                <a:ext cx="1335733" cy="2042051"/>
                <a:chOff x="1590043" y="2586370"/>
                <a:chExt cx="1335733" cy="2042051"/>
              </a:xfrm>
            </p:grpSpPr>
            <p:pic>
              <p:nvPicPr>
                <p:cNvPr id="1030" name="Picture 6" descr="Welcome to my personal homepage - Academic Homepage">
                  <a:extLst>
                    <a:ext uri="{FF2B5EF4-FFF2-40B4-BE49-F238E27FC236}">
                      <a16:creationId xmlns:a16="http://schemas.microsoft.com/office/drawing/2014/main" id="{2A9ED6C6-A334-499E-9677-CAF752BE0D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0043" y="2586370"/>
                  <a:ext cx="1335733" cy="1525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F70ABF-069A-4C91-8E2A-5280DEBFA266}"/>
                    </a:ext>
                  </a:extLst>
                </p:cNvPr>
                <p:cNvSpPr txBox="1"/>
                <p:nvPr/>
              </p:nvSpPr>
              <p:spPr>
                <a:xfrm>
                  <a:off x="1600904" y="4105201"/>
                  <a:ext cx="1314014" cy="523220"/>
                </a:xfrm>
                <a:prstGeom prst="rect">
                  <a:avLst/>
                </a:prstGeom>
                <a:noFill/>
              </p:spPr>
              <p:txBody>
                <a:bodyPr wrap="none" rtlCol="0">
                  <a:spAutoFit/>
                </a:bodyPr>
                <a:lstStyle/>
                <a:p>
                  <a:pPr algn="ctr"/>
                  <a:r>
                    <a:rPr lang="en-US" sz="1400" dirty="0" err="1"/>
                    <a:t>Wasi</a:t>
                  </a:r>
                  <a:r>
                    <a:rPr lang="en-US" sz="1400" dirty="0"/>
                    <a:t> Ahmad</a:t>
                  </a:r>
                </a:p>
                <a:p>
                  <a:pPr algn="ctr"/>
                  <a:r>
                    <a:rPr lang="en-US" sz="1400" dirty="0"/>
                    <a:t>UCLA / Amazon</a:t>
                  </a:r>
                </a:p>
              </p:txBody>
            </p:sp>
          </p:grpSp>
          <p:grpSp>
            <p:nvGrpSpPr>
              <p:cNvPr id="12" name="Group 11">
                <a:extLst>
                  <a:ext uri="{FF2B5EF4-FFF2-40B4-BE49-F238E27FC236}">
                    <a16:creationId xmlns:a16="http://schemas.microsoft.com/office/drawing/2014/main" id="{9C821107-ED94-429C-B8A5-DB29F03CF288}"/>
                  </a:ext>
                </a:extLst>
              </p:cNvPr>
              <p:cNvGrpSpPr/>
              <p:nvPr/>
            </p:nvGrpSpPr>
            <p:grpSpPr>
              <a:xfrm>
                <a:off x="2901422" y="2392304"/>
                <a:ext cx="1490986" cy="2041692"/>
                <a:chOff x="4068512" y="2586729"/>
                <a:chExt cx="1490986" cy="2041692"/>
              </a:xfrm>
            </p:grpSpPr>
            <p:pic>
              <p:nvPicPr>
                <p:cNvPr id="5" name="Picture 4">
                  <a:extLst>
                    <a:ext uri="{FF2B5EF4-FFF2-40B4-BE49-F238E27FC236}">
                      <a16:creationId xmlns:a16="http://schemas.microsoft.com/office/drawing/2014/main" id="{CFE46B86-3CAD-4680-917E-E51E63C423BE}"/>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4138235" y="2586729"/>
                  <a:ext cx="1351536" cy="1525530"/>
                </a:xfrm>
                <a:prstGeom prst="rect">
                  <a:avLst/>
                </a:prstGeom>
              </p:spPr>
            </p:pic>
            <p:sp>
              <p:nvSpPr>
                <p:cNvPr id="20" name="TextBox 19">
                  <a:extLst>
                    <a:ext uri="{FF2B5EF4-FFF2-40B4-BE49-F238E27FC236}">
                      <a16:creationId xmlns:a16="http://schemas.microsoft.com/office/drawing/2014/main" id="{6EBD1E56-0884-4F0B-B5DA-29DF5AFB610D}"/>
                    </a:ext>
                  </a:extLst>
                </p:cNvPr>
                <p:cNvSpPr txBox="1"/>
                <p:nvPr/>
              </p:nvSpPr>
              <p:spPr>
                <a:xfrm>
                  <a:off x="4068512" y="4105201"/>
                  <a:ext cx="1490986" cy="523220"/>
                </a:xfrm>
                <a:prstGeom prst="rect">
                  <a:avLst/>
                </a:prstGeom>
                <a:noFill/>
              </p:spPr>
              <p:txBody>
                <a:bodyPr wrap="none" rtlCol="0">
                  <a:spAutoFit/>
                </a:bodyPr>
                <a:lstStyle/>
                <a:p>
                  <a:pPr algn="ctr"/>
                  <a:r>
                    <a:rPr lang="en-US" sz="1400" dirty="0" err="1"/>
                    <a:t>Miltos</a:t>
                  </a:r>
                  <a:r>
                    <a:rPr lang="en-US" sz="1400" dirty="0"/>
                    <a:t> </a:t>
                  </a:r>
                  <a:r>
                    <a:rPr lang="en-US" sz="1400" dirty="0" err="1"/>
                    <a:t>Allanmanis</a:t>
                  </a:r>
                  <a:endParaRPr lang="en-US" sz="1400" dirty="0"/>
                </a:p>
                <a:p>
                  <a:pPr algn="ctr"/>
                  <a:r>
                    <a:rPr lang="en-US" sz="1400" dirty="0"/>
                    <a:t>MSR</a:t>
                  </a:r>
                </a:p>
              </p:txBody>
            </p:sp>
          </p:grpSp>
          <p:grpSp>
            <p:nvGrpSpPr>
              <p:cNvPr id="14" name="Group 13">
                <a:extLst>
                  <a:ext uri="{FF2B5EF4-FFF2-40B4-BE49-F238E27FC236}">
                    <a16:creationId xmlns:a16="http://schemas.microsoft.com/office/drawing/2014/main" id="{676F37EA-09DF-4C78-969E-9A570767902C}"/>
                  </a:ext>
                </a:extLst>
              </p:cNvPr>
              <p:cNvGrpSpPr/>
              <p:nvPr/>
            </p:nvGrpSpPr>
            <p:grpSpPr>
              <a:xfrm>
                <a:off x="5200081" y="2391945"/>
                <a:ext cx="1258825" cy="2041413"/>
                <a:chOff x="6702230" y="2586370"/>
                <a:chExt cx="1258825" cy="2041413"/>
              </a:xfrm>
            </p:grpSpPr>
            <p:pic>
              <p:nvPicPr>
                <p:cNvPr id="1028" name="Picture 4" descr="Kai-Wei Chang">
                  <a:extLst>
                    <a:ext uri="{FF2B5EF4-FFF2-40B4-BE49-F238E27FC236}">
                      <a16:creationId xmlns:a16="http://schemas.microsoft.com/office/drawing/2014/main" id="{2AE21C3F-8EFE-43DD-85F6-E69917368B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2230" y="2586370"/>
                  <a:ext cx="1258825" cy="15269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D9F276C-A88C-45F7-954F-7BAA35C01D76}"/>
                    </a:ext>
                  </a:extLst>
                </p:cNvPr>
                <p:cNvSpPr txBox="1"/>
                <p:nvPr/>
              </p:nvSpPr>
              <p:spPr>
                <a:xfrm>
                  <a:off x="6706592" y="4104563"/>
                  <a:ext cx="1239506" cy="523220"/>
                </a:xfrm>
                <a:prstGeom prst="rect">
                  <a:avLst/>
                </a:prstGeom>
                <a:noFill/>
              </p:spPr>
              <p:txBody>
                <a:bodyPr wrap="none" rtlCol="0">
                  <a:spAutoFit/>
                </a:bodyPr>
                <a:lstStyle/>
                <a:p>
                  <a:pPr algn="ctr"/>
                  <a:r>
                    <a:rPr lang="en-US" sz="1400" dirty="0"/>
                    <a:t>Kai-Wei Chang</a:t>
                  </a:r>
                </a:p>
                <a:p>
                  <a:pPr algn="ctr"/>
                  <a:r>
                    <a:rPr lang="en-US" sz="1400" dirty="0"/>
                    <a:t>UCLA</a:t>
                  </a:r>
                </a:p>
              </p:txBody>
            </p:sp>
          </p:grpSp>
          <p:grpSp>
            <p:nvGrpSpPr>
              <p:cNvPr id="15" name="Group 14">
                <a:extLst>
                  <a:ext uri="{FF2B5EF4-FFF2-40B4-BE49-F238E27FC236}">
                    <a16:creationId xmlns:a16="http://schemas.microsoft.com/office/drawing/2014/main" id="{3F74E2C2-8176-4941-83DE-3A7BD7D5338F}"/>
                  </a:ext>
                </a:extLst>
              </p:cNvPr>
              <p:cNvGrpSpPr/>
              <p:nvPr/>
            </p:nvGrpSpPr>
            <p:grpSpPr>
              <a:xfrm>
                <a:off x="9485775" y="2391945"/>
                <a:ext cx="1579119" cy="2041413"/>
                <a:chOff x="9173514" y="2586370"/>
                <a:chExt cx="1579119" cy="2041413"/>
              </a:xfrm>
            </p:grpSpPr>
            <p:pic>
              <p:nvPicPr>
                <p:cNvPr id="1034" name="Picture 10" descr="Professor Prem Devanbu Named 2018 ACM Fellow | Computer Science">
                  <a:extLst>
                    <a:ext uri="{FF2B5EF4-FFF2-40B4-BE49-F238E27FC236}">
                      <a16:creationId xmlns:a16="http://schemas.microsoft.com/office/drawing/2014/main" id="{065CD757-6B0D-4BD5-8DE8-7A232E9A985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3844" t="5982" r="26066" b="7912"/>
                <a:stretch/>
              </p:blipFill>
              <p:spPr bwMode="auto">
                <a:xfrm>
                  <a:off x="9173514" y="2586370"/>
                  <a:ext cx="15791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84E30FA-E1CC-439A-9C32-B9B778C20906}"/>
                    </a:ext>
                  </a:extLst>
                </p:cNvPr>
                <p:cNvSpPr txBox="1"/>
                <p:nvPr/>
              </p:nvSpPr>
              <p:spPr>
                <a:xfrm>
                  <a:off x="9335668" y="4104563"/>
                  <a:ext cx="1259191" cy="523220"/>
                </a:xfrm>
                <a:prstGeom prst="rect">
                  <a:avLst/>
                </a:prstGeom>
                <a:noFill/>
              </p:spPr>
              <p:txBody>
                <a:bodyPr wrap="none" rtlCol="0">
                  <a:spAutoFit/>
                </a:bodyPr>
                <a:lstStyle/>
                <a:p>
                  <a:pPr algn="ctr"/>
                  <a:r>
                    <a:rPr lang="en-US" sz="1400" dirty="0"/>
                    <a:t>Prem </a:t>
                  </a:r>
                  <a:r>
                    <a:rPr lang="en-US" sz="1400" dirty="0" err="1"/>
                    <a:t>Devanbu</a:t>
                  </a:r>
                  <a:endParaRPr lang="en-US" sz="1400" dirty="0"/>
                </a:p>
                <a:p>
                  <a:pPr algn="ctr"/>
                  <a:r>
                    <a:rPr lang="en-US" sz="1400" dirty="0"/>
                    <a:t>UC Davis</a:t>
                  </a:r>
                </a:p>
              </p:txBody>
            </p:sp>
          </p:grpSp>
          <p:grpSp>
            <p:nvGrpSpPr>
              <p:cNvPr id="30" name="Group 29">
                <a:extLst>
                  <a:ext uri="{FF2B5EF4-FFF2-40B4-BE49-F238E27FC236}">
                    <a16:creationId xmlns:a16="http://schemas.microsoft.com/office/drawing/2014/main" id="{8896A61E-93CE-440D-A5C7-322D11C12FAB}"/>
                  </a:ext>
                </a:extLst>
              </p:cNvPr>
              <p:cNvGrpSpPr/>
              <p:nvPr/>
            </p:nvGrpSpPr>
            <p:grpSpPr>
              <a:xfrm>
                <a:off x="7324372" y="2391945"/>
                <a:ext cx="1295937" cy="2054690"/>
                <a:chOff x="7486865" y="2395688"/>
                <a:chExt cx="1295937" cy="2054690"/>
              </a:xfrm>
            </p:grpSpPr>
            <p:pic>
              <p:nvPicPr>
                <p:cNvPr id="1042" name="Picture 18" descr="Yanju Chen">
                  <a:extLst>
                    <a:ext uri="{FF2B5EF4-FFF2-40B4-BE49-F238E27FC236}">
                      <a16:creationId xmlns:a16="http://schemas.microsoft.com/office/drawing/2014/main" id="{8E81AC3B-8DCC-454A-A34F-ABCFF6997DB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21620"/>
                <a:stretch/>
              </p:blipFill>
              <p:spPr bwMode="auto">
                <a:xfrm>
                  <a:off x="7486865" y="2395688"/>
                  <a:ext cx="1295937" cy="153219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215D8B0-D5BC-4E90-9E22-D75C792ECA8D}"/>
                    </a:ext>
                  </a:extLst>
                </p:cNvPr>
                <p:cNvSpPr txBox="1"/>
                <p:nvPr/>
              </p:nvSpPr>
              <p:spPr>
                <a:xfrm>
                  <a:off x="7625596" y="3927158"/>
                  <a:ext cx="995273" cy="523220"/>
                </a:xfrm>
                <a:prstGeom prst="rect">
                  <a:avLst/>
                </a:prstGeom>
                <a:noFill/>
              </p:spPr>
              <p:txBody>
                <a:bodyPr wrap="none" rtlCol="0">
                  <a:spAutoFit/>
                </a:bodyPr>
                <a:lstStyle/>
                <a:p>
                  <a:pPr algn="ctr"/>
                  <a:r>
                    <a:rPr lang="en-US" sz="1400" dirty="0" err="1"/>
                    <a:t>Yanju</a:t>
                  </a:r>
                  <a:r>
                    <a:rPr lang="en-US" sz="1400" dirty="0"/>
                    <a:t> Chen</a:t>
                  </a:r>
                </a:p>
                <a:p>
                  <a:pPr algn="ctr"/>
                  <a:r>
                    <a:rPr lang="en-US" sz="1400" dirty="0"/>
                    <a:t>UCSB</a:t>
                  </a:r>
                </a:p>
              </p:txBody>
            </p:sp>
          </p:grpSp>
        </p:grpSp>
      </p:grpSp>
      <p:pic>
        <p:nvPicPr>
          <p:cNvPr id="38" name="Picture 2">
            <a:extLst>
              <a:ext uri="{FF2B5EF4-FFF2-40B4-BE49-F238E27FC236}">
                <a16:creationId xmlns:a16="http://schemas.microsoft.com/office/drawing/2014/main" id="{BB106265-B352-4604-9984-AA54D67B6C8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15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371DC5-4876-4FD2-8B6C-135187778E8B}"/>
              </a:ext>
            </a:extLst>
          </p:cNvPr>
          <p:cNvSpPr/>
          <p:nvPr/>
        </p:nvSpPr>
        <p:spPr>
          <a:xfrm>
            <a:off x="3022081" y="2321004"/>
            <a:ext cx="6147837" cy="2215991"/>
          </a:xfrm>
          <a:custGeom>
            <a:avLst/>
            <a:gdLst>
              <a:gd name="connsiteX0" fmla="*/ 0 w 6147837"/>
              <a:gd name="connsiteY0" fmla="*/ 0 h 2215991"/>
              <a:gd name="connsiteX1" fmla="*/ 620373 w 6147837"/>
              <a:gd name="connsiteY1" fmla="*/ 0 h 2215991"/>
              <a:gd name="connsiteX2" fmla="*/ 994832 w 6147837"/>
              <a:gd name="connsiteY2" fmla="*/ 0 h 2215991"/>
              <a:gd name="connsiteX3" fmla="*/ 1676683 w 6147837"/>
              <a:gd name="connsiteY3" fmla="*/ 0 h 2215991"/>
              <a:gd name="connsiteX4" fmla="*/ 2297055 w 6147837"/>
              <a:gd name="connsiteY4" fmla="*/ 0 h 2215991"/>
              <a:gd name="connsiteX5" fmla="*/ 2855950 w 6147837"/>
              <a:gd name="connsiteY5" fmla="*/ 0 h 2215991"/>
              <a:gd name="connsiteX6" fmla="*/ 3476322 w 6147837"/>
              <a:gd name="connsiteY6" fmla="*/ 0 h 2215991"/>
              <a:gd name="connsiteX7" fmla="*/ 3912260 w 6147837"/>
              <a:gd name="connsiteY7" fmla="*/ 0 h 2215991"/>
              <a:gd name="connsiteX8" fmla="*/ 4409676 w 6147837"/>
              <a:gd name="connsiteY8" fmla="*/ 0 h 2215991"/>
              <a:gd name="connsiteX9" fmla="*/ 4784135 w 6147837"/>
              <a:gd name="connsiteY9" fmla="*/ 0 h 2215991"/>
              <a:gd name="connsiteX10" fmla="*/ 5465986 w 6147837"/>
              <a:gd name="connsiteY10" fmla="*/ 0 h 2215991"/>
              <a:gd name="connsiteX11" fmla="*/ 6147837 w 6147837"/>
              <a:gd name="connsiteY11" fmla="*/ 0 h 2215991"/>
              <a:gd name="connsiteX12" fmla="*/ 6147837 w 6147837"/>
              <a:gd name="connsiteY12" fmla="*/ 598318 h 2215991"/>
              <a:gd name="connsiteX13" fmla="*/ 6147837 w 6147837"/>
              <a:gd name="connsiteY13" fmla="*/ 1196635 h 2215991"/>
              <a:gd name="connsiteX14" fmla="*/ 6147837 w 6147837"/>
              <a:gd name="connsiteY14" fmla="*/ 1684153 h 2215991"/>
              <a:gd name="connsiteX15" fmla="*/ 6147837 w 6147837"/>
              <a:gd name="connsiteY15" fmla="*/ 2215991 h 2215991"/>
              <a:gd name="connsiteX16" fmla="*/ 5650421 w 6147837"/>
              <a:gd name="connsiteY16" fmla="*/ 2215991 h 2215991"/>
              <a:gd name="connsiteX17" fmla="*/ 5091527 w 6147837"/>
              <a:gd name="connsiteY17" fmla="*/ 2215991 h 2215991"/>
              <a:gd name="connsiteX18" fmla="*/ 4717068 w 6147837"/>
              <a:gd name="connsiteY18" fmla="*/ 2215991 h 2215991"/>
              <a:gd name="connsiteX19" fmla="*/ 4281130 w 6147837"/>
              <a:gd name="connsiteY19" fmla="*/ 2215991 h 2215991"/>
              <a:gd name="connsiteX20" fmla="*/ 3845193 w 6147837"/>
              <a:gd name="connsiteY20" fmla="*/ 2215991 h 2215991"/>
              <a:gd name="connsiteX21" fmla="*/ 3224820 w 6147837"/>
              <a:gd name="connsiteY21" fmla="*/ 2215991 h 2215991"/>
              <a:gd name="connsiteX22" fmla="*/ 2788882 w 6147837"/>
              <a:gd name="connsiteY22" fmla="*/ 2215991 h 2215991"/>
              <a:gd name="connsiteX23" fmla="*/ 2414423 w 6147837"/>
              <a:gd name="connsiteY23" fmla="*/ 2215991 h 2215991"/>
              <a:gd name="connsiteX24" fmla="*/ 1855529 w 6147837"/>
              <a:gd name="connsiteY24" fmla="*/ 2215991 h 2215991"/>
              <a:gd name="connsiteX25" fmla="*/ 1235156 w 6147837"/>
              <a:gd name="connsiteY25" fmla="*/ 2215991 h 2215991"/>
              <a:gd name="connsiteX26" fmla="*/ 614784 w 6147837"/>
              <a:gd name="connsiteY26" fmla="*/ 2215991 h 2215991"/>
              <a:gd name="connsiteX27" fmla="*/ 0 w 6147837"/>
              <a:gd name="connsiteY27" fmla="*/ 2215991 h 2215991"/>
              <a:gd name="connsiteX28" fmla="*/ 0 w 6147837"/>
              <a:gd name="connsiteY28" fmla="*/ 1639833 h 2215991"/>
              <a:gd name="connsiteX29" fmla="*/ 0 w 6147837"/>
              <a:gd name="connsiteY29" fmla="*/ 1041516 h 2215991"/>
              <a:gd name="connsiteX30" fmla="*/ 0 w 6147837"/>
              <a:gd name="connsiteY30" fmla="*/ 553998 h 2215991"/>
              <a:gd name="connsiteX31" fmla="*/ 0 w 6147837"/>
              <a:gd name="connsiteY31"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47837" h="2215991" extrusionOk="0">
                <a:moveTo>
                  <a:pt x="0" y="0"/>
                </a:moveTo>
                <a:cubicBezTo>
                  <a:pt x="261259" y="-58493"/>
                  <a:pt x="400631" y="73368"/>
                  <a:pt x="620373" y="0"/>
                </a:cubicBezTo>
                <a:cubicBezTo>
                  <a:pt x="840115" y="-73368"/>
                  <a:pt x="895721" y="22431"/>
                  <a:pt x="994832" y="0"/>
                </a:cubicBezTo>
                <a:cubicBezTo>
                  <a:pt x="1093943" y="-22431"/>
                  <a:pt x="1484829" y="51573"/>
                  <a:pt x="1676683" y="0"/>
                </a:cubicBezTo>
                <a:cubicBezTo>
                  <a:pt x="1868537" y="-51573"/>
                  <a:pt x="2051961" y="39829"/>
                  <a:pt x="2297055" y="0"/>
                </a:cubicBezTo>
                <a:cubicBezTo>
                  <a:pt x="2542149" y="-39829"/>
                  <a:pt x="2738585" y="38646"/>
                  <a:pt x="2855950" y="0"/>
                </a:cubicBezTo>
                <a:cubicBezTo>
                  <a:pt x="2973316" y="-38646"/>
                  <a:pt x="3168426" y="14418"/>
                  <a:pt x="3476322" y="0"/>
                </a:cubicBezTo>
                <a:cubicBezTo>
                  <a:pt x="3784218" y="-14418"/>
                  <a:pt x="3790483" y="46310"/>
                  <a:pt x="3912260" y="0"/>
                </a:cubicBezTo>
                <a:cubicBezTo>
                  <a:pt x="4034037" y="-46310"/>
                  <a:pt x="4244031" y="38952"/>
                  <a:pt x="4409676" y="0"/>
                </a:cubicBezTo>
                <a:cubicBezTo>
                  <a:pt x="4575321" y="-38952"/>
                  <a:pt x="4631627" y="26494"/>
                  <a:pt x="4784135" y="0"/>
                </a:cubicBezTo>
                <a:cubicBezTo>
                  <a:pt x="4936643" y="-26494"/>
                  <a:pt x="5147697" y="45695"/>
                  <a:pt x="5465986" y="0"/>
                </a:cubicBezTo>
                <a:cubicBezTo>
                  <a:pt x="5784275" y="-45695"/>
                  <a:pt x="5870562" y="77657"/>
                  <a:pt x="6147837" y="0"/>
                </a:cubicBezTo>
                <a:cubicBezTo>
                  <a:pt x="6195403" y="177574"/>
                  <a:pt x="6143027" y="466391"/>
                  <a:pt x="6147837" y="598318"/>
                </a:cubicBezTo>
                <a:cubicBezTo>
                  <a:pt x="6152647" y="730245"/>
                  <a:pt x="6099244" y="961571"/>
                  <a:pt x="6147837" y="1196635"/>
                </a:cubicBezTo>
                <a:cubicBezTo>
                  <a:pt x="6196430" y="1431699"/>
                  <a:pt x="6109792" y="1486851"/>
                  <a:pt x="6147837" y="1684153"/>
                </a:cubicBezTo>
                <a:cubicBezTo>
                  <a:pt x="6185882" y="1881455"/>
                  <a:pt x="6147603" y="2028022"/>
                  <a:pt x="6147837" y="2215991"/>
                </a:cubicBezTo>
                <a:cubicBezTo>
                  <a:pt x="5984382" y="2257875"/>
                  <a:pt x="5842164" y="2200903"/>
                  <a:pt x="5650421" y="2215991"/>
                </a:cubicBezTo>
                <a:cubicBezTo>
                  <a:pt x="5458678" y="2231079"/>
                  <a:pt x="5281985" y="2154485"/>
                  <a:pt x="5091527" y="2215991"/>
                </a:cubicBezTo>
                <a:cubicBezTo>
                  <a:pt x="4901069" y="2277497"/>
                  <a:pt x="4871067" y="2178751"/>
                  <a:pt x="4717068" y="2215991"/>
                </a:cubicBezTo>
                <a:cubicBezTo>
                  <a:pt x="4563069" y="2253231"/>
                  <a:pt x="4446065" y="2211556"/>
                  <a:pt x="4281130" y="2215991"/>
                </a:cubicBezTo>
                <a:cubicBezTo>
                  <a:pt x="4116195" y="2220426"/>
                  <a:pt x="3993873" y="2210617"/>
                  <a:pt x="3845193" y="2215991"/>
                </a:cubicBezTo>
                <a:cubicBezTo>
                  <a:pt x="3696513" y="2221365"/>
                  <a:pt x="3425746" y="2161599"/>
                  <a:pt x="3224820" y="2215991"/>
                </a:cubicBezTo>
                <a:cubicBezTo>
                  <a:pt x="3023894" y="2270383"/>
                  <a:pt x="2904551" y="2189234"/>
                  <a:pt x="2788882" y="2215991"/>
                </a:cubicBezTo>
                <a:cubicBezTo>
                  <a:pt x="2673213" y="2242748"/>
                  <a:pt x="2537736" y="2175499"/>
                  <a:pt x="2414423" y="2215991"/>
                </a:cubicBezTo>
                <a:cubicBezTo>
                  <a:pt x="2291110" y="2256483"/>
                  <a:pt x="2066386" y="2199315"/>
                  <a:pt x="1855529" y="2215991"/>
                </a:cubicBezTo>
                <a:cubicBezTo>
                  <a:pt x="1644672" y="2232667"/>
                  <a:pt x="1466337" y="2164075"/>
                  <a:pt x="1235156" y="2215991"/>
                </a:cubicBezTo>
                <a:cubicBezTo>
                  <a:pt x="1003975" y="2267907"/>
                  <a:pt x="796855" y="2175153"/>
                  <a:pt x="614784" y="2215991"/>
                </a:cubicBezTo>
                <a:cubicBezTo>
                  <a:pt x="432713" y="2256829"/>
                  <a:pt x="145095" y="2191288"/>
                  <a:pt x="0" y="2215991"/>
                </a:cubicBezTo>
                <a:cubicBezTo>
                  <a:pt x="-57072" y="2011472"/>
                  <a:pt x="19356" y="1786280"/>
                  <a:pt x="0" y="1639833"/>
                </a:cubicBezTo>
                <a:cubicBezTo>
                  <a:pt x="-19356" y="1493386"/>
                  <a:pt x="25477" y="1234360"/>
                  <a:pt x="0" y="1041516"/>
                </a:cubicBezTo>
                <a:cubicBezTo>
                  <a:pt x="-25477" y="848672"/>
                  <a:pt x="7588" y="749074"/>
                  <a:pt x="0" y="553998"/>
                </a:cubicBezTo>
                <a:cubicBezTo>
                  <a:pt x="-7588" y="358922"/>
                  <a:pt x="43367" y="213058"/>
                  <a:pt x="0" y="0"/>
                </a:cubicBezTo>
                <a:close/>
              </a:path>
            </a:pathLst>
          </a:custGeom>
          <a:noFill/>
          <a:ln>
            <a:noFill/>
            <a:extLst>
              <a:ext uri="{C807C97D-BFC1-408E-A445-0C87EB9F89A2}">
                <ask:lineSketchStyleProps xmlns:ask="http://schemas.microsoft.com/office/drawing/2018/sketchyshapes" sd="4083576965">
                  <a:prstGeom prst="rect">
                    <a:avLst/>
                  </a:prstGeom>
                  <ask:type>
                    <ask:lineSketchScribble/>
                  </ask:type>
                </ask:lineSketchStyleProps>
              </a:ext>
            </a:extLst>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 </a:t>
            </a:r>
            <a:r>
              <a:rPr lang="en-US" sz="13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formal Roman" panose="030604020304060B0204" pitchFamily="66" charset="0"/>
              </a:rPr>
              <a:t>Thanks! </a:t>
            </a:r>
            <a:endPar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formal Roman" panose="030604020304060B0204" pitchFamily="66" charset="0"/>
            </a:endParaRPr>
          </a:p>
        </p:txBody>
      </p:sp>
      <p:pic>
        <p:nvPicPr>
          <p:cNvPr id="4" name="Picture 2">
            <a:extLst>
              <a:ext uri="{FF2B5EF4-FFF2-40B4-BE49-F238E27FC236}">
                <a16:creationId xmlns:a16="http://schemas.microsoft.com/office/drawing/2014/main" id="{C41608F3-80F4-4E82-888F-9FCBE2DFB3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523BA2D7-9DFF-4581-8E17-97BB36ECD368}"/>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72</a:t>
            </a:fld>
            <a:endParaRPr lang="en" dirty="0"/>
          </a:p>
        </p:txBody>
      </p:sp>
    </p:spTree>
    <p:extLst>
      <p:ext uri="{BB962C8B-B14F-4D97-AF65-F5344CB8AC3E}">
        <p14:creationId xmlns:p14="http://schemas.microsoft.com/office/powerpoint/2010/main" val="151504035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3A64-B61C-43F5-A629-D2401C7885B5}"/>
              </a:ext>
            </a:extLst>
          </p:cNvPr>
          <p:cNvSpPr>
            <a:spLocks noGrp="1"/>
          </p:cNvSpPr>
          <p:nvPr>
            <p:ph type="title"/>
          </p:nvPr>
        </p:nvSpPr>
        <p:spPr/>
        <p:txBody>
          <a:bodyPr/>
          <a:lstStyle/>
          <a:p>
            <a:r>
              <a:rPr lang="en-US" dirty="0">
                <a:solidFill>
                  <a:schemeClr val="bg1"/>
                </a:solidFill>
                <a:latin typeface="Poppins SemiBold" panose="00000700000000000000" pitchFamily="2" charset="0"/>
                <a:cs typeface="Poppins SemiBold" panose="00000700000000000000" pitchFamily="2" charset="0"/>
              </a:rPr>
              <a:t>Source Code Understanding</a:t>
            </a:r>
          </a:p>
        </p:txBody>
      </p:sp>
      <p:sp>
        <p:nvSpPr>
          <p:cNvPr id="3" name="Text Placeholder 2">
            <a:extLst>
              <a:ext uri="{FF2B5EF4-FFF2-40B4-BE49-F238E27FC236}">
                <a16:creationId xmlns:a16="http://schemas.microsoft.com/office/drawing/2014/main" id="{2E98E1C0-1647-42E9-8D65-0884E97C0884}"/>
              </a:ext>
            </a:extLst>
          </p:cNvPr>
          <p:cNvSpPr>
            <a:spLocks noGrp="1"/>
          </p:cNvSpPr>
          <p:nvPr>
            <p:ph type="body" idx="1"/>
          </p:nvPr>
        </p:nvSpPr>
        <p:spPr/>
        <p:txBody>
          <a:bodyPr/>
          <a:lstStyle/>
          <a:p>
            <a:r>
              <a:rPr lang="en-US" dirty="0">
                <a:solidFill>
                  <a:schemeClr val="bg1"/>
                </a:solidFill>
                <a:latin typeface="Poppins" panose="00000500000000000000" pitchFamily="2" charset="0"/>
                <a:cs typeface="Poppins" panose="00000500000000000000" pitchFamily="2" charset="0"/>
              </a:rPr>
              <a:t>Learning to Reason About Vulnerabilities in Source Code</a:t>
            </a:r>
          </a:p>
        </p:txBody>
      </p:sp>
      <p:sp>
        <p:nvSpPr>
          <p:cNvPr id="5" name="Slide Number Placeholder 1">
            <a:extLst>
              <a:ext uri="{FF2B5EF4-FFF2-40B4-BE49-F238E27FC236}">
                <a16:creationId xmlns:a16="http://schemas.microsoft.com/office/drawing/2014/main" id="{3281100D-2585-477B-BBEB-79724BD6205A}"/>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solidFill>
                  <a:schemeClr val="bg1"/>
                </a:solidFill>
              </a:rPr>
              <a:pPr/>
              <a:t>73</a:t>
            </a:fld>
            <a:endParaRPr lang="en" dirty="0">
              <a:solidFill>
                <a:schemeClr val="bg1"/>
              </a:solidFill>
            </a:endParaRPr>
          </a:p>
        </p:txBody>
      </p:sp>
    </p:spTree>
    <p:extLst>
      <p:ext uri="{BB962C8B-B14F-4D97-AF65-F5344CB8AC3E}">
        <p14:creationId xmlns:p14="http://schemas.microsoft.com/office/powerpoint/2010/main" val="197087709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BEAC-55DF-45DB-AC3F-83CDF0992E97}"/>
              </a:ext>
            </a:extLst>
          </p:cNvPr>
          <p:cNvSpPr>
            <a:spLocks noGrp="1"/>
          </p:cNvSpPr>
          <p:nvPr>
            <p:ph type="title"/>
          </p:nvPr>
        </p:nvSpPr>
        <p:spPr>
          <a:xfrm>
            <a:off x="838200" y="2766218"/>
            <a:ext cx="10515600" cy="1325563"/>
          </a:xfrm>
        </p:spPr>
        <p:txBody>
          <a:bodyPr/>
          <a:lstStyle/>
          <a:p>
            <a:pPr algn="ctr"/>
            <a:r>
              <a:rPr lang="en-US" dirty="0">
                <a:latin typeface="Poppins" panose="00000500000000000000" pitchFamily="2" charset="0"/>
                <a:cs typeface="Poppins" panose="00000500000000000000" pitchFamily="2" charset="0"/>
              </a:rPr>
              <a:t>Backup slides</a:t>
            </a:r>
          </a:p>
        </p:txBody>
      </p:sp>
      <p:sp>
        <p:nvSpPr>
          <p:cNvPr id="3" name="Slide Number Placeholder 2">
            <a:extLst>
              <a:ext uri="{FF2B5EF4-FFF2-40B4-BE49-F238E27FC236}">
                <a16:creationId xmlns:a16="http://schemas.microsoft.com/office/drawing/2014/main" id="{6D03A72C-B3CC-430B-8E31-423DEA4CB5D0}"/>
              </a:ext>
            </a:extLst>
          </p:cNvPr>
          <p:cNvSpPr>
            <a:spLocks noGrp="1"/>
          </p:cNvSpPr>
          <p:nvPr>
            <p:ph type="sldNum" sz="quarter" idx="12"/>
          </p:nvPr>
        </p:nvSpPr>
        <p:spPr/>
        <p:txBody>
          <a:bodyPr/>
          <a:lstStyle/>
          <a:p>
            <a:fld id="{7E4223CA-7CEC-403B-97FF-B263F8CC6F11}" type="slidenum">
              <a:rPr lang="en-US" smtClean="0"/>
              <a:t>74</a:t>
            </a:fld>
            <a:endParaRPr lang="en-US"/>
          </a:p>
        </p:txBody>
      </p:sp>
    </p:spTree>
    <p:extLst>
      <p:ext uri="{BB962C8B-B14F-4D97-AF65-F5344CB8AC3E}">
        <p14:creationId xmlns:p14="http://schemas.microsoft.com/office/powerpoint/2010/main" val="203020475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55B954-09FA-4BB0-863F-80380A4C52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154" y="1434311"/>
            <a:ext cx="9404090" cy="4876957"/>
          </a:xfrm>
          <a:prstGeom prst="rect">
            <a:avLst/>
          </a:prstGeom>
        </p:spPr>
      </p:pic>
      <p:pic>
        <p:nvPicPr>
          <p:cNvPr id="9" name="Picture 8">
            <a:extLst>
              <a:ext uri="{FF2B5EF4-FFF2-40B4-BE49-F238E27FC236}">
                <a16:creationId xmlns:a16="http://schemas.microsoft.com/office/drawing/2014/main" id="{9AEB327F-7EE7-4A80-AC48-9DCE7D6A63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385" y="1425075"/>
            <a:ext cx="9347202" cy="4874727"/>
          </a:xfrm>
          <a:prstGeom prst="rect">
            <a:avLst/>
          </a:prstGeom>
        </p:spPr>
      </p:pic>
      <p:sp>
        <p:nvSpPr>
          <p:cNvPr id="10" name="Rectangle: Rounded Corners 9">
            <a:extLst>
              <a:ext uri="{FF2B5EF4-FFF2-40B4-BE49-F238E27FC236}">
                <a16:creationId xmlns:a16="http://schemas.microsoft.com/office/drawing/2014/main" id="{17927ACF-7A54-4ACE-9FD7-7A8A3E7C0B49}"/>
              </a:ext>
            </a:extLst>
          </p:cNvPr>
          <p:cNvSpPr/>
          <p:nvPr/>
        </p:nvSpPr>
        <p:spPr>
          <a:xfrm>
            <a:off x="1745769" y="3011050"/>
            <a:ext cx="3763386" cy="2597359"/>
          </a:xfrm>
          <a:prstGeom prst="roundRect">
            <a:avLst>
              <a:gd name="adj" fmla="val 3721"/>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60EBE93-859A-4DF6-8446-3E21F8C6C0DB}"/>
              </a:ext>
            </a:extLst>
          </p:cNvPr>
          <p:cNvSpPr/>
          <p:nvPr/>
        </p:nvSpPr>
        <p:spPr>
          <a:xfrm>
            <a:off x="6523630" y="3011050"/>
            <a:ext cx="3763386" cy="3061070"/>
          </a:xfrm>
          <a:prstGeom prst="roundRect">
            <a:avLst>
              <a:gd name="adj" fmla="val 2882"/>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extLst>
              <a:ext uri="{FF2B5EF4-FFF2-40B4-BE49-F238E27FC236}">
                <a16:creationId xmlns:a16="http://schemas.microsoft.com/office/drawing/2014/main" id="{3795170B-372B-4A16-90F3-EB49444A91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228;p28">
            <a:extLst>
              <a:ext uri="{FF2B5EF4-FFF2-40B4-BE49-F238E27FC236}">
                <a16:creationId xmlns:a16="http://schemas.microsoft.com/office/drawing/2014/main" id="{36F1132A-04C8-460A-9978-BC4C7E82C8F6}"/>
              </a:ext>
            </a:extLst>
          </p:cNvPr>
          <p:cNvSpPr txBox="1">
            <a:spLocks/>
          </p:cNvSpPr>
          <p:nvPr/>
        </p:nvSpPr>
        <p:spPr>
          <a:xfrm>
            <a:off x="251283" y="343998"/>
            <a:ext cx="11684555"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Poppins SemiBold" panose="00000700000000000000" pitchFamily="2" charset="0"/>
                <a:ea typeface="Times New Roman"/>
                <a:cs typeface="Poppins SemiBold" panose="00000700000000000000" pitchFamily="2" charset="0"/>
                <a:sym typeface="Times New Roman"/>
              </a:rPr>
              <a:t>Source Code Properties - Functionality</a:t>
            </a:r>
          </a:p>
        </p:txBody>
      </p:sp>
      <p:sp>
        <p:nvSpPr>
          <p:cNvPr id="15" name="Slide Number Placeholder 1">
            <a:extLst>
              <a:ext uri="{FF2B5EF4-FFF2-40B4-BE49-F238E27FC236}">
                <a16:creationId xmlns:a16="http://schemas.microsoft.com/office/drawing/2014/main" id="{1FCEBEF3-9220-4E00-945B-74D16D3DAFB3}"/>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75</a:t>
            </a:fld>
            <a:endParaRPr lang="en" dirty="0"/>
          </a:p>
        </p:txBody>
      </p:sp>
    </p:spTree>
    <p:extLst>
      <p:ext uri="{BB962C8B-B14F-4D97-AF65-F5344CB8AC3E}">
        <p14:creationId xmlns:p14="http://schemas.microsoft.com/office/powerpoint/2010/main" val="301410102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1000"/>
                                        <p:tgtEl>
                                          <p:spTgt spid="9"/>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fltVal val="0"/>
                                          </p:val>
                                        </p:tav>
                                        <p:tav tm="100000">
                                          <p:val>
                                            <p:strVal val="#ppt_w"/>
                                          </p:val>
                                        </p:tav>
                                      </p:tavLst>
                                    </p:anim>
                                    <p:anim calcmode="lin" valueType="num">
                                      <p:cBhvr>
                                        <p:cTn id="12" dur="1000" fill="hold"/>
                                        <p:tgtEl>
                                          <p:spTgt spid="11"/>
                                        </p:tgtEl>
                                        <p:attrNameLst>
                                          <p:attrName>ppt_h</p:attrName>
                                        </p:attrNameLst>
                                      </p:cBhvr>
                                      <p:tavLst>
                                        <p:tav tm="0">
                                          <p:val>
                                            <p:fltVal val="0"/>
                                          </p:val>
                                        </p:tav>
                                        <p:tav tm="100000">
                                          <p:val>
                                            <p:strVal val="#ppt_h"/>
                                          </p:val>
                                        </p:tav>
                                      </p:tavLst>
                                    </p:anim>
                                    <p:animEffect transition="in" filter="fade">
                                      <p:cBhvr>
                                        <p:cTn id="13" dur="1000"/>
                                        <p:tgtEl>
                                          <p:spTgt spid="11"/>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1000" fill="hold"/>
                                        <p:tgtEl>
                                          <p:spTgt spid="10"/>
                                        </p:tgtEl>
                                        <p:attrNameLst>
                                          <p:attrName>ppt_w</p:attrName>
                                        </p:attrNameLst>
                                      </p:cBhvr>
                                      <p:tavLst>
                                        <p:tav tm="0">
                                          <p:val>
                                            <p:fltVal val="0"/>
                                          </p:val>
                                        </p:tav>
                                        <p:tav tm="100000">
                                          <p:val>
                                            <p:strVal val="#ppt_w"/>
                                          </p:val>
                                        </p:tav>
                                      </p:tavLst>
                                    </p:anim>
                                    <p:anim calcmode="lin" valueType="num">
                                      <p:cBhvr>
                                        <p:cTn id="17" dur="1000" fill="hold"/>
                                        <p:tgtEl>
                                          <p:spTgt spid="10"/>
                                        </p:tgtEl>
                                        <p:attrNameLst>
                                          <p:attrName>ppt_h</p:attrName>
                                        </p:attrNameLst>
                                      </p:cBhvr>
                                      <p:tavLst>
                                        <p:tav tm="0">
                                          <p:val>
                                            <p:fltVal val="0"/>
                                          </p:val>
                                        </p:tav>
                                        <p:tav tm="100000">
                                          <p:val>
                                            <p:strVal val="#ppt_h"/>
                                          </p:val>
                                        </p:tav>
                                      </p:tavLst>
                                    </p:anim>
                                    <p:animEffect transition="in" filter="fade">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oogle Shape;814;p78">
            <a:extLst>
              <a:ext uri="{FF2B5EF4-FFF2-40B4-BE49-F238E27FC236}">
                <a16:creationId xmlns:a16="http://schemas.microsoft.com/office/drawing/2014/main" id="{689CEA3B-36F9-4E5F-B54C-E38A927379EF}"/>
              </a:ext>
            </a:extLst>
          </p:cNvPr>
          <p:cNvPicPr preferRelativeResize="0"/>
          <p:nvPr/>
        </p:nvPicPr>
        <p:blipFill>
          <a:blip r:embed="rId3">
            <a:alphaModFix/>
          </a:blip>
          <a:stretch>
            <a:fillRect/>
          </a:stretch>
        </p:blipFill>
        <p:spPr>
          <a:xfrm>
            <a:off x="2245077" y="1817933"/>
            <a:ext cx="7500904" cy="4247587"/>
          </a:xfrm>
          <a:prstGeom prst="rect">
            <a:avLst/>
          </a:prstGeom>
          <a:noFill/>
          <a:ln>
            <a:noFill/>
          </a:ln>
        </p:spPr>
      </p:pic>
      <p:sp>
        <p:nvSpPr>
          <p:cNvPr id="7" name="Google Shape;642;p63">
            <a:extLst>
              <a:ext uri="{FF2B5EF4-FFF2-40B4-BE49-F238E27FC236}">
                <a16:creationId xmlns:a16="http://schemas.microsoft.com/office/drawing/2014/main" id="{6B97047F-A69D-4C75-8B59-CEAFCAD3D11C}"/>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a:latin typeface="Poppins SemiBold" panose="00000700000000000000" pitchFamily="2" charset="0"/>
                <a:ea typeface="Georgia"/>
                <a:cs typeface="Poppins SemiBold" panose="00000700000000000000" pitchFamily="2" charset="0"/>
                <a:sym typeface="Georgia"/>
              </a:rPr>
              <a:t>PLBART – Application </a:t>
            </a:r>
          </a:p>
          <a:p>
            <a:pPr algn="ctr"/>
            <a:r>
              <a:rPr lang="en-US" sz="3300" b="1" dirty="0">
                <a:latin typeface="Poppins SemiBold" panose="00000700000000000000" pitchFamily="2" charset="0"/>
                <a:ea typeface="Georgia"/>
                <a:cs typeface="Poppins SemiBold" panose="00000700000000000000" pitchFamily="2" charset="0"/>
                <a:sym typeface="Georgia"/>
              </a:rPr>
              <a:t>Multi-Modal Code Editing MODIT (ASE’21)</a:t>
            </a:r>
          </a:p>
        </p:txBody>
      </p:sp>
      <p:sp>
        <p:nvSpPr>
          <p:cNvPr id="6" name="Rectangle: Rounded Corners 5">
            <a:extLst>
              <a:ext uri="{FF2B5EF4-FFF2-40B4-BE49-F238E27FC236}">
                <a16:creationId xmlns:a16="http://schemas.microsoft.com/office/drawing/2014/main" id="{B6F95653-14CB-4415-B620-188B7926C452}"/>
              </a:ext>
            </a:extLst>
          </p:cNvPr>
          <p:cNvSpPr/>
          <p:nvPr/>
        </p:nvSpPr>
        <p:spPr>
          <a:xfrm>
            <a:off x="3703320" y="3739515"/>
            <a:ext cx="4297680" cy="19431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45409E1-C500-4939-B467-45C555285D9E}"/>
              </a:ext>
            </a:extLst>
          </p:cNvPr>
          <p:cNvSpPr/>
          <p:nvPr/>
        </p:nvSpPr>
        <p:spPr>
          <a:xfrm>
            <a:off x="2867025" y="1817933"/>
            <a:ext cx="5133975" cy="72320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645C0DE-29E1-43E1-A9F4-BC052E390396}"/>
              </a:ext>
            </a:extLst>
          </p:cNvPr>
          <p:cNvSpPr/>
          <p:nvPr/>
        </p:nvSpPr>
        <p:spPr>
          <a:xfrm>
            <a:off x="3703320" y="3941726"/>
            <a:ext cx="4297680" cy="456165"/>
          </a:xfrm>
          <a:prstGeom prst="round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ACACE7-0EB1-4DBC-9085-B233F02606E9}"/>
              </a:ext>
            </a:extLst>
          </p:cNvPr>
          <p:cNvSpPr/>
          <p:nvPr/>
        </p:nvSpPr>
        <p:spPr>
          <a:xfrm>
            <a:off x="1981200" y="1714500"/>
            <a:ext cx="866775" cy="4247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032B55E-1B21-4136-ABC1-C713F153F351}"/>
              </a:ext>
            </a:extLst>
          </p:cNvPr>
          <p:cNvSpPr/>
          <p:nvPr/>
        </p:nvSpPr>
        <p:spPr>
          <a:xfrm>
            <a:off x="2245077" y="1600200"/>
            <a:ext cx="7701846" cy="952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A987734-2A69-4149-A937-090A33C04B38}"/>
              </a:ext>
            </a:extLst>
          </p:cNvPr>
          <p:cNvSpPr/>
          <p:nvPr/>
        </p:nvSpPr>
        <p:spPr>
          <a:xfrm>
            <a:off x="3305175" y="5759450"/>
            <a:ext cx="603885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
            <a:extLst>
              <a:ext uri="{FF2B5EF4-FFF2-40B4-BE49-F238E27FC236}">
                <a16:creationId xmlns:a16="http://schemas.microsoft.com/office/drawing/2014/main" id="{663B54A9-9AB5-4FBF-899E-A56697B0DAD6}"/>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76</a:t>
            </a:fld>
            <a:endParaRPr lang="en" dirty="0"/>
          </a:p>
        </p:txBody>
      </p:sp>
    </p:spTree>
    <p:extLst>
      <p:ext uri="{BB962C8B-B14F-4D97-AF65-F5344CB8AC3E}">
        <p14:creationId xmlns:p14="http://schemas.microsoft.com/office/powerpoint/2010/main" val="357872479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6"/>
                                        </p:tgtEl>
                                        <p:attrNameLst>
                                          <p:attrName>style.visibility</p:attrName>
                                        </p:attrNameLst>
                                      </p:cBhvr>
                                      <p:to>
                                        <p:strVal val="hidden"/>
                                      </p:to>
                                    </p:set>
                                  </p:childTnLst>
                                </p:cTn>
                              </p:par>
                              <p:par>
                                <p:cTn id="12" presetID="1" presetClass="exit"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3" grpId="0" animBg="1"/>
      <p:bldP spid="14" grpId="0" animBg="1"/>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2;p63">
            <a:extLst>
              <a:ext uri="{FF2B5EF4-FFF2-40B4-BE49-F238E27FC236}">
                <a16:creationId xmlns:a16="http://schemas.microsoft.com/office/drawing/2014/main" id="{6B97047F-A69D-4C75-8B59-CEAFCAD3D11C}"/>
              </a:ext>
            </a:extLst>
          </p:cNvPr>
          <p:cNvSpPr/>
          <p:nvPr/>
        </p:nvSpPr>
        <p:spPr>
          <a:xfrm>
            <a:off x="617467" y="5544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a:latin typeface="Poppins SemiBold" panose="00000700000000000000" pitchFamily="2" charset="0"/>
                <a:ea typeface="Georgia"/>
                <a:cs typeface="Poppins SemiBold" panose="00000700000000000000" pitchFamily="2" charset="0"/>
                <a:sym typeface="Georgia"/>
              </a:rPr>
              <a:t>PLBART – Application </a:t>
            </a:r>
          </a:p>
          <a:p>
            <a:pPr algn="ctr"/>
            <a:r>
              <a:rPr lang="en-US" sz="3300" b="1" dirty="0">
                <a:latin typeface="Poppins SemiBold" panose="00000700000000000000" pitchFamily="2" charset="0"/>
                <a:ea typeface="Georgia"/>
                <a:cs typeface="Poppins SemiBold" panose="00000700000000000000" pitchFamily="2" charset="0"/>
                <a:sym typeface="Georgia"/>
              </a:rPr>
              <a:t>Multi-Modal Code Editing MODIT (ASE’21)</a:t>
            </a:r>
          </a:p>
        </p:txBody>
      </p:sp>
      <p:pic>
        <p:nvPicPr>
          <p:cNvPr id="9" name="Google Shape;861;p83">
            <a:extLst>
              <a:ext uri="{FF2B5EF4-FFF2-40B4-BE49-F238E27FC236}">
                <a16:creationId xmlns:a16="http://schemas.microsoft.com/office/drawing/2014/main" id="{8C8764A8-C1AE-4DD4-B16F-95E503AA113C}"/>
              </a:ext>
            </a:extLst>
          </p:cNvPr>
          <p:cNvPicPr preferRelativeResize="0"/>
          <p:nvPr/>
        </p:nvPicPr>
        <p:blipFill rotWithShape="1">
          <a:blip r:embed="rId3">
            <a:alphaModFix/>
          </a:blip>
          <a:srcRect l="-1" r="52776" b="17032"/>
          <a:stretch/>
        </p:blipFill>
        <p:spPr>
          <a:xfrm>
            <a:off x="990521" y="3109899"/>
            <a:ext cx="3313623" cy="1360502"/>
          </a:xfrm>
          <a:prstGeom prst="rect">
            <a:avLst/>
          </a:prstGeom>
          <a:noFill/>
          <a:ln>
            <a:noFill/>
          </a:ln>
        </p:spPr>
      </p:pic>
      <p:pic>
        <p:nvPicPr>
          <p:cNvPr id="10" name="Google Shape;866;p84">
            <a:extLst>
              <a:ext uri="{FF2B5EF4-FFF2-40B4-BE49-F238E27FC236}">
                <a16:creationId xmlns:a16="http://schemas.microsoft.com/office/drawing/2014/main" id="{A62AAB86-F8EE-49A8-BBC6-DA062F47563D}"/>
              </a:ext>
            </a:extLst>
          </p:cNvPr>
          <p:cNvPicPr preferRelativeResize="0"/>
          <p:nvPr/>
        </p:nvPicPr>
        <p:blipFill>
          <a:blip r:embed="rId4">
            <a:alphaModFix/>
          </a:blip>
          <a:stretch>
            <a:fillRect/>
          </a:stretch>
        </p:blipFill>
        <p:spPr>
          <a:xfrm>
            <a:off x="4621506" y="1862987"/>
            <a:ext cx="6305112" cy="4408502"/>
          </a:xfrm>
          <a:prstGeom prst="rect">
            <a:avLst/>
          </a:prstGeom>
          <a:noFill/>
          <a:ln>
            <a:noFill/>
          </a:ln>
        </p:spPr>
      </p:pic>
      <p:sp>
        <p:nvSpPr>
          <p:cNvPr id="4" name="TextBox 3">
            <a:extLst>
              <a:ext uri="{FF2B5EF4-FFF2-40B4-BE49-F238E27FC236}">
                <a16:creationId xmlns:a16="http://schemas.microsoft.com/office/drawing/2014/main" id="{9EC8976F-74E3-4C54-8902-7202E97A8923}"/>
              </a:ext>
            </a:extLst>
          </p:cNvPr>
          <p:cNvSpPr txBox="1"/>
          <p:nvPr/>
        </p:nvSpPr>
        <p:spPr>
          <a:xfrm>
            <a:off x="1839150" y="2709789"/>
            <a:ext cx="1616363" cy="400110"/>
          </a:xfrm>
          <a:prstGeom prst="rect">
            <a:avLst/>
          </a:prstGeom>
          <a:noFill/>
        </p:spPr>
        <p:txBody>
          <a:bodyPr wrap="square" rtlCol="0">
            <a:spAutoFit/>
          </a:bodyPr>
          <a:lstStyle/>
          <a:p>
            <a:pPr algn="ctr"/>
            <a:r>
              <a:rPr lang="en-US" sz="2000" dirty="0">
                <a:latin typeface="Poppins" panose="00000500000000000000" pitchFamily="2" charset="0"/>
                <a:cs typeface="Poppins" panose="00000500000000000000" pitchFamily="2" charset="0"/>
              </a:rPr>
              <a:t>Dataset</a:t>
            </a:r>
          </a:p>
        </p:txBody>
      </p:sp>
      <p:sp>
        <p:nvSpPr>
          <p:cNvPr id="11" name="TextBox 10">
            <a:extLst>
              <a:ext uri="{FF2B5EF4-FFF2-40B4-BE49-F238E27FC236}">
                <a16:creationId xmlns:a16="http://schemas.microsoft.com/office/drawing/2014/main" id="{87CC2C3C-049A-4562-AE13-5DF49636BF52}"/>
              </a:ext>
            </a:extLst>
          </p:cNvPr>
          <p:cNvSpPr txBox="1"/>
          <p:nvPr/>
        </p:nvSpPr>
        <p:spPr>
          <a:xfrm>
            <a:off x="6965880" y="1560205"/>
            <a:ext cx="1616363" cy="400110"/>
          </a:xfrm>
          <a:prstGeom prst="rect">
            <a:avLst/>
          </a:prstGeom>
          <a:noFill/>
        </p:spPr>
        <p:txBody>
          <a:bodyPr wrap="square" rtlCol="0">
            <a:spAutoFit/>
          </a:bodyPr>
          <a:lstStyle/>
          <a:p>
            <a:pPr algn="ctr"/>
            <a:r>
              <a:rPr lang="en-US" sz="2000" dirty="0">
                <a:latin typeface="Poppins" panose="00000500000000000000" pitchFamily="2" charset="0"/>
                <a:cs typeface="Poppins" panose="00000500000000000000" pitchFamily="2" charset="0"/>
              </a:rPr>
              <a:t>Results</a:t>
            </a:r>
          </a:p>
        </p:txBody>
      </p:sp>
      <p:sp>
        <p:nvSpPr>
          <p:cNvPr id="8" name="Slide Number Placeholder 1">
            <a:extLst>
              <a:ext uri="{FF2B5EF4-FFF2-40B4-BE49-F238E27FC236}">
                <a16:creationId xmlns:a16="http://schemas.microsoft.com/office/drawing/2014/main" id="{3D984807-B494-422F-A3DF-D18C1A11E2B9}"/>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77</a:t>
            </a:fld>
            <a:endParaRPr lang="en" dirty="0"/>
          </a:p>
        </p:txBody>
      </p:sp>
    </p:spTree>
    <p:extLst>
      <p:ext uri="{BB962C8B-B14F-4D97-AF65-F5344CB8AC3E}">
        <p14:creationId xmlns:p14="http://schemas.microsoft.com/office/powerpoint/2010/main" val="137256147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642;p63">
            <a:extLst>
              <a:ext uri="{FF2B5EF4-FFF2-40B4-BE49-F238E27FC236}">
                <a16:creationId xmlns:a16="http://schemas.microsoft.com/office/drawing/2014/main" id="{6B97047F-A69D-4C75-8B59-CEAFCAD3D11C}"/>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 sz="3300" b="1" dirty="0">
                <a:latin typeface="Poppins SemiBold" panose="00000700000000000000" pitchFamily="2" charset="0"/>
                <a:ea typeface="Georgia"/>
                <a:cs typeface="Poppins SemiBold" panose="00000700000000000000" pitchFamily="2" charset="0"/>
                <a:sym typeface="Georgia"/>
              </a:rPr>
              <a:t>PLBART Application - REDCODER</a:t>
            </a:r>
          </a:p>
          <a:p>
            <a:pPr algn="ctr"/>
            <a:r>
              <a:rPr lang="en" sz="3300" b="1" dirty="0">
                <a:latin typeface="Poppins SemiBold" panose="00000700000000000000" pitchFamily="2" charset="0"/>
                <a:ea typeface="Georgia"/>
                <a:cs typeface="Poppins SemiBold" panose="00000700000000000000" pitchFamily="2" charset="0"/>
                <a:sym typeface="Georgia"/>
              </a:rPr>
              <a:t>Search Augmented Code Generation (EMNLP’21)</a:t>
            </a:r>
            <a:endParaRPr sz="3300" b="1" dirty="0">
              <a:latin typeface="Poppins SemiBold" panose="00000700000000000000" pitchFamily="2" charset="0"/>
              <a:ea typeface="Georgia"/>
              <a:cs typeface="Poppins SemiBold" panose="00000700000000000000" pitchFamily="2" charset="0"/>
              <a:sym typeface="Georgia"/>
            </a:endParaRPr>
          </a:p>
        </p:txBody>
      </p:sp>
      <p:sp>
        <p:nvSpPr>
          <p:cNvPr id="15" name="Rectangle 14">
            <a:extLst>
              <a:ext uri="{FF2B5EF4-FFF2-40B4-BE49-F238E27FC236}">
                <a16:creationId xmlns:a16="http://schemas.microsoft.com/office/drawing/2014/main" id="{0CACACE7-0EB1-4DBC-9085-B233F02606E9}"/>
              </a:ext>
            </a:extLst>
          </p:cNvPr>
          <p:cNvSpPr/>
          <p:nvPr/>
        </p:nvSpPr>
        <p:spPr>
          <a:xfrm>
            <a:off x="1981200" y="1714500"/>
            <a:ext cx="866775" cy="42475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CE8746-AEC9-4731-BA1F-F2EA774C919F}"/>
              </a:ext>
            </a:extLst>
          </p:cNvPr>
          <p:cNvPicPr>
            <a:picLocks noChangeAspect="1"/>
          </p:cNvPicPr>
          <p:nvPr/>
        </p:nvPicPr>
        <p:blipFill>
          <a:blip r:embed="rId3"/>
          <a:stretch>
            <a:fillRect/>
          </a:stretch>
        </p:blipFill>
        <p:spPr>
          <a:xfrm>
            <a:off x="945013" y="2772125"/>
            <a:ext cx="2805798" cy="723200"/>
          </a:xfrm>
          <a:prstGeom prst="rect">
            <a:avLst/>
          </a:prstGeom>
        </p:spPr>
      </p:pic>
      <p:pic>
        <p:nvPicPr>
          <p:cNvPr id="10" name="Picture 9">
            <a:extLst>
              <a:ext uri="{FF2B5EF4-FFF2-40B4-BE49-F238E27FC236}">
                <a16:creationId xmlns:a16="http://schemas.microsoft.com/office/drawing/2014/main" id="{19B3CD15-B357-4CE1-BF31-F1C554FDF473}"/>
              </a:ext>
            </a:extLst>
          </p:cNvPr>
          <p:cNvPicPr>
            <a:picLocks noChangeAspect="1"/>
          </p:cNvPicPr>
          <p:nvPr/>
        </p:nvPicPr>
        <p:blipFill>
          <a:blip r:embed="rId4"/>
          <a:stretch>
            <a:fillRect/>
          </a:stretch>
        </p:blipFill>
        <p:spPr>
          <a:xfrm>
            <a:off x="4549792" y="2669297"/>
            <a:ext cx="1974885" cy="1038225"/>
          </a:xfrm>
          <a:prstGeom prst="rect">
            <a:avLst/>
          </a:prstGeom>
        </p:spPr>
      </p:pic>
      <p:sp>
        <p:nvSpPr>
          <p:cNvPr id="11" name="Arrow: Right 10">
            <a:extLst>
              <a:ext uri="{FF2B5EF4-FFF2-40B4-BE49-F238E27FC236}">
                <a16:creationId xmlns:a16="http://schemas.microsoft.com/office/drawing/2014/main" id="{C6EE73EF-0102-41D8-BC16-41F0D3FC5429}"/>
              </a:ext>
            </a:extLst>
          </p:cNvPr>
          <p:cNvSpPr/>
          <p:nvPr/>
        </p:nvSpPr>
        <p:spPr>
          <a:xfrm>
            <a:off x="3857625" y="3057525"/>
            <a:ext cx="5143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F47F3807-1F2E-4531-BD86-CF8E0FD612DB}"/>
              </a:ext>
            </a:extLst>
          </p:cNvPr>
          <p:cNvSpPr/>
          <p:nvPr/>
        </p:nvSpPr>
        <p:spPr>
          <a:xfrm>
            <a:off x="6702494" y="3032783"/>
            <a:ext cx="51435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Check Mark X Yes No Icon Stock Vector (Royalty Free) 236287228">
            <a:extLst>
              <a:ext uri="{FF2B5EF4-FFF2-40B4-BE49-F238E27FC236}">
                <a16:creationId xmlns:a16="http://schemas.microsoft.com/office/drawing/2014/main" id="{F9599026-4057-4308-866D-30D84FD33C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533" t="9332" r="53720" b="17146"/>
          <a:stretch/>
        </p:blipFill>
        <p:spPr bwMode="auto">
          <a:xfrm>
            <a:off x="6826319" y="3933125"/>
            <a:ext cx="641309" cy="7232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heck Mark X Yes No Icon Stock Vector (Royalty Free) 236287228">
            <a:extLst>
              <a:ext uri="{FF2B5EF4-FFF2-40B4-BE49-F238E27FC236}">
                <a16:creationId xmlns:a16="http://schemas.microsoft.com/office/drawing/2014/main" id="{6A7E5008-4327-4FCA-9AE6-2CF18E0333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4165" t="7024" r="5088" b="19455"/>
          <a:stretch/>
        </p:blipFill>
        <p:spPr bwMode="auto">
          <a:xfrm>
            <a:off x="6769168" y="2113309"/>
            <a:ext cx="641309" cy="7232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19AC0EA0-C60F-4F75-B1E5-6FCC97A34FEC}"/>
              </a:ext>
            </a:extLst>
          </p:cNvPr>
          <p:cNvPicPr>
            <a:picLocks noChangeAspect="1"/>
          </p:cNvPicPr>
          <p:nvPr/>
        </p:nvPicPr>
        <p:blipFill>
          <a:blip r:embed="rId6"/>
          <a:stretch>
            <a:fillRect/>
          </a:stretch>
        </p:blipFill>
        <p:spPr>
          <a:xfrm>
            <a:off x="7323658" y="4194538"/>
            <a:ext cx="3419475" cy="1472274"/>
          </a:xfrm>
          <a:prstGeom prst="rect">
            <a:avLst/>
          </a:prstGeom>
        </p:spPr>
      </p:pic>
      <p:pic>
        <p:nvPicPr>
          <p:cNvPr id="8" name="Picture 7">
            <a:extLst>
              <a:ext uri="{FF2B5EF4-FFF2-40B4-BE49-F238E27FC236}">
                <a16:creationId xmlns:a16="http://schemas.microsoft.com/office/drawing/2014/main" id="{E2CFC043-4AC4-4FCD-9279-162F6A10BD2C}"/>
              </a:ext>
            </a:extLst>
          </p:cNvPr>
          <p:cNvPicPr>
            <a:picLocks noChangeAspect="1"/>
          </p:cNvPicPr>
          <p:nvPr/>
        </p:nvPicPr>
        <p:blipFill>
          <a:blip r:embed="rId7"/>
          <a:stretch>
            <a:fillRect/>
          </a:stretch>
        </p:blipFill>
        <p:spPr>
          <a:xfrm>
            <a:off x="7323658" y="2404455"/>
            <a:ext cx="3671887" cy="1458540"/>
          </a:xfrm>
          <a:prstGeom prst="rect">
            <a:avLst/>
          </a:prstGeom>
        </p:spPr>
      </p:pic>
      <p:sp>
        <p:nvSpPr>
          <p:cNvPr id="13" name="Slide Number Placeholder 1">
            <a:extLst>
              <a:ext uri="{FF2B5EF4-FFF2-40B4-BE49-F238E27FC236}">
                <a16:creationId xmlns:a16="http://schemas.microsoft.com/office/drawing/2014/main" id="{A8F35A91-1A5B-45E5-B9B5-58558185122E}"/>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78</a:t>
            </a:fld>
            <a:endParaRPr lang="en" dirty="0"/>
          </a:p>
        </p:txBody>
      </p:sp>
    </p:spTree>
    <p:extLst>
      <p:ext uri="{BB962C8B-B14F-4D97-AF65-F5344CB8AC3E}">
        <p14:creationId xmlns:p14="http://schemas.microsoft.com/office/powerpoint/2010/main" val="156415457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500"/>
                            </p:stCondLst>
                            <p:childTnLst>
                              <p:par>
                                <p:cTn id="20" presetID="1"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par>
                          <p:cTn id="27" fill="hold">
                            <p:stCondLst>
                              <p:cond delay="500"/>
                            </p:stCondLst>
                            <p:childTnLst>
                              <p:par>
                                <p:cTn id="28" presetID="1" presetClass="entr" presetSubtype="0" fill="hold" nodeType="afterEffect">
                                  <p:stCondLst>
                                    <p:cond delay="0"/>
                                  </p:stCondLst>
                                  <p:childTnLst>
                                    <p:set>
                                      <p:cBhvr>
                                        <p:cTn id="29"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2E93631F-CBEB-4EDB-9079-B7D0805EF356}"/>
              </a:ext>
            </a:extLst>
          </p:cNvPr>
          <p:cNvGrpSpPr/>
          <p:nvPr/>
        </p:nvGrpSpPr>
        <p:grpSpPr>
          <a:xfrm>
            <a:off x="617467" y="630667"/>
            <a:ext cx="10975093" cy="4609089"/>
            <a:chOff x="617467" y="630667"/>
            <a:chExt cx="10975093" cy="4609089"/>
          </a:xfrm>
        </p:grpSpPr>
        <p:grpSp>
          <p:nvGrpSpPr>
            <p:cNvPr id="20" name="Group 19">
              <a:extLst>
                <a:ext uri="{FF2B5EF4-FFF2-40B4-BE49-F238E27FC236}">
                  <a16:creationId xmlns:a16="http://schemas.microsoft.com/office/drawing/2014/main" id="{D8EC0307-E5D7-46AF-811A-E09C2CA7D765}"/>
                </a:ext>
              </a:extLst>
            </p:cNvPr>
            <p:cNvGrpSpPr/>
            <p:nvPr/>
          </p:nvGrpSpPr>
          <p:grpSpPr>
            <a:xfrm>
              <a:off x="617467" y="630667"/>
              <a:ext cx="10975093" cy="4609089"/>
              <a:chOff x="617467" y="630667"/>
              <a:chExt cx="10975093" cy="4609089"/>
            </a:xfrm>
          </p:grpSpPr>
          <p:sp>
            <p:nvSpPr>
              <p:cNvPr id="5" name="Google Shape;642;p63">
                <a:extLst>
                  <a:ext uri="{FF2B5EF4-FFF2-40B4-BE49-F238E27FC236}">
                    <a16:creationId xmlns:a16="http://schemas.microsoft.com/office/drawing/2014/main" id="{36573681-6BA9-4A07-954C-2E5C673634A8}"/>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a:latin typeface="Poppins SemiBold" panose="00000700000000000000" pitchFamily="2" charset="0"/>
                    <a:ea typeface="Georgia"/>
                    <a:cs typeface="Poppins SemiBold" panose="00000700000000000000" pitchFamily="2" charset="0"/>
                    <a:sym typeface="Georgia"/>
                  </a:rPr>
                  <a:t>PLBART Application - REDCODER</a:t>
                </a:r>
              </a:p>
              <a:p>
                <a:pPr algn="ctr"/>
                <a:r>
                  <a:rPr lang="en-US" sz="3300" b="1" dirty="0">
                    <a:latin typeface="Poppins SemiBold" panose="00000700000000000000" pitchFamily="2" charset="0"/>
                    <a:ea typeface="Georgia"/>
                    <a:cs typeface="Poppins SemiBold" panose="00000700000000000000" pitchFamily="2" charset="0"/>
                    <a:sym typeface="Georgia"/>
                  </a:rPr>
                  <a:t>Search Augmented Code Generation (EMNLP’21)</a:t>
                </a:r>
              </a:p>
            </p:txBody>
          </p:sp>
          <p:grpSp>
            <p:nvGrpSpPr>
              <p:cNvPr id="17" name="Group 16">
                <a:extLst>
                  <a:ext uri="{FF2B5EF4-FFF2-40B4-BE49-F238E27FC236}">
                    <a16:creationId xmlns:a16="http://schemas.microsoft.com/office/drawing/2014/main" id="{F265B25D-8140-4F74-9A2D-DFA8D81DEEFB}"/>
                  </a:ext>
                </a:extLst>
              </p:cNvPr>
              <p:cNvGrpSpPr/>
              <p:nvPr/>
            </p:nvGrpSpPr>
            <p:grpSpPr>
              <a:xfrm>
                <a:off x="1118991" y="1946275"/>
                <a:ext cx="10473569" cy="3181350"/>
                <a:chOff x="1118991" y="1946275"/>
                <a:chExt cx="10473569" cy="3181350"/>
              </a:xfrm>
            </p:grpSpPr>
            <p:pic>
              <p:nvPicPr>
                <p:cNvPr id="12" name="Picture 11">
                  <a:extLst>
                    <a:ext uri="{FF2B5EF4-FFF2-40B4-BE49-F238E27FC236}">
                      <a16:creationId xmlns:a16="http://schemas.microsoft.com/office/drawing/2014/main" id="{33862AAD-7629-4DA4-A041-F90859487F40}"/>
                    </a:ext>
                  </a:extLst>
                </p:cNvPr>
                <p:cNvPicPr>
                  <a:picLocks noChangeAspect="1"/>
                </p:cNvPicPr>
                <p:nvPr/>
              </p:nvPicPr>
              <p:blipFill>
                <a:blip r:embed="rId3"/>
                <a:stretch>
                  <a:fillRect/>
                </a:stretch>
              </p:blipFill>
              <p:spPr>
                <a:xfrm>
                  <a:off x="1118991" y="1946275"/>
                  <a:ext cx="9954018" cy="3181350"/>
                </a:xfrm>
                <a:prstGeom prst="rect">
                  <a:avLst/>
                </a:prstGeom>
              </p:spPr>
            </p:pic>
            <p:sp>
              <p:nvSpPr>
                <p:cNvPr id="13" name="Rectangle 12">
                  <a:extLst>
                    <a:ext uri="{FF2B5EF4-FFF2-40B4-BE49-F238E27FC236}">
                      <a16:creationId xmlns:a16="http://schemas.microsoft.com/office/drawing/2014/main" id="{86340BF7-925F-4A1F-A6F4-BFB5883DE2F3}"/>
                    </a:ext>
                  </a:extLst>
                </p:cNvPr>
                <p:cNvSpPr/>
                <p:nvPr/>
              </p:nvSpPr>
              <p:spPr>
                <a:xfrm>
                  <a:off x="10914617" y="3266954"/>
                  <a:ext cx="85725" cy="409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F7744B-B12C-48B5-BD8A-AEB1C77B383C}"/>
                    </a:ext>
                  </a:extLst>
                </p:cNvPr>
                <p:cNvSpPr/>
                <p:nvPr/>
              </p:nvSpPr>
              <p:spPr>
                <a:xfrm>
                  <a:off x="11043184" y="3308866"/>
                  <a:ext cx="85725" cy="409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60C31C3-76FE-4237-8FDA-534953EB63A1}"/>
                    </a:ext>
                  </a:extLst>
                </p:cNvPr>
                <p:cNvSpPr/>
                <p:nvPr/>
              </p:nvSpPr>
              <p:spPr>
                <a:xfrm>
                  <a:off x="4782185" y="4855995"/>
                  <a:ext cx="6810375" cy="1258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sp>
              <p:nvSpPr>
                <p:cNvPr id="16" name="Rectangle 15">
                  <a:extLst>
                    <a:ext uri="{FF2B5EF4-FFF2-40B4-BE49-F238E27FC236}">
                      <a16:creationId xmlns:a16="http://schemas.microsoft.com/office/drawing/2014/main" id="{9B0DDE2C-1B8D-4A92-B075-4769A884AD3F}"/>
                    </a:ext>
                  </a:extLst>
                </p:cNvPr>
                <p:cNvSpPr/>
                <p:nvPr/>
              </p:nvSpPr>
              <p:spPr>
                <a:xfrm>
                  <a:off x="10795000" y="4711700"/>
                  <a:ext cx="412750" cy="2354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917E132-A154-4623-872F-411972CA384C}"/>
                  </a:ext>
                </a:extLst>
              </p:cNvPr>
              <p:cNvSpPr/>
              <p:nvPr/>
            </p:nvSpPr>
            <p:spPr>
              <a:xfrm>
                <a:off x="4538662" y="4854334"/>
                <a:ext cx="6810375" cy="1258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19" name="Rectangle 18">
                <a:extLst>
                  <a:ext uri="{FF2B5EF4-FFF2-40B4-BE49-F238E27FC236}">
                    <a16:creationId xmlns:a16="http://schemas.microsoft.com/office/drawing/2014/main" id="{419A6530-EC24-42CA-AA4E-D6A2EE846A35}"/>
                  </a:ext>
                </a:extLst>
              </p:cNvPr>
              <p:cNvSpPr/>
              <p:nvPr/>
            </p:nvSpPr>
            <p:spPr>
              <a:xfrm>
                <a:off x="1221434" y="4620632"/>
                <a:ext cx="3317227" cy="619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grpSp>
        <p:pic>
          <p:nvPicPr>
            <p:cNvPr id="21" name="Picture 20">
              <a:extLst>
                <a:ext uri="{FF2B5EF4-FFF2-40B4-BE49-F238E27FC236}">
                  <a16:creationId xmlns:a16="http://schemas.microsoft.com/office/drawing/2014/main" id="{7BDADADB-A0B9-4BA0-A43F-225691513543}"/>
                </a:ext>
              </a:extLst>
            </p:cNvPr>
            <p:cNvPicPr>
              <a:picLocks noChangeAspect="1"/>
            </p:cNvPicPr>
            <p:nvPr/>
          </p:nvPicPr>
          <p:blipFill rotWithShape="1">
            <a:blip r:embed="rId3"/>
            <a:srcRect t="83724" r="74705"/>
            <a:stretch/>
          </p:blipFill>
          <p:spPr>
            <a:xfrm>
              <a:off x="2190285" y="4572000"/>
              <a:ext cx="2517901" cy="517782"/>
            </a:xfrm>
            <a:prstGeom prst="rect">
              <a:avLst/>
            </a:prstGeom>
          </p:spPr>
        </p:pic>
      </p:grpSp>
      <p:sp>
        <p:nvSpPr>
          <p:cNvPr id="23" name="Slide Number Placeholder 1">
            <a:extLst>
              <a:ext uri="{FF2B5EF4-FFF2-40B4-BE49-F238E27FC236}">
                <a16:creationId xmlns:a16="http://schemas.microsoft.com/office/drawing/2014/main" id="{63C12878-3A34-4421-8E8E-9777E44576B5}"/>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79</a:t>
            </a:fld>
            <a:endParaRPr lang="en" dirty="0"/>
          </a:p>
        </p:txBody>
      </p:sp>
    </p:spTree>
    <p:extLst>
      <p:ext uri="{BB962C8B-B14F-4D97-AF65-F5344CB8AC3E}">
        <p14:creationId xmlns:p14="http://schemas.microsoft.com/office/powerpoint/2010/main" val="1023510208"/>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2">
            <a:extLst>
              <a:ext uri="{FF2B5EF4-FFF2-40B4-BE49-F238E27FC236}">
                <a16:creationId xmlns:a16="http://schemas.microsoft.com/office/drawing/2014/main" id="{0979935C-1900-45F0-B09B-F638116783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CED580-8B7C-4FA0-BE48-EFE1D589A9AE}"/>
              </a:ext>
            </a:extLst>
          </p:cNvPr>
          <p:cNvSpPr txBox="1"/>
          <p:nvPr/>
        </p:nvSpPr>
        <p:spPr>
          <a:xfrm>
            <a:off x="251283" y="175654"/>
            <a:ext cx="11776928" cy="691728"/>
          </a:xfrm>
          <a:prstGeom prst="rect">
            <a:avLst/>
          </a:prstGeom>
          <a:noFill/>
        </p:spPr>
        <p:txBody>
          <a:bodyPr wrap="square" rtlCol="0">
            <a:spAutoFit/>
          </a:bodyPr>
          <a:lstStyle/>
          <a:p>
            <a:pPr algn="ctr">
              <a:lnSpc>
                <a:spcPts val="5000"/>
              </a:lnSpc>
            </a:pPr>
            <a:r>
              <a:rPr lang="en-US" sz="3300" dirty="0">
                <a:latin typeface="Poppins SemiBold" panose="00000700000000000000" pitchFamily="2" charset="0"/>
                <a:ea typeface="League Spartan" charset="0"/>
                <a:cs typeface="Poppins SemiBold" panose="00000700000000000000" pitchFamily="2" charset="0"/>
              </a:rPr>
              <a:t>Data-Driven Automation – Specification Mining</a:t>
            </a:r>
          </a:p>
        </p:txBody>
      </p:sp>
      <p:sp>
        <p:nvSpPr>
          <p:cNvPr id="15" name="Slide Number Placeholder 1">
            <a:extLst>
              <a:ext uri="{FF2B5EF4-FFF2-40B4-BE49-F238E27FC236}">
                <a16:creationId xmlns:a16="http://schemas.microsoft.com/office/drawing/2014/main" id="{DEA5BCDF-B640-4CE5-B186-589A1CE451C6}"/>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8</a:t>
            </a:fld>
            <a:endParaRPr lang="en" dirty="0"/>
          </a:p>
        </p:txBody>
      </p:sp>
      <p:grpSp>
        <p:nvGrpSpPr>
          <p:cNvPr id="8" name="Group 7">
            <a:extLst>
              <a:ext uri="{FF2B5EF4-FFF2-40B4-BE49-F238E27FC236}">
                <a16:creationId xmlns:a16="http://schemas.microsoft.com/office/drawing/2014/main" id="{41B5BE7B-7976-4B3C-96A2-189F69ADF16F}"/>
              </a:ext>
            </a:extLst>
          </p:cNvPr>
          <p:cNvGrpSpPr/>
          <p:nvPr/>
        </p:nvGrpSpPr>
        <p:grpSpPr>
          <a:xfrm>
            <a:off x="1128890" y="1331654"/>
            <a:ext cx="1527428" cy="1659902"/>
            <a:chOff x="1176574" y="2226450"/>
            <a:chExt cx="1380111" cy="1510172"/>
          </a:xfrm>
        </p:grpSpPr>
        <p:pic>
          <p:nvPicPr>
            <p:cNvPr id="6" name="Google Shape;181;p22">
              <a:extLst>
                <a:ext uri="{FF2B5EF4-FFF2-40B4-BE49-F238E27FC236}">
                  <a16:creationId xmlns:a16="http://schemas.microsoft.com/office/drawing/2014/main" id="{6907F2EA-418C-494D-A935-C088980FFE77}"/>
                </a:ext>
              </a:extLst>
            </p:cNvPr>
            <p:cNvPicPr preferRelativeResize="0"/>
            <p:nvPr/>
          </p:nvPicPr>
          <p:blipFill rotWithShape="1">
            <a:blip r:embed="rId4">
              <a:alphaModFix/>
            </a:blip>
            <a:srcRect r="78773" b="65407"/>
            <a:stretch/>
          </p:blipFill>
          <p:spPr>
            <a:xfrm>
              <a:off x="1176574" y="2226450"/>
              <a:ext cx="1380111" cy="1448007"/>
            </a:xfrm>
            <a:prstGeom prst="rect">
              <a:avLst/>
            </a:prstGeom>
            <a:noFill/>
            <a:ln>
              <a:solidFill>
                <a:schemeClr val="bg1"/>
              </a:solidFill>
            </a:ln>
          </p:spPr>
        </p:pic>
        <p:sp>
          <p:nvSpPr>
            <p:cNvPr id="7" name="Rectangle 6">
              <a:extLst>
                <a:ext uri="{FF2B5EF4-FFF2-40B4-BE49-F238E27FC236}">
                  <a16:creationId xmlns:a16="http://schemas.microsoft.com/office/drawing/2014/main" id="{CA56A487-7175-4345-89CF-D87EBB9B7C68}"/>
                </a:ext>
              </a:extLst>
            </p:cNvPr>
            <p:cNvSpPr/>
            <p:nvPr/>
          </p:nvSpPr>
          <p:spPr>
            <a:xfrm>
              <a:off x="1727200" y="3640590"/>
              <a:ext cx="225778" cy="96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888C3A01-348E-4A42-8244-8F7AFEAB84FF}"/>
              </a:ext>
            </a:extLst>
          </p:cNvPr>
          <p:cNvSpPr txBox="1"/>
          <p:nvPr/>
        </p:nvSpPr>
        <p:spPr>
          <a:xfrm>
            <a:off x="8977999" y="5741359"/>
            <a:ext cx="2689795" cy="738664"/>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[5] </a:t>
            </a:r>
            <a:r>
              <a:rPr lang="en-US" sz="1400" dirty="0" err="1">
                <a:latin typeface="Courier New" panose="02070309020205020404" pitchFamily="49" charset="0"/>
                <a:cs typeface="Courier New" panose="02070309020205020404" pitchFamily="49" charset="0"/>
              </a:rPr>
              <a:t>Pradel</a:t>
            </a:r>
            <a:r>
              <a:rPr lang="en-US" sz="1400" dirty="0">
                <a:latin typeface="Courier New" panose="02070309020205020404" pitchFamily="49" charset="0"/>
                <a:cs typeface="Courier New" panose="02070309020205020404" pitchFamily="49" charset="0"/>
              </a:rPr>
              <a:t> et. al. 2012 </a:t>
            </a:r>
          </a:p>
          <a:p>
            <a:r>
              <a:rPr lang="en-US" sz="1400" dirty="0">
                <a:latin typeface="Courier New" panose="02070309020205020404" pitchFamily="49" charset="0"/>
                <a:cs typeface="Courier New" panose="02070309020205020404" pitchFamily="49" charset="0"/>
              </a:rPr>
              <a:t>[6] Le et. al. 2018</a:t>
            </a:r>
          </a:p>
          <a:p>
            <a:r>
              <a:rPr lang="en-US" sz="1400" dirty="0">
                <a:latin typeface="Courier New" panose="02070309020205020404" pitchFamily="49" charset="0"/>
                <a:cs typeface="Courier New" panose="02070309020205020404" pitchFamily="49" charset="0"/>
              </a:rPr>
              <a:t>[7] Meng et. al. 2017</a:t>
            </a:r>
          </a:p>
        </p:txBody>
      </p:sp>
      <p:pic>
        <p:nvPicPr>
          <p:cNvPr id="18" name="Graphic 17" descr="Back with solid fill">
            <a:extLst>
              <a:ext uri="{FF2B5EF4-FFF2-40B4-BE49-F238E27FC236}">
                <a16:creationId xmlns:a16="http://schemas.microsoft.com/office/drawing/2014/main" id="{2B2AD509-E736-4FAC-94D1-2BC55BA552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67738" y="1686689"/>
            <a:ext cx="838716" cy="838716"/>
          </a:xfrm>
          <a:prstGeom prst="rect">
            <a:avLst/>
          </a:prstGeom>
        </p:spPr>
      </p:pic>
      <p:sp>
        <p:nvSpPr>
          <p:cNvPr id="20" name="Arrow: Down 19">
            <a:extLst>
              <a:ext uri="{FF2B5EF4-FFF2-40B4-BE49-F238E27FC236}">
                <a16:creationId xmlns:a16="http://schemas.microsoft.com/office/drawing/2014/main" id="{79C41CA0-FE3E-46A8-95FB-89A174CD2FDE}"/>
              </a:ext>
            </a:extLst>
          </p:cNvPr>
          <p:cNvSpPr/>
          <p:nvPr/>
        </p:nvSpPr>
        <p:spPr>
          <a:xfrm>
            <a:off x="5865418" y="3133801"/>
            <a:ext cx="451555" cy="705345"/>
          </a:xfrm>
          <a:prstGeom prst="downArrow">
            <a:avLst>
              <a:gd name="adj1" fmla="val 4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23" name="3D Model 22" descr="Gears">
                <a:extLst>
                  <a:ext uri="{FF2B5EF4-FFF2-40B4-BE49-F238E27FC236}">
                    <a16:creationId xmlns:a16="http://schemas.microsoft.com/office/drawing/2014/main" id="{E8C22E73-57DC-4BE6-8FDA-2CA690FA93DC}"/>
                  </a:ext>
                </a:extLst>
              </p:cNvPr>
              <p:cNvGraphicFramePr>
                <a:graphicFrameLocks noChangeAspect="1"/>
              </p:cNvGraphicFramePr>
              <p:nvPr>
                <p:extLst>
                  <p:ext uri="{D42A27DB-BD31-4B8C-83A1-F6EECF244321}">
                    <p14:modId xmlns:p14="http://schemas.microsoft.com/office/powerpoint/2010/main" val="3119155811"/>
                  </p:ext>
                </p:extLst>
              </p:nvPr>
            </p:nvGraphicFramePr>
            <p:xfrm>
              <a:off x="5240245" y="3933604"/>
              <a:ext cx="1711506" cy="1389827"/>
            </p:xfrm>
            <a:graphic>
              <a:graphicData uri="http://schemas.microsoft.com/office/drawing/2017/model3d">
                <am3d:model3d r:embed="rId7">
                  <am3d:spPr>
                    <a:xfrm>
                      <a:off x="0" y="0"/>
                      <a:ext cx="1711506" cy="1389827"/>
                    </a:xfrm>
                    <a:prstGeom prst="rect">
                      <a:avLst/>
                    </a:prstGeom>
                    <a:solidFill>
                      <a:schemeClr val="bg1"/>
                    </a:solidFill>
                    <a:ln>
                      <a:solidFill>
                        <a:schemeClr val="bg1"/>
                      </a:solidFill>
                    </a:ln>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258328" ay="547140" az="41043"/>
                    <am3d:postTrans dx="0" dy="0" dz="0"/>
                  </am3d:trans>
                  <am3d:raster rName="Office3DRenderer" rVer="16.0.8326">
                    <am3d:blip r:embed="rId8"/>
                  </am3d:raster>
                  <am3d:objViewport viewportSz="22059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Gears">
                <a:extLst>
                  <a:ext uri="{FF2B5EF4-FFF2-40B4-BE49-F238E27FC236}">
                    <a16:creationId xmlns:a16="http://schemas.microsoft.com/office/drawing/2014/main" id="{E8C22E73-57DC-4BE6-8FDA-2CA690FA93DC}"/>
                  </a:ext>
                </a:extLst>
              </p:cNvPr>
              <p:cNvPicPr>
                <a:picLocks noGrp="1" noRot="1" noChangeAspect="1" noMove="1" noResize="1" noEditPoints="1" noAdjustHandles="1" noChangeArrowheads="1" noChangeShapeType="1" noCrop="1"/>
              </p:cNvPicPr>
              <p:nvPr/>
            </p:nvPicPr>
            <p:blipFill>
              <a:blip r:embed="rId8"/>
              <a:stretch>
                <a:fillRect/>
              </a:stretch>
            </p:blipFill>
            <p:spPr>
              <a:xfrm>
                <a:off x="5240245" y="3933604"/>
                <a:ext cx="1711506" cy="1389827"/>
              </a:xfrm>
              <a:prstGeom prst="rect">
                <a:avLst/>
              </a:prstGeom>
              <a:solidFill>
                <a:schemeClr val="bg1"/>
              </a:solidFill>
              <a:ln>
                <a:solidFill>
                  <a:schemeClr val="bg1"/>
                </a:solidFill>
              </a:ln>
            </p:spPr>
          </p:pic>
        </mc:Fallback>
      </mc:AlternateContent>
      <p:sp>
        <p:nvSpPr>
          <p:cNvPr id="26" name="Arrow: Down 25">
            <a:extLst>
              <a:ext uri="{FF2B5EF4-FFF2-40B4-BE49-F238E27FC236}">
                <a16:creationId xmlns:a16="http://schemas.microsoft.com/office/drawing/2014/main" id="{99523B6C-33B1-4FA6-B785-7629CA292D53}"/>
              </a:ext>
            </a:extLst>
          </p:cNvPr>
          <p:cNvSpPr/>
          <p:nvPr/>
        </p:nvSpPr>
        <p:spPr>
          <a:xfrm rot="16200000">
            <a:off x="4623572" y="4348880"/>
            <a:ext cx="305486" cy="705345"/>
          </a:xfrm>
          <a:prstGeom prst="downArrow">
            <a:avLst>
              <a:gd name="adj1" fmla="val 40000"/>
              <a:gd name="adj2" fmla="val 79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53D8C1C4-6F0A-4ED8-B4A3-6F60EB328727}"/>
              </a:ext>
            </a:extLst>
          </p:cNvPr>
          <p:cNvSpPr/>
          <p:nvPr/>
        </p:nvSpPr>
        <p:spPr>
          <a:xfrm rot="16200000">
            <a:off x="7420931" y="4328258"/>
            <a:ext cx="342063" cy="705345"/>
          </a:xfrm>
          <a:prstGeom prst="downArrow">
            <a:avLst>
              <a:gd name="adj1" fmla="val 40000"/>
              <a:gd name="adj2" fmla="val 665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2">
            <a:extLst>
              <a:ext uri="{FF2B5EF4-FFF2-40B4-BE49-F238E27FC236}">
                <a16:creationId xmlns:a16="http://schemas.microsoft.com/office/drawing/2014/main" id="{867F85DB-B68E-49EA-B552-ABB7A8E3F1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69944" y="3866445"/>
            <a:ext cx="3245741" cy="1645495"/>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A1086FDD-E621-4334-B291-DB9A06366CF3}"/>
              </a:ext>
            </a:extLst>
          </p:cNvPr>
          <p:cNvGrpSpPr/>
          <p:nvPr/>
        </p:nvGrpSpPr>
        <p:grpSpPr>
          <a:xfrm>
            <a:off x="7977057" y="3805771"/>
            <a:ext cx="3245741" cy="1645495"/>
            <a:chOff x="7977057" y="3805771"/>
            <a:chExt cx="3245741" cy="1645495"/>
          </a:xfrm>
        </p:grpSpPr>
        <p:pic>
          <p:nvPicPr>
            <p:cNvPr id="32" name="Google Shape;63;p14">
              <a:extLst>
                <a:ext uri="{FF2B5EF4-FFF2-40B4-BE49-F238E27FC236}">
                  <a16:creationId xmlns:a16="http://schemas.microsoft.com/office/drawing/2014/main" id="{C9C9F932-BB22-4869-A4C1-D24D9C0566C9}"/>
                </a:ext>
              </a:extLst>
            </p:cNvPr>
            <p:cNvPicPr preferRelativeResize="0"/>
            <p:nvPr/>
          </p:nvPicPr>
          <p:blipFill>
            <a:blip r:embed="rId10">
              <a:alphaModFix/>
            </a:blip>
            <a:stretch>
              <a:fillRect/>
            </a:stretch>
          </p:blipFill>
          <p:spPr>
            <a:xfrm>
              <a:off x="8506914" y="4340513"/>
              <a:ext cx="576067" cy="511449"/>
            </a:xfrm>
            <a:prstGeom prst="rect">
              <a:avLst/>
            </a:prstGeom>
            <a:noFill/>
            <a:ln>
              <a:noFill/>
            </a:ln>
          </p:spPr>
        </p:pic>
        <p:sp>
          <p:nvSpPr>
            <p:cNvPr id="35" name="Google Shape;64;p14">
              <a:extLst>
                <a:ext uri="{FF2B5EF4-FFF2-40B4-BE49-F238E27FC236}">
                  <a16:creationId xmlns:a16="http://schemas.microsoft.com/office/drawing/2014/main" id="{06DA32F6-7EEF-4877-9813-FC3F7BE0AE74}"/>
                </a:ext>
              </a:extLst>
            </p:cNvPr>
            <p:cNvSpPr/>
            <p:nvPr/>
          </p:nvSpPr>
          <p:spPr>
            <a:xfrm rot="21568884">
              <a:off x="8507833" y="3967074"/>
              <a:ext cx="2304409" cy="213469"/>
            </a:xfrm>
            <a:prstGeom prst="roundRect">
              <a:avLst>
                <a:gd name="adj" fmla="val 16667"/>
              </a:avLst>
            </a:prstGeom>
            <a:solidFill>
              <a:srgbClr val="E00B0B">
                <a:alpha val="167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sp>
          <p:nvSpPr>
            <p:cNvPr id="36" name="Google Shape;64;p14">
              <a:extLst>
                <a:ext uri="{FF2B5EF4-FFF2-40B4-BE49-F238E27FC236}">
                  <a16:creationId xmlns:a16="http://schemas.microsoft.com/office/drawing/2014/main" id="{B40CEC24-439F-48A4-BC87-31330234A7DE}"/>
                </a:ext>
              </a:extLst>
            </p:cNvPr>
            <p:cNvSpPr/>
            <p:nvPr/>
          </p:nvSpPr>
          <p:spPr>
            <a:xfrm>
              <a:off x="8507199" y="5132832"/>
              <a:ext cx="941601" cy="182118"/>
            </a:xfrm>
            <a:prstGeom prst="roundRect">
              <a:avLst>
                <a:gd name="adj" fmla="val 16667"/>
              </a:avLst>
            </a:prstGeom>
            <a:solidFill>
              <a:srgbClr val="FFCDCD">
                <a:alpha val="16471"/>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dirty="0"/>
            </a:p>
          </p:txBody>
        </p:sp>
        <p:pic>
          <p:nvPicPr>
            <p:cNvPr id="40" name="Picture 2">
              <a:extLst>
                <a:ext uri="{FF2B5EF4-FFF2-40B4-BE49-F238E27FC236}">
                  <a16:creationId xmlns:a16="http://schemas.microsoft.com/office/drawing/2014/main" id="{C2459415-7EDD-4A4B-87E0-1E1EE2A741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7057" y="3805771"/>
              <a:ext cx="3245741" cy="164549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B7AD1BEE-E674-4C2F-8E1F-3459BC13FAF8}"/>
              </a:ext>
            </a:extLst>
          </p:cNvPr>
          <p:cNvGrpSpPr/>
          <p:nvPr/>
        </p:nvGrpSpPr>
        <p:grpSpPr>
          <a:xfrm>
            <a:off x="3630096" y="1364208"/>
            <a:ext cx="7592702" cy="1362075"/>
            <a:chOff x="3630096" y="1364208"/>
            <a:chExt cx="7592702" cy="1362075"/>
          </a:xfrm>
        </p:grpSpPr>
        <p:sp>
          <p:nvSpPr>
            <p:cNvPr id="41" name="Rectangle: Rounded Corners 40">
              <a:extLst>
                <a:ext uri="{FF2B5EF4-FFF2-40B4-BE49-F238E27FC236}">
                  <a16:creationId xmlns:a16="http://schemas.microsoft.com/office/drawing/2014/main" id="{6AF7DEF9-FFC5-4127-96A5-E7D614CA7C12}"/>
                </a:ext>
              </a:extLst>
            </p:cNvPr>
            <p:cNvSpPr/>
            <p:nvPr/>
          </p:nvSpPr>
          <p:spPr>
            <a:xfrm>
              <a:off x="3630096" y="1446879"/>
              <a:ext cx="3228975" cy="1190625"/>
            </a:xfrm>
            <a:prstGeom prst="roundRect">
              <a:avLst>
                <a:gd name="adj" fmla="val 5708"/>
              </a:avLst>
            </a:prstGeom>
            <a:solidFill>
              <a:srgbClr val="DAE3F3">
                <a:alpha val="3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urier New" panose="02070309020205020404" pitchFamily="49" charset="0"/>
                  <a:cs typeface="Courier New" panose="02070309020205020404" pitchFamily="49" charset="0"/>
                </a:rPr>
                <a:t>x = parameter(free)</a:t>
              </a:r>
            </a:p>
            <a:p>
              <a:r>
                <a:rPr lang="en-US" sz="1600" dirty="0">
                  <a:solidFill>
                    <a:schemeClr val="tx1"/>
                  </a:solidFill>
                  <a:latin typeface="Courier New" panose="02070309020205020404" pitchFamily="49" charset="0"/>
                  <a:cs typeface="Courier New" panose="02070309020205020404" pitchFamily="49" charset="0"/>
                </a:rPr>
                <a:t>Y = trace_in_dataflow(x)</a:t>
              </a:r>
            </a:p>
            <a:p>
              <a:r>
                <a:rPr lang="en-US" sz="1600" b="1" dirty="0">
                  <a:solidFill>
                    <a:srgbClr val="98244D"/>
                  </a:solidFill>
                  <a:latin typeface="Courier New" panose="02070309020205020404" pitchFamily="49" charset="0"/>
                  <a:cs typeface="Courier New" panose="02070309020205020404" pitchFamily="49" charset="0"/>
                </a:rPr>
                <a:t>if</a:t>
              </a:r>
              <a:r>
                <a:rPr lang="en-US" sz="1600" dirty="0">
                  <a:solidFill>
                    <a:schemeClr val="tx1"/>
                  </a:solidFill>
                  <a:latin typeface="Courier New" panose="02070309020205020404" pitchFamily="49" charset="0"/>
                  <a:cs typeface="Courier New" panose="02070309020205020404" pitchFamily="49" charset="0"/>
                </a:rPr>
                <a:t> x or y is modified:</a:t>
              </a:r>
            </a:p>
            <a:p>
              <a:r>
                <a:rPr lang="en-US" sz="1600" dirty="0">
                  <a:solidFill>
                    <a:schemeClr val="tx1"/>
                  </a:solidFill>
                  <a:latin typeface="Courier New" panose="02070309020205020404" pitchFamily="49" charset="0"/>
                  <a:cs typeface="Courier New" panose="02070309020205020404" pitchFamily="49" charset="0"/>
                </a:rPr>
                <a:t>	</a:t>
              </a:r>
              <a:r>
                <a:rPr lang="en-US" sz="1600" b="1" dirty="0">
                  <a:solidFill>
                    <a:srgbClr val="FF0000"/>
                  </a:solidFill>
                  <a:latin typeface="Courier New" panose="02070309020205020404" pitchFamily="49" charset="0"/>
                  <a:cs typeface="Courier New" panose="02070309020205020404" pitchFamily="49" charset="0"/>
                </a:rPr>
                <a:t>WARNING!!</a:t>
              </a:r>
            </a:p>
          </p:txBody>
        </p:sp>
        <p:sp>
          <p:nvSpPr>
            <p:cNvPr id="42" name="Rectangle: Rounded Corners 41">
              <a:extLst>
                <a:ext uri="{FF2B5EF4-FFF2-40B4-BE49-F238E27FC236}">
                  <a16:creationId xmlns:a16="http://schemas.microsoft.com/office/drawing/2014/main" id="{B8904EB2-4F7E-47E9-B033-DEF786FAF0D4}"/>
                </a:ext>
              </a:extLst>
            </p:cNvPr>
            <p:cNvSpPr/>
            <p:nvPr/>
          </p:nvSpPr>
          <p:spPr>
            <a:xfrm>
              <a:off x="7040243" y="1364208"/>
              <a:ext cx="4182555" cy="1362075"/>
            </a:xfrm>
            <a:prstGeom prst="roundRect">
              <a:avLst>
                <a:gd name="adj" fmla="val 5708"/>
              </a:avLst>
            </a:prstGeom>
            <a:solidFill>
              <a:srgbClr val="E2ECE7">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urier New" panose="02070309020205020404" pitchFamily="49" charset="0"/>
                  <a:cs typeface="Courier New" panose="02070309020205020404" pitchFamily="49" charset="0"/>
                </a:rPr>
                <a:t>l = location(gets)</a:t>
              </a:r>
            </a:p>
            <a:p>
              <a:r>
                <a:rPr lang="en-US" sz="1600" dirty="0">
                  <a:solidFill>
                    <a:schemeClr val="tx1"/>
                  </a:solidFill>
                  <a:latin typeface="Courier New" panose="02070309020205020404" pitchFamily="49" charset="0"/>
                  <a:cs typeface="Courier New" panose="02070309020205020404" pitchFamily="49" charset="0"/>
                </a:rPr>
                <a:t>v = parameters(gets)</a:t>
              </a:r>
            </a:p>
            <a:p>
              <a:r>
                <a:rPr lang="en-US" sz="1600" dirty="0">
                  <a:solidFill>
                    <a:schemeClr val="tx1"/>
                  </a:solidFill>
                  <a:latin typeface="Courier New" panose="02070309020205020404" pitchFamily="49" charset="0"/>
                  <a:cs typeface="Courier New" panose="02070309020205020404" pitchFamily="49" charset="0"/>
                </a:rPr>
                <a:t>s = </a:t>
              </a:r>
              <a:r>
                <a:rPr lang="en-US" sz="1600" dirty="0" err="1">
                  <a:solidFill>
                    <a:schemeClr val="tx1"/>
                  </a:solidFill>
                  <a:latin typeface="Courier New" panose="02070309020205020404" pitchFamily="49" charset="0"/>
                  <a:cs typeface="Courier New" panose="02070309020205020404" pitchFamily="49" charset="0"/>
                </a:rPr>
                <a:t>memory_size</a:t>
              </a:r>
              <a:r>
                <a:rPr lang="en-US" sz="1600" dirty="0">
                  <a:solidFill>
                    <a:schemeClr val="tx1"/>
                  </a:solidFill>
                  <a:latin typeface="Courier New" panose="02070309020205020404" pitchFamily="49" charset="0"/>
                  <a:cs typeface="Courier New" panose="02070309020205020404" pitchFamily="49" charset="0"/>
                </a:rPr>
                <a:t>(v)</a:t>
              </a:r>
            </a:p>
            <a:p>
              <a:r>
                <a:rPr lang="en-US" sz="1600" dirty="0" err="1">
                  <a:solidFill>
                    <a:schemeClr val="tx1"/>
                  </a:solidFill>
                  <a:latin typeface="Courier New" panose="02070309020205020404" pitchFamily="49" charset="0"/>
                  <a:cs typeface="Courier New" panose="02070309020205020404" pitchFamily="49" charset="0"/>
                </a:rPr>
                <a:t>new_stmt</a:t>
              </a:r>
              <a:r>
                <a:rPr lang="en-US" sz="1600" dirty="0">
                  <a:solidFill>
                    <a:schemeClr val="tx1"/>
                  </a:solidFill>
                  <a:latin typeface="Courier New" panose="02070309020205020404" pitchFamily="49" charset="0"/>
                  <a:cs typeface="Courier New" panose="02070309020205020404" pitchFamily="49" charset="0"/>
                </a:rPr>
                <a:t> = “</a:t>
              </a:r>
              <a:r>
                <a:rPr lang="en-US" sz="1600" dirty="0" err="1">
                  <a:solidFill>
                    <a:schemeClr val="tx1"/>
                  </a:solidFill>
                  <a:latin typeface="Courier New" panose="02070309020205020404" pitchFamily="49" charset="0"/>
                  <a:cs typeface="Courier New" panose="02070309020205020404" pitchFamily="49" charset="0"/>
                </a:rPr>
                <a:t>fgets</a:t>
              </a:r>
              <a:r>
                <a:rPr lang="en-US" sz="1600" dirty="0">
                  <a:solidFill>
                    <a:schemeClr val="tx1"/>
                  </a:solidFill>
                  <a:latin typeface="Courier New" panose="02070309020205020404" pitchFamily="49" charset="0"/>
                  <a:cs typeface="Courier New" panose="02070309020205020404" pitchFamily="49" charset="0"/>
                </a:rPr>
                <a:t> (v, s, stdin)”</a:t>
              </a:r>
            </a:p>
            <a:p>
              <a:r>
                <a:rPr lang="en-US" sz="1600" b="1" dirty="0">
                  <a:solidFill>
                    <a:schemeClr val="accent1">
                      <a:lumMod val="75000"/>
                    </a:schemeClr>
                  </a:solidFill>
                  <a:latin typeface="Courier New" panose="02070309020205020404" pitchFamily="49" charset="0"/>
                  <a:cs typeface="Courier New" panose="02070309020205020404" pitchFamily="49" charset="0"/>
                </a:rPr>
                <a:t>Update</a:t>
              </a:r>
              <a:r>
                <a:rPr lang="en-US" sz="1600" dirty="0">
                  <a:solidFill>
                    <a:schemeClr val="tx1"/>
                  </a:solidFill>
                  <a:latin typeface="Courier New" panose="02070309020205020404" pitchFamily="49" charset="0"/>
                  <a:cs typeface="Courier New" panose="02070309020205020404" pitchFamily="49" charset="0"/>
                </a:rPr>
                <a:t> l with </a:t>
              </a:r>
              <a:r>
                <a:rPr lang="en-US" sz="1600" dirty="0" err="1">
                  <a:solidFill>
                    <a:schemeClr val="tx1"/>
                  </a:solidFill>
                  <a:latin typeface="Courier New" panose="02070309020205020404" pitchFamily="49" charset="0"/>
                  <a:cs typeface="Courier New" panose="02070309020205020404" pitchFamily="49" charset="0"/>
                </a:rPr>
                <a:t>new_stmt</a:t>
              </a:r>
              <a:endParaRPr lang="en-US" sz="1600" dirty="0">
                <a:solidFill>
                  <a:schemeClr val="tx1"/>
                </a:solidFill>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240322496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up)">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200"/>
                                        <p:tgtEl>
                                          <p:spTgt spid="26"/>
                                        </p:tgtEl>
                                      </p:cBhvr>
                                    </p:animEffect>
                                  </p:childTnLst>
                                </p:cTn>
                              </p:par>
                            </p:childTnLst>
                          </p:cTn>
                        </p:par>
                        <p:par>
                          <p:cTn id="25" fill="hold">
                            <p:stCondLst>
                              <p:cond delay="700"/>
                            </p:stCondLst>
                            <p:childTnLst>
                              <p:par>
                                <p:cTn id="26" presetID="22" presetClass="entr" presetSubtype="8"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wipe(left)">
                                      <p:cBhvr>
                                        <p:cTn id="28" dur="500"/>
                                        <p:tgtEl>
                                          <p:spTgt spid="23"/>
                                        </p:tgtEl>
                                      </p:cBhvr>
                                    </p:animEffect>
                                  </p:childTnLst>
                                </p:cTn>
                              </p:par>
                            </p:childTnLst>
                          </p:cTn>
                        </p:par>
                        <p:par>
                          <p:cTn id="29" fill="hold">
                            <p:stCondLst>
                              <p:cond delay="1200"/>
                            </p:stCondLst>
                            <p:childTnLst>
                              <p:par>
                                <p:cTn id="30" presetID="22" presetClass="entr" presetSubtype="8"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200"/>
                                        <p:tgtEl>
                                          <p:spTgt spid="29"/>
                                        </p:tgtEl>
                                      </p:cBhvr>
                                    </p:animEffect>
                                  </p:childTnLst>
                                </p:cTn>
                              </p:par>
                            </p:childTnLst>
                          </p:cTn>
                        </p:par>
                        <p:par>
                          <p:cTn id="33" fill="hold">
                            <p:stCondLst>
                              <p:cond delay="1400"/>
                            </p:stCondLst>
                            <p:childTnLst>
                              <p:par>
                                <p:cTn id="34" presetID="22" presetClass="entr" presetSubtype="8" fill="hold"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26" presetClass="emph" presetSubtype="0" fill="hold" nodeType="clickEffect">
                                  <p:stCondLst>
                                    <p:cond delay="0"/>
                                  </p:stCondLst>
                                  <p:childTnLst>
                                    <p:animEffect transition="out" filter="fade">
                                      <p:cBhvr>
                                        <p:cTn id="40" dur="500" tmFilter="0, 0; .2, .5; .8, .5; 1, 0"/>
                                        <p:tgtEl>
                                          <p:spTgt spid="23"/>
                                        </p:tgtEl>
                                      </p:cBhvr>
                                    </p:animEffect>
                                    <p:animScale>
                                      <p:cBhvr>
                                        <p:cTn id="41" dur="250" autoRev="1" fill="hold"/>
                                        <p:tgtEl>
                                          <p:spTgt spid="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6" grpId="0" animBg="1"/>
      <p:bldP spid="2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42;p63">
            <a:extLst>
              <a:ext uri="{FF2B5EF4-FFF2-40B4-BE49-F238E27FC236}">
                <a16:creationId xmlns:a16="http://schemas.microsoft.com/office/drawing/2014/main" id="{36573681-6BA9-4A07-954C-2E5C673634A8}"/>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a:latin typeface="Poppins SemiBold" panose="00000700000000000000" pitchFamily="2" charset="0"/>
                <a:ea typeface="Georgia"/>
                <a:cs typeface="Poppins SemiBold" panose="00000700000000000000" pitchFamily="2" charset="0"/>
                <a:sym typeface="Georgia"/>
              </a:rPr>
              <a:t>PLBART Application - REDCODER</a:t>
            </a:r>
          </a:p>
          <a:p>
            <a:pPr algn="ctr"/>
            <a:r>
              <a:rPr lang="en-US" sz="3300" b="1" dirty="0">
                <a:latin typeface="Poppins SemiBold" panose="00000700000000000000" pitchFamily="2" charset="0"/>
                <a:ea typeface="Georgia"/>
                <a:cs typeface="Poppins SemiBold" panose="00000700000000000000" pitchFamily="2" charset="0"/>
                <a:sym typeface="Georgia"/>
              </a:rPr>
              <a:t>Search Augmented Code Generation (EMNLP’21)</a:t>
            </a:r>
          </a:p>
        </p:txBody>
      </p:sp>
      <p:grpSp>
        <p:nvGrpSpPr>
          <p:cNvPr id="11" name="Group 10">
            <a:extLst>
              <a:ext uri="{FF2B5EF4-FFF2-40B4-BE49-F238E27FC236}">
                <a16:creationId xmlns:a16="http://schemas.microsoft.com/office/drawing/2014/main" id="{07962E68-8730-4C80-B245-A9C179000BE9}"/>
              </a:ext>
            </a:extLst>
          </p:cNvPr>
          <p:cNvGrpSpPr/>
          <p:nvPr/>
        </p:nvGrpSpPr>
        <p:grpSpPr>
          <a:xfrm>
            <a:off x="1306287" y="1915886"/>
            <a:ext cx="9550400" cy="3933371"/>
            <a:chOff x="2305627" y="1988819"/>
            <a:chExt cx="7791809" cy="3196065"/>
          </a:xfrm>
        </p:grpSpPr>
        <p:pic>
          <p:nvPicPr>
            <p:cNvPr id="18" name="Picture 17">
              <a:extLst>
                <a:ext uri="{FF2B5EF4-FFF2-40B4-BE49-F238E27FC236}">
                  <a16:creationId xmlns:a16="http://schemas.microsoft.com/office/drawing/2014/main" id="{588239E9-8861-4834-A5F0-44178DECBC84}"/>
                </a:ext>
              </a:extLst>
            </p:cNvPr>
            <p:cNvPicPr>
              <a:picLocks noChangeAspect="1"/>
            </p:cNvPicPr>
            <p:nvPr/>
          </p:nvPicPr>
          <p:blipFill>
            <a:blip r:embed="rId3"/>
            <a:stretch>
              <a:fillRect/>
            </a:stretch>
          </p:blipFill>
          <p:spPr>
            <a:xfrm>
              <a:off x="3287061" y="2098933"/>
              <a:ext cx="6810375" cy="3085951"/>
            </a:xfrm>
            <a:prstGeom prst="rect">
              <a:avLst/>
            </a:prstGeom>
          </p:spPr>
        </p:pic>
        <p:pic>
          <p:nvPicPr>
            <p:cNvPr id="20" name="Picture 19">
              <a:extLst>
                <a:ext uri="{FF2B5EF4-FFF2-40B4-BE49-F238E27FC236}">
                  <a16:creationId xmlns:a16="http://schemas.microsoft.com/office/drawing/2014/main" id="{C0166AEB-0C09-4A5F-9FA9-6EBCE886AA5B}"/>
                </a:ext>
              </a:extLst>
            </p:cNvPr>
            <p:cNvPicPr>
              <a:picLocks noChangeAspect="1"/>
            </p:cNvPicPr>
            <p:nvPr/>
          </p:nvPicPr>
          <p:blipFill rotWithShape="1">
            <a:blip r:embed="rId4"/>
            <a:srcRect r="95467" b="17755"/>
            <a:stretch/>
          </p:blipFill>
          <p:spPr>
            <a:xfrm>
              <a:off x="2823585" y="1988819"/>
              <a:ext cx="451191" cy="2328193"/>
            </a:xfrm>
            <a:prstGeom prst="rect">
              <a:avLst/>
            </a:prstGeom>
          </p:spPr>
        </p:pic>
        <p:pic>
          <p:nvPicPr>
            <p:cNvPr id="12" name="Picture 11">
              <a:extLst>
                <a:ext uri="{FF2B5EF4-FFF2-40B4-BE49-F238E27FC236}">
                  <a16:creationId xmlns:a16="http://schemas.microsoft.com/office/drawing/2014/main" id="{33862AAD-7629-4DA4-A041-F90859487F40}"/>
                </a:ext>
              </a:extLst>
            </p:cNvPr>
            <p:cNvPicPr>
              <a:picLocks noChangeAspect="1"/>
            </p:cNvPicPr>
            <p:nvPr/>
          </p:nvPicPr>
          <p:blipFill rotWithShape="1">
            <a:blip r:embed="rId4"/>
            <a:srcRect t="83313" r="74705"/>
            <a:stretch/>
          </p:blipFill>
          <p:spPr>
            <a:xfrm>
              <a:off x="2305627" y="4280276"/>
              <a:ext cx="2517901" cy="530860"/>
            </a:xfrm>
            <a:prstGeom prst="rect">
              <a:avLst/>
            </a:prstGeom>
          </p:spPr>
        </p:pic>
        <p:sp>
          <p:nvSpPr>
            <p:cNvPr id="10" name="Rectangle 9">
              <a:extLst>
                <a:ext uri="{FF2B5EF4-FFF2-40B4-BE49-F238E27FC236}">
                  <a16:creationId xmlns:a16="http://schemas.microsoft.com/office/drawing/2014/main" id="{C64F26B5-B767-493B-9F0F-F8F325F60436}"/>
                </a:ext>
              </a:extLst>
            </p:cNvPr>
            <p:cNvSpPr/>
            <p:nvPr/>
          </p:nvSpPr>
          <p:spPr>
            <a:xfrm>
              <a:off x="3264309" y="3166656"/>
              <a:ext cx="80871" cy="3864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hought Bubble: Cloud 24">
            <a:extLst>
              <a:ext uri="{FF2B5EF4-FFF2-40B4-BE49-F238E27FC236}">
                <a16:creationId xmlns:a16="http://schemas.microsoft.com/office/drawing/2014/main" id="{270DB011-00B5-4DBB-9CB0-6171C0A3B8FA}"/>
              </a:ext>
            </a:extLst>
          </p:cNvPr>
          <p:cNvSpPr/>
          <p:nvPr/>
        </p:nvSpPr>
        <p:spPr>
          <a:xfrm>
            <a:off x="4599709" y="5467927"/>
            <a:ext cx="2124364" cy="759406"/>
          </a:xfrm>
          <a:prstGeom prst="cloudCallout">
            <a:avLst>
              <a:gd name="adj1" fmla="val 57428"/>
              <a:gd name="adj2" fmla="val -62775"/>
            </a:avLst>
          </a:prstGeom>
          <a:solidFill>
            <a:srgbClr val="00206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panose="00000500000000000000" pitchFamily="2" charset="0"/>
                <a:cs typeface="Poppins" panose="00000500000000000000" pitchFamily="2" charset="0"/>
              </a:rPr>
              <a:t>PLBART</a:t>
            </a:r>
          </a:p>
        </p:txBody>
      </p:sp>
      <p:sp>
        <p:nvSpPr>
          <p:cNvPr id="13" name="Slide Number Placeholder 1">
            <a:extLst>
              <a:ext uri="{FF2B5EF4-FFF2-40B4-BE49-F238E27FC236}">
                <a16:creationId xmlns:a16="http://schemas.microsoft.com/office/drawing/2014/main" id="{5B59323D-C0B1-4771-9AD0-3E1F618FE0D1}"/>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80</a:t>
            </a:fld>
            <a:endParaRPr lang="en" dirty="0"/>
          </a:p>
        </p:txBody>
      </p:sp>
    </p:spTree>
    <p:extLst>
      <p:ext uri="{BB962C8B-B14F-4D97-AF65-F5344CB8AC3E}">
        <p14:creationId xmlns:p14="http://schemas.microsoft.com/office/powerpoint/2010/main" val="249285140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42;p63">
            <a:extLst>
              <a:ext uri="{FF2B5EF4-FFF2-40B4-BE49-F238E27FC236}">
                <a16:creationId xmlns:a16="http://schemas.microsoft.com/office/drawing/2014/main" id="{36573681-6BA9-4A07-954C-2E5C673634A8}"/>
              </a:ext>
            </a:extLst>
          </p:cNvPr>
          <p:cNvSpPr/>
          <p:nvPr/>
        </p:nvSpPr>
        <p:spPr>
          <a:xfrm>
            <a:off x="617467" y="630667"/>
            <a:ext cx="10848392" cy="723200"/>
          </a:xfrm>
          <a:prstGeom prst="roundRect">
            <a:avLst>
              <a:gd name="adj" fmla="val 16667"/>
            </a:avLst>
          </a:prstGeom>
          <a:noFill/>
          <a:ln>
            <a:noFill/>
          </a:ln>
        </p:spPr>
        <p:txBody>
          <a:bodyPr spcFirstLastPara="1" wrap="square" lIns="121900" tIns="121900" rIns="121900" bIns="121900" anchor="ctr" anchorCtr="0">
            <a:noAutofit/>
          </a:bodyPr>
          <a:lstStyle/>
          <a:p>
            <a:pPr algn="ctr"/>
            <a:r>
              <a:rPr lang="en-US" sz="3300" b="1" dirty="0">
                <a:latin typeface="Poppins SemiBold" panose="00000700000000000000" pitchFamily="2" charset="0"/>
                <a:ea typeface="Georgia"/>
                <a:cs typeface="Poppins SemiBold" panose="00000700000000000000" pitchFamily="2" charset="0"/>
                <a:sym typeface="Georgia"/>
              </a:rPr>
              <a:t>PLBART Application - REDCODER</a:t>
            </a:r>
          </a:p>
          <a:p>
            <a:pPr algn="ctr"/>
            <a:r>
              <a:rPr lang="en-US" sz="3300" b="1" dirty="0">
                <a:latin typeface="Poppins SemiBold" panose="00000700000000000000" pitchFamily="2" charset="0"/>
                <a:ea typeface="Georgia"/>
                <a:cs typeface="Poppins SemiBold" panose="00000700000000000000" pitchFamily="2" charset="0"/>
                <a:sym typeface="Georgia"/>
              </a:rPr>
              <a:t>Search Augmented Code Generation (EMNLP’21)</a:t>
            </a:r>
          </a:p>
        </p:txBody>
      </p:sp>
      <p:grpSp>
        <p:nvGrpSpPr>
          <p:cNvPr id="6" name="Group 5">
            <a:extLst>
              <a:ext uri="{FF2B5EF4-FFF2-40B4-BE49-F238E27FC236}">
                <a16:creationId xmlns:a16="http://schemas.microsoft.com/office/drawing/2014/main" id="{184CD5FF-69CD-4161-B7D0-8F7B94A82148}"/>
              </a:ext>
            </a:extLst>
          </p:cNvPr>
          <p:cNvGrpSpPr/>
          <p:nvPr/>
        </p:nvGrpSpPr>
        <p:grpSpPr>
          <a:xfrm>
            <a:off x="5634180" y="1786885"/>
            <a:ext cx="5209311" cy="4198278"/>
            <a:chOff x="5310907" y="1712995"/>
            <a:chExt cx="4832123" cy="3919101"/>
          </a:xfrm>
        </p:grpSpPr>
        <p:pic>
          <p:nvPicPr>
            <p:cNvPr id="4" name="Picture 3">
              <a:extLst>
                <a:ext uri="{FF2B5EF4-FFF2-40B4-BE49-F238E27FC236}">
                  <a16:creationId xmlns:a16="http://schemas.microsoft.com/office/drawing/2014/main" id="{AB56ADDD-45BF-4740-8F9E-1ECE6F5F1E9D}"/>
                </a:ext>
              </a:extLst>
            </p:cNvPr>
            <p:cNvPicPr>
              <a:picLocks noChangeAspect="1"/>
            </p:cNvPicPr>
            <p:nvPr/>
          </p:nvPicPr>
          <p:blipFill rotWithShape="1">
            <a:blip r:embed="rId3"/>
            <a:srcRect b="92893"/>
            <a:stretch/>
          </p:blipFill>
          <p:spPr>
            <a:xfrm>
              <a:off x="5310907" y="1712995"/>
              <a:ext cx="4832123" cy="365126"/>
            </a:xfrm>
            <a:prstGeom prst="rect">
              <a:avLst/>
            </a:prstGeom>
          </p:spPr>
        </p:pic>
        <p:pic>
          <p:nvPicPr>
            <p:cNvPr id="13" name="Picture 12">
              <a:extLst>
                <a:ext uri="{FF2B5EF4-FFF2-40B4-BE49-F238E27FC236}">
                  <a16:creationId xmlns:a16="http://schemas.microsoft.com/office/drawing/2014/main" id="{2AD77DFC-0AFF-4D80-8C0B-1897F9AB07CB}"/>
                </a:ext>
              </a:extLst>
            </p:cNvPr>
            <p:cNvPicPr>
              <a:picLocks noChangeAspect="1"/>
            </p:cNvPicPr>
            <p:nvPr/>
          </p:nvPicPr>
          <p:blipFill rotWithShape="1">
            <a:blip r:embed="rId3"/>
            <a:srcRect t="23323" b="7501"/>
            <a:stretch/>
          </p:blipFill>
          <p:spPr>
            <a:xfrm>
              <a:off x="5310907" y="2078122"/>
              <a:ext cx="4832123" cy="3553974"/>
            </a:xfrm>
            <a:prstGeom prst="rect">
              <a:avLst/>
            </a:prstGeom>
          </p:spPr>
        </p:pic>
      </p:grpSp>
      <p:sp>
        <p:nvSpPr>
          <p:cNvPr id="14" name="Google Shape;1102;p106">
            <a:extLst>
              <a:ext uri="{FF2B5EF4-FFF2-40B4-BE49-F238E27FC236}">
                <a16:creationId xmlns:a16="http://schemas.microsoft.com/office/drawing/2014/main" id="{F9A395F4-84BA-4F3C-962B-DB2C1DCD718B}"/>
              </a:ext>
            </a:extLst>
          </p:cNvPr>
          <p:cNvSpPr/>
          <p:nvPr/>
        </p:nvSpPr>
        <p:spPr>
          <a:xfrm>
            <a:off x="877455" y="1982453"/>
            <a:ext cx="4535054" cy="2242384"/>
          </a:xfrm>
          <a:prstGeom prst="roundRect">
            <a:avLst>
              <a:gd name="adj" fmla="val 721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300" b="1" dirty="0">
                <a:latin typeface="Poppins" panose="00000500000000000000" pitchFamily="2" charset="0"/>
                <a:ea typeface="Georgia"/>
                <a:cs typeface="Poppins" panose="00000500000000000000" pitchFamily="2" charset="0"/>
                <a:sym typeface="Georgia"/>
              </a:rPr>
              <a:t>Dataset:</a:t>
            </a:r>
            <a:r>
              <a:rPr lang="en" sz="2300" dirty="0">
                <a:latin typeface="Poppins" panose="00000500000000000000" pitchFamily="2" charset="0"/>
                <a:ea typeface="Georgia"/>
                <a:cs typeface="Poppins" panose="00000500000000000000" pitchFamily="2" charset="0"/>
                <a:sym typeface="Georgia"/>
              </a:rPr>
              <a:t> Concode </a:t>
            </a:r>
          </a:p>
          <a:p>
            <a:pPr marL="0" lvl="0" indent="0" algn="l" rtl="0">
              <a:spcBef>
                <a:spcPts val="0"/>
              </a:spcBef>
              <a:spcAft>
                <a:spcPts val="0"/>
              </a:spcAft>
              <a:buNone/>
            </a:pPr>
            <a:r>
              <a:rPr lang="fr-FR" sz="2300" b="1" dirty="0" err="1">
                <a:latin typeface="Poppins" panose="00000500000000000000" pitchFamily="2" charset="0"/>
                <a:ea typeface="Georgia"/>
                <a:cs typeface="Poppins" panose="00000500000000000000" pitchFamily="2" charset="0"/>
                <a:sym typeface="Georgia"/>
              </a:rPr>
              <a:t>Metric</a:t>
            </a:r>
            <a:r>
              <a:rPr lang="fr-FR" sz="2300" b="1" dirty="0">
                <a:latin typeface="Poppins" panose="00000500000000000000" pitchFamily="2" charset="0"/>
                <a:ea typeface="Georgia"/>
                <a:cs typeface="Poppins" panose="00000500000000000000" pitchFamily="2" charset="0"/>
                <a:sym typeface="Georgia"/>
              </a:rPr>
              <a:t>: </a:t>
            </a:r>
          </a:p>
          <a:p>
            <a:pPr marL="0" lvl="0" indent="0" algn="l" rtl="0">
              <a:spcBef>
                <a:spcPts val="0"/>
              </a:spcBef>
              <a:spcAft>
                <a:spcPts val="0"/>
              </a:spcAft>
              <a:buNone/>
            </a:pPr>
            <a:r>
              <a:rPr lang="fr-FR" sz="2300" dirty="0">
                <a:solidFill>
                  <a:srgbClr val="0000FF"/>
                </a:solidFill>
                <a:latin typeface="Poppins" panose="00000500000000000000" pitchFamily="2" charset="0"/>
                <a:ea typeface="Georgia"/>
                <a:cs typeface="Poppins" panose="00000500000000000000" pitchFamily="2" charset="0"/>
                <a:sym typeface="Georgia"/>
              </a:rPr>
              <a:t>EM</a:t>
            </a:r>
            <a:r>
              <a:rPr lang="fr-FR" sz="2300" dirty="0">
                <a:latin typeface="Poppins" panose="00000500000000000000" pitchFamily="2" charset="0"/>
                <a:ea typeface="Georgia"/>
                <a:cs typeface="Poppins" panose="00000500000000000000" pitchFamily="2" charset="0"/>
                <a:sym typeface="Georgia"/>
              </a:rPr>
              <a:t> (exact match %), </a:t>
            </a:r>
          </a:p>
          <a:p>
            <a:pPr marL="0" lvl="0" indent="0" algn="l" rtl="0">
              <a:spcBef>
                <a:spcPts val="0"/>
              </a:spcBef>
              <a:spcAft>
                <a:spcPts val="0"/>
              </a:spcAft>
              <a:buNone/>
            </a:pPr>
            <a:r>
              <a:rPr lang="fr-FR" sz="2300" b="1" dirty="0">
                <a:solidFill>
                  <a:srgbClr val="351C75"/>
                </a:solidFill>
                <a:latin typeface="Poppins" panose="00000500000000000000" pitchFamily="2" charset="0"/>
                <a:ea typeface="Georgia"/>
                <a:cs typeface="Poppins" panose="00000500000000000000" pitchFamily="2" charset="0"/>
                <a:sym typeface="Georgia"/>
              </a:rPr>
              <a:t>BLEU-4</a:t>
            </a:r>
            <a:r>
              <a:rPr lang="fr-FR" sz="2300" dirty="0">
                <a:latin typeface="Poppins" panose="00000500000000000000" pitchFamily="2" charset="0"/>
                <a:ea typeface="Georgia"/>
                <a:cs typeface="Poppins" panose="00000500000000000000" pitchFamily="2" charset="0"/>
                <a:sym typeface="Georgia"/>
              </a:rPr>
              <a:t>(max 100), </a:t>
            </a:r>
            <a:r>
              <a:rPr lang="fr-FR" sz="2300" b="1" dirty="0" err="1">
                <a:solidFill>
                  <a:srgbClr val="741B47"/>
                </a:solidFill>
                <a:latin typeface="Poppins" panose="00000500000000000000" pitchFamily="2" charset="0"/>
                <a:ea typeface="Georgia"/>
                <a:cs typeface="Poppins" panose="00000500000000000000" pitchFamily="2" charset="0"/>
                <a:sym typeface="Georgia"/>
              </a:rPr>
              <a:t>CodeBLEU</a:t>
            </a:r>
            <a:r>
              <a:rPr lang="fr-FR" sz="2300" dirty="0">
                <a:latin typeface="Poppins" panose="00000500000000000000" pitchFamily="2" charset="0"/>
                <a:ea typeface="Georgia"/>
                <a:cs typeface="Poppins" panose="00000500000000000000" pitchFamily="2" charset="0"/>
                <a:sym typeface="Georgia"/>
              </a:rPr>
              <a:t>(max 100)</a:t>
            </a:r>
          </a:p>
        </p:txBody>
      </p:sp>
      <p:sp>
        <p:nvSpPr>
          <p:cNvPr id="15" name="Google Shape;1103;p106">
            <a:extLst>
              <a:ext uri="{FF2B5EF4-FFF2-40B4-BE49-F238E27FC236}">
                <a16:creationId xmlns:a16="http://schemas.microsoft.com/office/drawing/2014/main" id="{E6DAFBF0-F820-472D-92D2-0DF8D78735CC}"/>
              </a:ext>
            </a:extLst>
          </p:cNvPr>
          <p:cNvSpPr/>
          <p:nvPr/>
        </p:nvSpPr>
        <p:spPr>
          <a:xfrm>
            <a:off x="877455" y="4423690"/>
            <a:ext cx="4535053" cy="1417509"/>
          </a:xfrm>
          <a:prstGeom prst="roundRect">
            <a:avLst>
              <a:gd name="adj" fmla="val 761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CodeBLEU =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token_match +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keywords_match +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syntax_match +</a:t>
            </a:r>
            <a:endParaRPr sz="1400" dirty="0">
              <a:latin typeface="Poppins" panose="00000500000000000000" pitchFamily="2" charset="0"/>
              <a:ea typeface="Georgia"/>
              <a:cs typeface="Poppins" panose="00000500000000000000" pitchFamily="2" charset="0"/>
              <a:sym typeface="Georgia"/>
            </a:endParaRPr>
          </a:p>
          <a:p>
            <a:pPr marL="0" lvl="0" indent="0" algn="l" rtl="0">
              <a:spcBef>
                <a:spcPts val="0"/>
              </a:spcBef>
              <a:spcAft>
                <a:spcPts val="0"/>
              </a:spcAft>
              <a:buNone/>
            </a:pPr>
            <a:r>
              <a:rPr lang="en" sz="1400" dirty="0">
                <a:latin typeface="Poppins" panose="00000500000000000000" pitchFamily="2" charset="0"/>
                <a:ea typeface="Georgia"/>
                <a:cs typeface="Poppins" panose="00000500000000000000" pitchFamily="2" charset="0"/>
                <a:sym typeface="Georgia"/>
              </a:rPr>
              <a:t>          0.25 * dataflow_match</a:t>
            </a:r>
            <a:endParaRPr sz="1400" dirty="0">
              <a:latin typeface="Poppins" panose="00000500000000000000" pitchFamily="2" charset="0"/>
              <a:ea typeface="Georgia"/>
              <a:cs typeface="Poppins" panose="00000500000000000000" pitchFamily="2" charset="0"/>
              <a:sym typeface="Georgia"/>
            </a:endParaRPr>
          </a:p>
        </p:txBody>
      </p:sp>
      <p:sp>
        <p:nvSpPr>
          <p:cNvPr id="9" name="Slide Number Placeholder 1">
            <a:extLst>
              <a:ext uri="{FF2B5EF4-FFF2-40B4-BE49-F238E27FC236}">
                <a16:creationId xmlns:a16="http://schemas.microsoft.com/office/drawing/2014/main" id="{A9BC989F-0001-4F73-97CF-40D607D1C6E4}"/>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81</a:t>
            </a:fld>
            <a:endParaRPr lang="en" dirty="0"/>
          </a:p>
        </p:txBody>
      </p:sp>
    </p:spTree>
    <p:extLst>
      <p:ext uri="{BB962C8B-B14F-4D97-AF65-F5344CB8AC3E}">
        <p14:creationId xmlns:p14="http://schemas.microsoft.com/office/powerpoint/2010/main" val="297729044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D80DF0-71A9-4CE5-8358-4008AA564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68" y="1661398"/>
            <a:ext cx="11294664" cy="4139038"/>
          </a:xfrm>
          <a:prstGeom prst="rect">
            <a:avLst/>
          </a:prstGeom>
        </p:spPr>
      </p:pic>
      <p:pic>
        <p:nvPicPr>
          <p:cNvPr id="11" name="Picture 10">
            <a:extLst>
              <a:ext uri="{FF2B5EF4-FFF2-40B4-BE49-F238E27FC236}">
                <a16:creationId xmlns:a16="http://schemas.microsoft.com/office/drawing/2014/main" id="{A6F9BDA0-DAA7-47CA-B696-FE802A9DC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68" y="1664282"/>
            <a:ext cx="11294664" cy="4139038"/>
          </a:xfrm>
          <a:prstGeom prst="rect">
            <a:avLst/>
          </a:prstGeom>
        </p:spPr>
      </p:pic>
      <p:pic>
        <p:nvPicPr>
          <p:cNvPr id="15" name="Picture 14">
            <a:extLst>
              <a:ext uri="{FF2B5EF4-FFF2-40B4-BE49-F238E27FC236}">
                <a16:creationId xmlns:a16="http://schemas.microsoft.com/office/drawing/2014/main" id="{D0C99699-14B1-4E41-9A56-E0FE58BACE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668" y="1661398"/>
            <a:ext cx="11294662" cy="4139038"/>
          </a:xfrm>
          <a:prstGeom prst="rect">
            <a:avLst/>
          </a:prstGeom>
        </p:spPr>
      </p:pic>
      <p:pic>
        <p:nvPicPr>
          <p:cNvPr id="17" name="Picture 2">
            <a:extLst>
              <a:ext uri="{FF2B5EF4-FFF2-40B4-BE49-F238E27FC236}">
                <a16:creationId xmlns:a16="http://schemas.microsoft.com/office/drawing/2014/main" id="{EEDDC1B6-58BA-4CBB-A030-344BABD460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228;p28">
            <a:extLst>
              <a:ext uri="{FF2B5EF4-FFF2-40B4-BE49-F238E27FC236}">
                <a16:creationId xmlns:a16="http://schemas.microsoft.com/office/drawing/2014/main" id="{E0A69B6A-4596-46E6-B7C6-559A75705130}"/>
              </a:ext>
            </a:extLst>
          </p:cNvPr>
          <p:cNvSpPr txBox="1">
            <a:spLocks/>
          </p:cNvSpPr>
          <p:nvPr/>
        </p:nvSpPr>
        <p:spPr>
          <a:xfrm>
            <a:off x="251283" y="343998"/>
            <a:ext cx="11684555"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latin typeface="Poppins SemiBold" panose="00000700000000000000" pitchFamily="2" charset="0"/>
                <a:ea typeface="Times New Roman"/>
                <a:cs typeface="Poppins SemiBold" panose="00000700000000000000" pitchFamily="2" charset="0"/>
                <a:sym typeface="Times New Roman"/>
              </a:rPr>
              <a:t>Source Code Properties - Functionality</a:t>
            </a:r>
          </a:p>
        </p:txBody>
      </p:sp>
      <p:sp>
        <p:nvSpPr>
          <p:cNvPr id="10" name="Slide Number Placeholder 1">
            <a:extLst>
              <a:ext uri="{FF2B5EF4-FFF2-40B4-BE49-F238E27FC236}">
                <a16:creationId xmlns:a16="http://schemas.microsoft.com/office/drawing/2014/main" id="{2FF67890-BB79-4750-A3B2-C66180BBF265}"/>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82</a:t>
            </a:fld>
            <a:endParaRPr lang="en" dirty="0"/>
          </a:p>
        </p:txBody>
      </p:sp>
    </p:spTree>
    <p:extLst>
      <p:ext uri="{BB962C8B-B14F-4D97-AF65-F5344CB8AC3E}">
        <p14:creationId xmlns:p14="http://schemas.microsoft.com/office/powerpoint/2010/main" val="301188887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72D625-8663-441F-B881-908BC518A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46" y="1221368"/>
            <a:ext cx="8204105" cy="4495945"/>
          </a:xfrm>
          <a:prstGeom prst="rect">
            <a:avLst/>
          </a:prstGeom>
        </p:spPr>
      </p:pic>
      <p:pic>
        <p:nvPicPr>
          <p:cNvPr id="5" name="Picture 4">
            <a:extLst>
              <a:ext uri="{FF2B5EF4-FFF2-40B4-BE49-F238E27FC236}">
                <a16:creationId xmlns:a16="http://schemas.microsoft.com/office/drawing/2014/main" id="{285955F8-2CAB-48CE-AD8E-A8285384F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46" y="1221368"/>
            <a:ext cx="8204105" cy="4495945"/>
          </a:xfrm>
          <a:prstGeom prst="rect">
            <a:avLst/>
          </a:prstGeom>
        </p:spPr>
      </p:pic>
      <p:pic>
        <p:nvPicPr>
          <p:cNvPr id="11" name="Picture 10">
            <a:extLst>
              <a:ext uri="{FF2B5EF4-FFF2-40B4-BE49-F238E27FC236}">
                <a16:creationId xmlns:a16="http://schemas.microsoft.com/office/drawing/2014/main" id="{6EBA4877-4B9E-4A41-A1AB-B611080A16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3947" y="1221368"/>
            <a:ext cx="8204105" cy="4495945"/>
          </a:xfrm>
          <a:prstGeom prst="rect">
            <a:avLst/>
          </a:prstGeom>
        </p:spPr>
      </p:pic>
      <p:pic>
        <p:nvPicPr>
          <p:cNvPr id="12" name="Picture 2">
            <a:extLst>
              <a:ext uri="{FF2B5EF4-FFF2-40B4-BE49-F238E27FC236}">
                <a16:creationId xmlns:a16="http://schemas.microsoft.com/office/drawing/2014/main" id="{995439E8-874A-45CE-81F1-4AB3395EA71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228;p28">
            <a:extLst>
              <a:ext uri="{FF2B5EF4-FFF2-40B4-BE49-F238E27FC236}">
                <a16:creationId xmlns:a16="http://schemas.microsoft.com/office/drawing/2014/main" id="{135D16D0-B9C2-432B-8BFB-0539F6A3955C}"/>
              </a:ext>
            </a:extLst>
          </p:cNvPr>
          <p:cNvSpPr txBox="1">
            <a:spLocks/>
          </p:cNvSpPr>
          <p:nvPr/>
        </p:nvSpPr>
        <p:spPr>
          <a:xfrm>
            <a:off x="2843348" y="355496"/>
            <a:ext cx="6505303"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Poppins SemiBold" panose="00000700000000000000" pitchFamily="2" charset="0"/>
                <a:ea typeface="Times New Roman"/>
                <a:cs typeface="Poppins SemiBold" panose="00000700000000000000" pitchFamily="2" charset="0"/>
                <a:sym typeface="Times New Roman"/>
              </a:rPr>
              <a:t>Vulnerability – an example</a:t>
            </a:r>
          </a:p>
        </p:txBody>
      </p:sp>
      <p:sp>
        <p:nvSpPr>
          <p:cNvPr id="8" name="Slide Number Placeholder 1">
            <a:extLst>
              <a:ext uri="{FF2B5EF4-FFF2-40B4-BE49-F238E27FC236}">
                <a16:creationId xmlns:a16="http://schemas.microsoft.com/office/drawing/2014/main" id="{EC727878-A563-4AE7-A8C7-8F62B74CCBDB}"/>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83</a:t>
            </a:fld>
            <a:endParaRPr lang="en" dirty="0"/>
          </a:p>
        </p:txBody>
      </p:sp>
    </p:spTree>
    <p:extLst>
      <p:ext uri="{BB962C8B-B14F-4D97-AF65-F5344CB8AC3E}">
        <p14:creationId xmlns:p14="http://schemas.microsoft.com/office/powerpoint/2010/main" val="3635099130"/>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EB2440B-8E7C-4C6E-92B5-23FCEC3D5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946" y="1221368"/>
            <a:ext cx="8204105" cy="4495945"/>
          </a:xfrm>
          <a:prstGeom prst="rect">
            <a:avLst/>
          </a:prstGeom>
        </p:spPr>
      </p:pic>
      <p:pic>
        <p:nvPicPr>
          <p:cNvPr id="16" name="Picture 15">
            <a:extLst>
              <a:ext uri="{FF2B5EF4-FFF2-40B4-BE49-F238E27FC236}">
                <a16:creationId xmlns:a16="http://schemas.microsoft.com/office/drawing/2014/main" id="{382C079C-6777-441C-8F3C-9A74610844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946" y="1221368"/>
            <a:ext cx="8204105" cy="4495945"/>
          </a:xfrm>
          <a:prstGeom prst="rect">
            <a:avLst/>
          </a:prstGeom>
        </p:spPr>
      </p:pic>
      <p:pic>
        <p:nvPicPr>
          <p:cNvPr id="17" name="Picture 2">
            <a:extLst>
              <a:ext uri="{FF2B5EF4-FFF2-40B4-BE49-F238E27FC236}">
                <a16:creationId xmlns:a16="http://schemas.microsoft.com/office/drawing/2014/main" id="{2D040B8C-5059-4B7D-B47F-7C1AC23CDC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28;p28">
            <a:extLst>
              <a:ext uri="{FF2B5EF4-FFF2-40B4-BE49-F238E27FC236}">
                <a16:creationId xmlns:a16="http://schemas.microsoft.com/office/drawing/2014/main" id="{2CA2317F-FB5E-421B-B904-EBAE66FF6FFA}"/>
              </a:ext>
            </a:extLst>
          </p:cNvPr>
          <p:cNvSpPr txBox="1">
            <a:spLocks/>
          </p:cNvSpPr>
          <p:nvPr/>
        </p:nvSpPr>
        <p:spPr>
          <a:xfrm>
            <a:off x="2843348" y="355496"/>
            <a:ext cx="6505303"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Poppins SemiBold" panose="00000700000000000000" pitchFamily="2" charset="0"/>
                <a:ea typeface="Times New Roman"/>
                <a:cs typeface="Poppins SemiBold" panose="00000700000000000000" pitchFamily="2" charset="0"/>
                <a:sym typeface="Times New Roman"/>
              </a:rPr>
              <a:t>Vulnerability – an example</a:t>
            </a:r>
          </a:p>
        </p:txBody>
      </p:sp>
      <p:sp>
        <p:nvSpPr>
          <p:cNvPr id="7" name="Slide Number Placeholder 1">
            <a:extLst>
              <a:ext uri="{FF2B5EF4-FFF2-40B4-BE49-F238E27FC236}">
                <a16:creationId xmlns:a16="http://schemas.microsoft.com/office/drawing/2014/main" id="{D461774B-6805-4ED8-B2F6-4FCFF31D372D}"/>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84</a:t>
            </a:fld>
            <a:endParaRPr lang="en" dirty="0"/>
          </a:p>
        </p:txBody>
      </p:sp>
    </p:spTree>
    <p:extLst>
      <p:ext uri="{BB962C8B-B14F-4D97-AF65-F5344CB8AC3E}">
        <p14:creationId xmlns:p14="http://schemas.microsoft.com/office/powerpoint/2010/main" val="277959272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277" name="Google Shape;277;p31"/>
          <p:cNvGrpSpPr/>
          <p:nvPr/>
        </p:nvGrpSpPr>
        <p:grpSpPr>
          <a:xfrm>
            <a:off x="2419925" y="1403936"/>
            <a:ext cx="7334546" cy="2409542"/>
            <a:chOff x="1536950" y="943874"/>
            <a:chExt cx="5903596" cy="2082571"/>
          </a:xfrm>
        </p:grpSpPr>
        <p:grpSp>
          <p:nvGrpSpPr>
            <p:cNvPr id="278" name="Google Shape;278;p31"/>
            <p:cNvGrpSpPr/>
            <p:nvPr/>
          </p:nvGrpSpPr>
          <p:grpSpPr>
            <a:xfrm>
              <a:off x="1580238" y="943874"/>
              <a:ext cx="5860308" cy="2082571"/>
              <a:chOff x="1553975" y="1117075"/>
              <a:chExt cx="5795400" cy="1990225"/>
            </a:xfrm>
          </p:grpSpPr>
          <p:pic>
            <p:nvPicPr>
              <p:cNvPr id="279" name="Google Shape;279;p31"/>
              <p:cNvPicPr preferRelativeResize="0"/>
              <p:nvPr/>
            </p:nvPicPr>
            <p:blipFill>
              <a:blip r:embed="rId3">
                <a:alphaModFix/>
              </a:blip>
              <a:stretch>
                <a:fillRect/>
              </a:stretch>
            </p:blipFill>
            <p:spPr>
              <a:xfrm>
                <a:off x="1553975" y="1117075"/>
                <a:ext cx="5795400" cy="1990225"/>
              </a:xfrm>
              <a:prstGeom prst="rect">
                <a:avLst/>
              </a:prstGeom>
              <a:noFill/>
              <a:ln>
                <a:noFill/>
              </a:ln>
            </p:spPr>
          </p:pic>
          <p:sp>
            <p:nvSpPr>
              <p:cNvPr id="280" name="Google Shape;280;p31"/>
              <p:cNvSpPr/>
              <p:nvPr/>
            </p:nvSpPr>
            <p:spPr>
              <a:xfrm>
                <a:off x="4985924" y="1666105"/>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281" name="Google Shape;281;p31"/>
              <p:cNvSpPr/>
              <p:nvPr/>
            </p:nvSpPr>
            <p:spPr>
              <a:xfrm>
                <a:off x="4985924" y="2069555"/>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282" name="Google Shape;282;p31"/>
              <p:cNvSpPr/>
              <p:nvPr/>
            </p:nvSpPr>
            <p:spPr>
              <a:xfrm>
                <a:off x="4934710" y="2473004"/>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283" name="Google Shape;283;p31"/>
              <p:cNvSpPr/>
              <p:nvPr/>
            </p:nvSpPr>
            <p:spPr>
              <a:xfrm>
                <a:off x="4944587" y="2876454"/>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284" name="Google Shape;284;p31"/>
            <p:cNvSpPr/>
            <p:nvPr/>
          </p:nvSpPr>
          <p:spPr>
            <a:xfrm rot="16200000">
              <a:off x="1034464" y="1805157"/>
              <a:ext cx="1723772" cy="718800"/>
            </a:xfrm>
            <a:prstGeom prst="roundRect">
              <a:avLst>
                <a:gd name="adj" fmla="val 0"/>
              </a:avLst>
            </a:prstGeom>
            <a:solidFill>
              <a:schemeClr val="lt1"/>
            </a:solidFill>
            <a:ln>
              <a:noFill/>
            </a:ln>
          </p:spPr>
          <p:txBody>
            <a:bodyPr spcFirstLastPara="1" wrap="square" lIns="121900" tIns="121900" rIns="121900" bIns="121900" anchor="ctr" anchorCtr="0">
              <a:noAutofit/>
            </a:bodyPr>
            <a:lstStyle/>
            <a:p>
              <a:pPr algn="ctr"/>
              <a:r>
                <a:rPr lang="en" b="1" dirty="0">
                  <a:latin typeface="Times New Roman"/>
                  <a:ea typeface="Times New Roman"/>
                  <a:cs typeface="Times New Roman"/>
                  <a:sym typeface="Times New Roman"/>
                </a:rPr>
                <a:t>*Chromium</a:t>
              </a:r>
              <a:r>
                <a:rPr lang="en" dirty="0">
                  <a:latin typeface="Times New Roman"/>
                  <a:ea typeface="Times New Roman"/>
                  <a:cs typeface="Times New Roman"/>
                  <a:sym typeface="Times New Roman"/>
                </a:rPr>
                <a:t> </a:t>
              </a:r>
            </a:p>
            <a:p>
              <a:pPr algn="ctr"/>
              <a:r>
                <a:rPr lang="en" dirty="0">
                  <a:latin typeface="Times New Roman"/>
                  <a:ea typeface="Times New Roman"/>
                  <a:cs typeface="Times New Roman"/>
                  <a:sym typeface="Times New Roman"/>
                </a:rPr>
                <a:t>and </a:t>
              </a:r>
              <a:endParaRPr dirty="0">
                <a:latin typeface="Times New Roman"/>
                <a:ea typeface="Times New Roman"/>
                <a:cs typeface="Times New Roman"/>
                <a:sym typeface="Times New Roman"/>
              </a:endParaRPr>
            </a:p>
            <a:p>
              <a:pPr algn="ctr"/>
              <a:r>
                <a:rPr lang="en" b="1" dirty="0">
                  <a:latin typeface="Times New Roman"/>
                  <a:ea typeface="Times New Roman"/>
                  <a:cs typeface="Times New Roman"/>
                  <a:sym typeface="Times New Roman"/>
                </a:rPr>
                <a:t>*Debian</a:t>
              </a:r>
              <a:endParaRPr b="1" dirty="0">
                <a:latin typeface="Times New Roman"/>
                <a:ea typeface="Times New Roman"/>
                <a:cs typeface="Times New Roman"/>
                <a:sym typeface="Times New Roman"/>
              </a:endParaRPr>
            </a:p>
          </p:txBody>
        </p:sp>
      </p:grpSp>
      <p:grpSp>
        <p:nvGrpSpPr>
          <p:cNvPr id="285" name="Google Shape;285;p31"/>
          <p:cNvGrpSpPr/>
          <p:nvPr/>
        </p:nvGrpSpPr>
        <p:grpSpPr>
          <a:xfrm>
            <a:off x="2418135" y="3794090"/>
            <a:ext cx="7310085" cy="2126424"/>
            <a:chOff x="1536950" y="3015348"/>
            <a:chExt cx="5883907" cy="1837871"/>
          </a:xfrm>
        </p:grpSpPr>
        <p:grpSp>
          <p:nvGrpSpPr>
            <p:cNvPr id="286" name="Google Shape;286;p31"/>
            <p:cNvGrpSpPr/>
            <p:nvPr/>
          </p:nvGrpSpPr>
          <p:grpSpPr>
            <a:xfrm>
              <a:off x="1658359" y="3015348"/>
              <a:ext cx="5762498" cy="1837871"/>
              <a:chOff x="1631230" y="3096695"/>
              <a:chExt cx="5698673" cy="1756375"/>
            </a:xfrm>
          </p:grpSpPr>
          <p:pic>
            <p:nvPicPr>
              <p:cNvPr id="287" name="Google Shape;287;p31"/>
              <p:cNvPicPr preferRelativeResize="0"/>
              <p:nvPr/>
            </p:nvPicPr>
            <p:blipFill>
              <a:blip r:embed="rId4">
                <a:alphaModFix/>
              </a:blip>
              <a:stretch>
                <a:fillRect/>
              </a:stretch>
            </p:blipFill>
            <p:spPr>
              <a:xfrm>
                <a:off x="1631230" y="3096695"/>
                <a:ext cx="5698673" cy="1756375"/>
              </a:xfrm>
              <a:prstGeom prst="rect">
                <a:avLst/>
              </a:prstGeom>
              <a:noFill/>
              <a:ln>
                <a:noFill/>
              </a:ln>
            </p:spPr>
          </p:pic>
          <p:sp>
            <p:nvSpPr>
              <p:cNvPr id="288" name="Google Shape;288;p31"/>
              <p:cNvSpPr/>
              <p:nvPr/>
            </p:nvSpPr>
            <p:spPr>
              <a:xfrm>
                <a:off x="4944587" y="3279904"/>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289" name="Google Shape;289;p31"/>
              <p:cNvSpPr/>
              <p:nvPr/>
            </p:nvSpPr>
            <p:spPr>
              <a:xfrm>
                <a:off x="4944587" y="3737104"/>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290" name="Google Shape;290;p31"/>
              <p:cNvSpPr/>
              <p:nvPr/>
            </p:nvSpPr>
            <p:spPr>
              <a:xfrm>
                <a:off x="4934826" y="4194304"/>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sp>
            <p:nvSpPr>
              <p:cNvPr id="291" name="Google Shape;291;p31"/>
              <p:cNvSpPr/>
              <p:nvPr/>
            </p:nvSpPr>
            <p:spPr>
              <a:xfrm>
                <a:off x="4933982" y="4596515"/>
                <a:ext cx="2363400" cy="1779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grpSp>
        <p:sp>
          <p:nvSpPr>
            <p:cNvPr id="292" name="Google Shape;292;p31"/>
            <p:cNvSpPr/>
            <p:nvPr/>
          </p:nvSpPr>
          <p:spPr>
            <a:xfrm rot="16200000">
              <a:off x="1022972" y="3592297"/>
              <a:ext cx="1746755" cy="718800"/>
            </a:xfrm>
            <a:prstGeom prst="roundRect">
              <a:avLst>
                <a:gd name="adj" fmla="val 0"/>
              </a:avLst>
            </a:prstGeom>
            <a:solidFill>
              <a:schemeClr val="lt1"/>
            </a:solidFill>
            <a:ln>
              <a:noFill/>
            </a:ln>
          </p:spPr>
          <p:txBody>
            <a:bodyPr spcFirstLastPara="1" wrap="square" lIns="121900" tIns="121900" rIns="121900" bIns="121900" anchor="ctr" anchorCtr="0">
              <a:noAutofit/>
            </a:bodyPr>
            <a:lstStyle/>
            <a:p>
              <a:pPr algn="ctr"/>
              <a:r>
                <a:rPr lang="en" b="1" dirty="0">
                  <a:latin typeface="Times New Roman"/>
                  <a:ea typeface="Times New Roman"/>
                  <a:cs typeface="Times New Roman"/>
                  <a:sym typeface="Times New Roman"/>
                </a:rPr>
                <a:t>FFMPeg</a:t>
              </a:r>
              <a:endParaRPr b="1" dirty="0">
                <a:latin typeface="Times New Roman"/>
                <a:ea typeface="Times New Roman"/>
                <a:cs typeface="Times New Roman"/>
                <a:sym typeface="Times New Roman"/>
              </a:endParaRPr>
            </a:p>
            <a:p>
              <a:pPr algn="ctr"/>
              <a:r>
                <a:rPr lang="en" dirty="0">
                  <a:latin typeface="Times New Roman"/>
                  <a:ea typeface="Times New Roman"/>
                  <a:cs typeface="Times New Roman"/>
                  <a:sym typeface="Times New Roman"/>
                </a:rPr>
                <a:t> and </a:t>
              </a:r>
              <a:endParaRPr dirty="0">
                <a:latin typeface="Times New Roman"/>
                <a:ea typeface="Times New Roman"/>
                <a:cs typeface="Times New Roman"/>
                <a:sym typeface="Times New Roman"/>
              </a:endParaRPr>
            </a:p>
            <a:p>
              <a:pPr algn="ctr"/>
              <a:r>
                <a:rPr lang="en" b="1" dirty="0">
                  <a:latin typeface="Times New Roman"/>
                  <a:ea typeface="Times New Roman"/>
                  <a:cs typeface="Times New Roman"/>
                  <a:sym typeface="Times New Roman"/>
                </a:rPr>
                <a:t>Qemu</a:t>
              </a:r>
              <a:endParaRPr b="1" dirty="0">
                <a:latin typeface="Times New Roman"/>
                <a:ea typeface="Times New Roman"/>
                <a:cs typeface="Times New Roman"/>
                <a:sym typeface="Times New Roman"/>
              </a:endParaRPr>
            </a:p>
          </p:txBody>
        </p:sp>
      </p:grpSp>
      <p:sp>
        <p:nvSpPr>
          <p:cNvPr id="24" name="Google Shape;228;p28">
            <a:extLst>
              <a:ext uri="{FF2B5EF4-FFF2-40B4-BE49-F238E27FC236}">
                <a16:creationId xmlns:a16="http://schemas.microsoft.com/office/drawing/2014/main" id="{2E1D5125-03D1-427A-BB1D-3AA991BDD3DB}"/>
              </a:ext>
            </a:extLst>
          </p:cNvPr>
          <p:cNvSpPr txBox="1">
            <a:spLocks/>
          </p:cNvSpPr>
          <p:nvPr/>
        </p:nvSpPr>
        <p:spPr>
          <a:xfrm>
            <a:off x="2282041" y="522299"/>
            <a:ext cx="7627917" cy="763600"/>
          </a:xfrm>
          <a:prstGeom prst="rect">
            <a:avLst/>
          </a:prstGeom>
        </p:spPr>
        <p:txBody>
          <a:bodyPr spcFirstLastPara="1" vert="horz" wrap="square" lIns="121900" tIns="121900" rIns="121900" bIns="121900" rtlCol="0" anchor="t" anchorCtr="0">
            <a:normAutofit fontScale="97500"/>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sz="3300" dirty="0">
                <a:latin typeface="Poppins SemiBold" panose="00000700000000000000" pitchFamily="2" charset="0"/>
                <a:ea typeface="Times New Roman"/>
                <a:cs typeface="Poppins SemiBold" panose="00000700000000000000" pitchFamily="2" charset="0"/>
                <a:sym typeface="Times New Roman"/>
              </a:rPr>
              <a:t>Vulnerability Detection – in the wild</a:t>
            </a:r>
          </a:p>
        </p:txBody>
      </p:sp>
      <p:sp>
        <p:nvSpPr>
          <p:cNvPr id="4" name="TextBox 3">
            <a:extLst>
              <a:ext uri="{FF2B5EF4-FFF2-40B4-BE49-F238E27FC236}">
                <a16:creationId xmlns:a16="http://schemas.microsoft.com/office/drawing/2014/main" id="{6B97D798-88B5-4AAA-A592-D0341B999842}"/>
              </a:ext>
            </a:extLst>
          </p:cNvPr>
          <p:cNvSpPr txBox="1"/>
          <p:nvPr/>
        </p:nvSpPr>
        <p:spPr>
          <a:xfrm>
            <a:off x="2631852" y="5890836"/>
            <a:ext cx="7033488" cy="307777"/>
          </a:xfrm>
          <a:prstGeom prst="rect">
            <a:avLst/>
          </a:prstGeom>
          <a:noFill/>
        </p:spPr>
        <p:txBody>
          <a:bodyPr wrap="square" rtlCol="0">
            <a:spAutoFit/>
          </a:bodyPr>
          <a:lstStyle/>
          <a:p>
            <a:r>
              <a:rPr lang="en-US" sz="1400" dirty="0">
                <a:latin typeface="Poppins" panose="00000500000000000000" pitchFamily="2" charset="0"/>
                <a:cs typeface="Poppins" panose="00000500000000000000" pitchFamily="2" charset="0"/>
              </a:rPr>
              <a:t>* Collected from Issue tracers (Jira, </a:t>
            </a:r>
            <a:r>
              <a:rPr lang="en-US" sz="1400" dirty="0" err="1">
                <a:latin typeface="Poppins" panose="00000500000000000000" pitchFamily="2" charset="0"/>
                <a:cs typeface="Poppins" panose="00000500000000000000" pitchFamily="2" charset="0"/>
              </a:rPr>
              <a:t>BugZilla</a:t>
            </a:r>
            <a:r>
              <a:rPr lang="en-US" sz="1400" dirty="0">
                <a:latin typeface="Poppins" panose="00000500000000000000" pitchFamily="2" charset="0"/>
                <a:cs typeface="Poppins" panose="00000500000000000000" pitchFamily="2" charset="0"/>
              </a:rPr>
              <a:t>) of corresponding projects.</a:t>
            </a:r>
          </a:p>
        </p:txBody>
      </p:sp>
      <p:pic>
        <p:nvPicPr>
          <p:cNvPr id="28" name="Picture 2">
            <a:extLst>
              <a:ext uri="{FF2B5EF4-FFF2-40B4-BE49-F238E27FC236}">
                <a16:creationId xmlns:a16="http://schemas.microsoft.com/office/drawing/2014/main" id="{391FD3DF-F245-4BBF-AF3B-2D1108D414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2DF58632-DA41-4C96-8BDA-CCF6AFB86E69}"/>
              </a:ext>
            </a:extLst>
          </p:cNvPr>
          <p:cNvSpPr>
            <a:spLocks noGrp="1"/>
          </p:cNvSpPr>
          <p:nvPr>
            <p:ph type="sldNum" idx="12"/>
          </p:nvPr>
        </p:nvSpPr>
        <p:spPr/>
        <p:txBody>
          <a:bodyPr/>
          <a:lstStyle/>
          <a:p>
            <a:fld id="{00000000-1234-1234-1234-123412341234}" type="slidenum">
              <a:rPr lang="en" smtClean="0"/>
              <a:pPr/>
              <a:t>85</a:t>
            </a:fld>
            <a:endParaRPr lang="en" dirty="0"/>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7"/>
                                        </p:tgtEl>
                                        <p:attrNameLst>
                                          <p:attrName>style.visibility</p:attrName>
                                        </p:attrNameLst>
                                      </p:cBhvr>
                                      <p:to>
                                        <p:strVal val="visible"/>
                                      </p:to>
                                    </p:set>
                                    <p:animEffect transition="in" filter="fade">
                                      <p:cBhvr>
                                        <p:cTn id="7" dur="500"/>
                                        <p:tgtEl>
                                          <p:spTgt spid="27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85"/>
                                        </p:tgtEl>
                                        <p:attrNameLst>
                                          <p:attrName>style.visibility</p:attrName>
                                        </p:attrNameLst>
                                      </p:cBhvr>
                                      <p:to>
                                        <p:strVal val="visible"/>
                                      </p:to>
                                    </p:set>
                                    <p:animEffect transition="in" filter="fade">
                                      <p:cBhvr>
                                        <p:cTn id="14"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pic>
        <p:nvPicPr>
          <p:cNvPr id="5" name="Picture 4">
            <a:extLst>
              <a:ext uri="{FF2B5EF4-FFF2-40B4-BE49-F238E27FC236}">
                <a16:creationId xmlns:a16="http://schemas.microsoft.com/office/drawing/2014/main" id="{2D306908-99B4-4293-8A2D-3D3305DFE6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444" y="1295667"/>
            <a:ext cx="2990934" cy="3137788"/>
          </a:xfrm>
          <a:prstGeom prst="rect">
            <a:avLst/>
          </a:prstGeom>
          <a:ln>
            <a:noFill/>
          </a:ln>
          <a:effectLst>
            <a:outerShdw blurRad="190500" algn="tl" rotWithShape="0">
              <a:srgbClr val="000000">
                <a:alpha val="70000"/>
              </a:srgbClr>
            </a:outerShdw>
          </a:effectLst>
        </p:spPr>
      </p:pic>
      <p:grpSp>
        <p:nvGrpSpPr>
          <p:cNvPr id="9" name="Group 8">
            <a:extLst>
              <a:ext uri="{FF2B5EF4-FFF2-40B4-BE49-F238E27FC236}">
                <a16:creationId xmlns:a16="http://schemas.microsoft.com/office/drawing/2014/main" id="{91863701-0259-4ABA-B820-DE4A69A565BA}"/>
              </a:ext>
            </a:extLst>
          </p:cNvPr>
          <p:cNvGrpSpPr/>
          <p:nvPr/>
        </p:nvGrpSpPr>
        <p:grpSpPr>
          <a:xfrm>
            <a:off x="7918385" y="1295667"/>
            <a:ext cx="3579856" cy="5159437"/>
            <a:chOff x="8103111" y="1295667"/>
            <a:chExt cx="3579856" cy="5159437"/>
          </a:xfrm>
        </p:grpSpPr>
        <p:sp>
          <p:nvSpPr>
            <p:cNvPr id="447" name="Google Shape;447;p42"/>
            <p:cNvSpPr/>
            <p:nvPr/>
          </p:nvSpPr>
          <p:spPr>
            <a:xfrm rot="5400000">
              <a:off x="8351283" y="1863323"/>
              <a:ext cx="1117200" cy="1613544"/>
            </a:xfrm>
            <a:prstGeom prst="bentArrow">
              <a:avLst>
                <a:gd name="adj1" fmla="val 25000"/>
                <a:gd name="adj2" fmla="val 25000"/>
                <a:gd name="adj3" fmla="val 25000"/>
                <a:gd name="adj4" fmla="val 43750"/>
              </a:avLst>
            </a:prstGeom>
            <a:solidFill>
              <a:schemeClr val="accent1">
                <a:lumMod val="40000"/>
                <a:lumOff val="6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dirty="0"/>
            </a:p>
          </p:txBody>
        </p:sp>
        <p:sp>
          <p:nvSpPr>
            <p:cNvPr id="449" name="Google Shape;449;p42"/>
            <p:cNvSpPr/>
            <p:nvPr/>
          </p:nvSpPr>
          <p:spPr>
            <a:xfrm>
              <a:off x="8568967" y="1295667"/>
              <a:ext cx="3114000" cy="739889"/>
            </a:xfrm>
            <a:prstGeom prst="roundRect">
              <a:avLst>
                <a:gd name="adj" fmla="val 16667"/>
              </a:avLst>
            </a:prstGeom>
            <a:solidFill>
              <a:srgbClr val="FF7474">
                <a:alpha val="1180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2000" dirty="0">
                  <a:solidFill>
                    <a:schemeClr val="dk1"/>
                  </a:solidFill>
                  <a:latin typeface="Poppins" panose="00000500000000000000" pitchFamily="2" charset="0"/>
                  <a:ea typeface="Times New Roman"/>
                  <a:cs typeface="Poppins" panose="00000500000000000000" pitchFamily="2" charset="0"/>
                  <a:sym typeface="Times New Roman"/>
                </a:rPr>
                <a:t>Functionally Different </a:t>
              </a:r>
              <a:endParaRPr sz="2000" dirty="0">
                <a:solidFill>
                  <a:schemeClr val="dk1"/>
                </a:solidFill>
                <a:latin typeface="Poppins" panose="00000500000000000000" pitchFamily="2" charset="0"/>
                <a:ea typeface="Times New Roman"/>
                <a:cs typeface="Poppins" panose="00000500000000000000" pitchFamily="2" charset="0"/>
                <a:sym typeface="Times New Roman"/>
              </a:endParaRPr>
            </a:p>
            <a:p>
              <a:pPr algn="ctr">
                <a:buClr>
                  <a:schemeClr val="dk1"/>
                </a:buClr>
                <a:buSzPts val="1100"/>
              </a:pPr>
              <a:r>
                <a:rPr lang="en" sz="2000" dirty="0">
                  <a:solidFill>
                    <a:schemeClr val="dk1"/>
                  </a:solidFill>
                  <a:latin typeface="Poppins" panose="00000500000000000000" pitchFamily="2" charset="0"/>
                  <a:ea typeface="Times New Roman"/>
                  <a:cs typeface="Poppins" panose="00000500000000000000" pitchFamily="2" charset="0"/>
                  <a:sym typeface="Times New Roman"/>
                </a:rPr>
                <a:t>Negative Contrast</a:t>
              </a:r>
              <a:endParaRPr sz="2000" dirty="0">
                <a:latin typeface="Poppins" panose="00000500000000000000" pitchFamily="2" charset="0"/>
                <a:cs typeface="Poppins" panose="00000500000000000000" pitchFamily="2" charset="0"/>
              </a:endParaRPr>
            </a:p>
          </p:txBody>
        </p:sp>
        <p:pic>
          <p:nvPicPr>
            <p:cNvPr id="19" name="Picture 18">
              <a:extLst>
                <a:ext uri="{FF2B5EF4-FFF2-40B4-BE49-F238E27FC236}">
                  <a16:creationId xmlns:a16="http://schemas.microsoft.com/office/drawing/2014/main" id="{962CE4B2-CEFB-41C3-AF62-715F39510CC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17458" y="3317316"/>
              <a:ext cx="2831888" cy="3137788"/>
            </a:xfrm>
            <a:prstGeom prst="rect">
              <a:avLst/>
            </a:prstGeom>
            <a:ln>
              <a:noFill/>
            </a:ln>
            <a:effectLst>
              <a:outerShdw blurRad="190500" algn="tl" rotWithShape="0">
                <a:srgbClr val="000000">
                  <a:alpha val="70000"/>
                </a:srgbClr>
              </a:outerShdw>
            </a:effectLst>
          </p:spPr>
        </p:pic>
      </p:grpSp>
      <p:grpSp>
        <p:nvGrpSpPr>
          <p:cNvPr id="8" name="Group 7">
            <a:extLst>
              <a:ext uri="{FF2B5EF4-FFF2-40B4-BE49-F238E27FC236}">
                <a16:creationId xmlns:a16="http://schemas.microsoft.com/office/drawing/2014/main" id="{E944960E-EDA5-4BFB-81F5-2861D6468BB6}"/>
              </a:ext>
            </a:extLst>
          </p:cNvPr>
          <p:cNvGrpSpPr/>
          <p:nvPr/>
        </p:nvGrpSpPr>
        <p:grpSpPr>
          <a:xfrm>
            <a:off x="613266" y="1356967"/>
            <a:ext cx="4081844" cy="5209821"/>
            <a:chOff x="613266" y="1356967"/>
            <a:chExt cx="4081844" cy="5209821"/>
          </a:xfrm>
        </p:grpSpPr>
        <p:sp>
          <p:nvSpPr>
            <p:cNvPr id="448" name="Google Shape;448;p42"/>
            <p:cNvSpPr/>
            <p:nvPr/>
          </p:nvSpPr>
          <p:spPr>
            <a:xfrm rot="-5400000" flipH="1">
              <a:off x="3159446" y="1699372"/>
              <a:ext cx="1117200" cy="1954128"/>
            </a:xfrm>
            <a:prstGeom prst="bentArrow">
              <a:avLst>
                <a:gd name="adj1" fmla="val 25000"/>
                <a:gd name="adj2" fmla="val 25000"/>
                <a:gd name="adj3" fmla="val 25000"/>
                <a:gd name="adj4" fmla="val 43750"/>
              </a:avLst>
            </a:prstGeom>
            <a:solidFill>
              <a:schemeClr val="accent1">
                <a:lumMod val="40000"/>
                <a:lumOff val="6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121900" tIns="121900" rIns="121900" bIns="121900" anchor="ctr" anchorCtr="0">
              <a:noAutofit/>
            </a:bodyPr>
            <a:lstStyle/>
            <a:p>
              <a:endParaRPr sz="2400" dirty="0"/>
            </a:p>
          </p:txBody>
        </p:sp>
        <p:sp>
          <p:nvSpPr>
            <p:cNvPr id="450" name="Google Shape;450;p42"/>
            <p:cNvSpPr/>
            <p:nvPr/>
          </p:nvSpPr>
          <p:spPr>
            <a:xfrm>
              <a:off x="613266" y="1356967"/>
              <a:ext cx="3543097" cy="678589"/>
            </a:xfrm>
            <a:prstGeom prst="roundRect">
              <a:avLst>
                <a:gd name="adj" fmla="val 16667"/>
              </a:avLst>
            </a:prstGeom>
            <a:solidFill>
              <a:srgbClr val="00FF06">
                <a:alpha val="5060"/>
              </a:srgb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2000" dirty="0">
                  <a:solidFill>
                    <a:schemeClr val="dk1"/>
                  </a:solidFill>
                  <a:latin typeface="Poppins" panose="00000500000000000000" pitchFamily="2" charset="0"/>
                  <a:ea typeface="Times New Roman"/>
                  <a:cs typeface="Poppins" panose="00000500000000000000" pitchFamily="2" charset="0"/>
                  <a:sym typeface="Times New Roman"/>
                </a:rPr>
                <a:t>Functionally Equivalent </a:t>
              </a:r>
              <a:endParaRPr sz="2000" dirty="0">
                <a:solidFill>
                  <a:schemeClr val="dk1"/>
                </a:solidFill>
                <a:latin typeface="Poppins" panose="00000500000000000000" pitchFamily="2" charset="0"/>
                <a:ea typeface="Times New Roman"/>
                <a:cs typeface="Poppins" panose="00000500000000000000" pitchFamily="2" charset="0"/>
                <a:sym typeface="Times New Roman"/>
              </a:endParaRPr>
            </a:p>
            <a:p>
              <a:pPr algn="ctr"/>
              <a:r>
                <a:rPr lang="en" sz="2000" dirty="0">
                  <a:solidFill>
                    <a:schemeClr val="dk1"/>
                  </a:solidFill>
                  <a:latin typeface="Poppins" panose="00000500000000000000" pitchFamily="2" charset="0"/>
                  <a:ea typeface="Times New Roman"/>
                  <a:cs typeface="Poppins" panose="00000500000000000000" pitchFamily="2" charset="0"/>
                  <a:sym typeface="Times New Roman"/>
                </a:rPr>
                <a:t>Positive Contrast</a:t>
              </a:r>
              <a:endParaRPr sz="2000" dirty="0">
                <a:latin typeface="Poppins" panose="00000500000000000000" pitchFamily="2" charset="0"/>
                <a:cs typeface="Poppins" panose="00000500000000000000" pitchFamily="2" charset="0"/>
              </a:endParaRPr>
            </a:p>
          </p:txBody>
        </p:sp>
        <p:pic>
          <p:nvPicPr>
            <p:cNvPr id="20" name="Picture 19">
              <a:extLst>
                <a:ext uri="{FF2B5EF4-FFF2-40B4-BE49-F238E27FC236}">
                  <a16:creationId xmlns:a16="http://schemas.microsoft.com/office/drawing/2014/main" id="{C3456CF9-08DC-4B03-A7C5-756208C1127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84104" y="3317316"/>
              <a:ext cx="2872260" cy="3249472"/>
            </a:xfrm>
            <a:prstGeom prst="rect">
              <a:avLst/>
            </a:prstGeom>
            <a:ln>
              <a:noFill/>
            </a:ln>
            <a:effectLst>
              <a:outerShdw blurRad="190500" algn="tl" rotWithShape="0">
                <a:srgbClr val="000000">
                  <a:alpha val="70000"/>
                </a:srgbClr>
              </a:outerShdw>
            </a:effectLst>
          </p:spPr>
        </p:pic>
      </p:grpSp>
      <p:pic>
        <p:nvPicPr>
          <p:cNvPr id="23" name="Picture 2">
            <a:extLst>
              <a:ext uri="{FF2B5EF4-FFF2-40B4-BE49-F238E27FC236}">
                <a16:creationId xmlns:a16="http://schemas.microsoft.com/office/drawing/2014/main" id="{7DF9A37E-B291-4BBF-A018-193ADD984F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72547B00-7A9A-4B35-A70B-601BAF78DD73}"/>
              </a:ext>
            </a:extLst>
          </p:cNvPr>
          <p:cNvSpPr>
            <a:spLocks noGrp="1"/>
          </p:cNvSpPr>
          <p:nvPr>
            <p:ph type="sldNum" idx="12"/>
          </p:nvPr>
        </p:nvSpPr>
        <p:spPr/>
        <p:txBody>
          <a:bodyPr/>
          <a:lstStyle/>
          <a:p>
            <a:fld id="{00000000-1234-1234-1234-123412341234}" type="slidenum">
              <a:rPr lang="en" smtClean="0"/>
              <a:pPr/>
              <a:t>86</a:t>
            </a:fld>
            <a:endParaRPr lang="en"/>
          </a:p>
        </p:txBody>
      </p:sp>
      <p:sp>
        <p:nvSpPr>
          <p:cNvPr id="14" name="Google Shape;339;p34">
            <a:extLst>
              <a:ext uri="{FF2B5EF4-FFF2-40B4-BE49-F238E27FC236}">
                <a16:creationId xmlns:a16="http://schemas.microsoft.com/office/drawing/2014/main" id="{B4A61CEF-E2B0-43A8-92E5-AE0F02646910}"/>
              </a:ext>
            </a:extLst>
          </p:cNvPr>
          <p:cNvSpPr txBox="1">
            <a:spLocks/>
          </p:cNvSpPr>
          <p:nvPr/>
        </p:nvSpPr>
        <p:spPr>
          <a:xfrm>
            <a:off x="415600" y="325215"/>
            <a:ext cx="11360800" cy="763600"/>
          </a:xfrm>
          <a:prstGeom prst="rect">
            <a:avLst/>
          </a:prstGeom>
        </p:spPr>
        <p:txBody>
          <a:bodyPr spcFirstLastPara="1" vert="horz" wrap="square" lIns="121900" tIns="121900" rIns="121900" bIns="121900"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lgn="ctr"/>
            <a:r>
              <a:rPr lang="en-US" sz="3300" dirty="0">
                <a:latin typeface="Poppins SemiBold" panose="00000700000000000000" pitchFamily="2" charset="0"/>
                <a:ea typeface="Times New Roman"/>
                <a:cs typeface="Poppins SemiBold" panose="00000700000000000000" pitchFamily="2" charset="0"/>
                <a:sym typeface="Times New Roman"/>
              </a:rPr>
              <a:t>Learning Function Properties</a:t>
            </a: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oogle Shape;356;p37">
            <a:extLst>
              <a:ext uri="{FF2B5EF4-FFF2-40B4-BE49-F238E27FC236}">
                <a16:creationId xmlns:a16="http://schemas.microsoft.com/office/drawing/2014/main" id="{FF751812-AC69-40F5-BB18-611226EDD81C}"/>
              </a:ext>
            </a:extLst>
          </p:cNvPr>
          <p:cNvPicPr preferRelativeResize="0"/>
          <p:nvPr/>
        </p:nvPicPr>
        <p:blipFill>
          <a:blip r:embed="rId3">
            <a:alphaModFix/>
          </a:blip>
          <a:stretch>
            <a:fillRect/>
          </a:stretch>
        </p:blipFill>
        <p:spPr>
          <a:xfrm>
            <a:off x="1692148" y="1768019"/>
            <a:ext cx="5299259" cy="2515138"/>
          </a:xfrm>
          <a:prstGeom prst="rect">
            <a:avLst/>
          </a:prstGeom>
          <a:noFill/>
          <a:ln>
            <a:noFill/>
          </a:ln>
        </p:spPr>
      </p:pic>
      <p:sp>
        <p:nvSpPr>
          <p:cNvPr id="12" name="Google Shape;296;p31">
            <a:extLst>
              <a:ext uri="{FF2B5EF4-FFF2-40B4-BE49-F238E27FC236}">
                <a16:creationId xmlns:a16="http://schemas.microsoft.com/office/drawing/2014/main" id="{CEEB82CB-7239-47D1-A001-186C068309CE}"/>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US" sz="3300" dirty="0">
                <a:latin typeface="Poppins SemiBold" panose="00000700000000000000" pitchFamily="2" charset="0"/>
                <a:ea typeface="Georgia"/>
                <a:cs typeface="Poppins SemiBold" panose="00000700000000000000" pitchFamily="2" charset="0"/>
                <a:sym typeface="Georgia"/>
              </a:rPr>
              <a:t>Explicit Encoding – Always feasible?</a:t>
            </a:r>
            <a:endParaRPr sz="3300" dirty="0">
              <a:latin typeface="Poppins SemiBold" panose="00000700000000000000" pitchFamily="2" charset="0"/>
              <a:ea typeface="Georgia"/>
              <a:cs typeface="Poppins SemiBold" panose="00000700000000000000" pitchFamily="2" charset="0"/>
              <a:sym typeface="Georgia"/>
            </a:endParaRPr>
          </a:p>
        </p:txBody>
      </p:sp>
      <p:sp>
        <p:nvSpPr>
          <p:cNvPr id="21" name="Rectangle 20">
            <a:extLst>
              <a:ext uri="{FF2B5EF4-FFF2-40B4-BE49-F238E27FC236}">
                <a16:creationId xmlns:a16="http://schemas.microsoft.com/office/drawing/2014/main" id="{4C2E16C3-8B2D-4EAA-ACA2-A0C8FFEC374E}"/>
              </a:ext>
            </a:extLst>
          </p:cNvPr>
          <p:cNvSpPr/>
          <p:nvPr/>
        </p:nvSpPr>
        <p:spPr>
          <a:xfrm>
            <a:off x="3148082" y="3682354"/>
            <a:ext cx="2459110" cy="313579"/>
          </a:xfrm>
          <a:prstGeom prst="rect">
            <a:avLst/>
          </a:prstGeom>
          <a:solidFill>
            <a:srgbClr val="CCFFFF">
              <a:alpha val="16078"/>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hought Bubble: Cloud 3">
            <a:extLst>
              <a:ext uri="{FF2B5EF4-FFF2-40B4-BE49-F238E27FC236}">
                <a16:creationId xmlns:a16="http://schemas.microsoft.com/office/drawing/2014/main" id="{5F4E447E-180B-4E36-AF8F-5E31623E6D0B}"/>
              </a:ext>
            </a:extLst>
          </p:cNvPr>
          <p:cNvSpPr/>
          <p:nvPr/>
        </p:nvSpPr>
        <p:spPr>
          <a:xfrm>
            <a:off x="6494931" y="3305470"/>
            <a:ext cx="2707341" cy="797858"/>
          </a:xfrm>
          <a:prstGeom prst="cloudCallout">
            <a:avLst>
              <a:gd name="adj1" fmla="val -89708"/>
              <a:gd name="adj2" fmla="val 18680"/>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oppins" panose="00000500000000000000" pitchFamily="2" charset="0"/>
                <a:cs typeface="Poppins" panose="00000500000000000000" pitchFamily="2" charset="0"/>
              </a:rPr>
              <a:t>Data Type</a:t>
            </a:r>
          </a:p>
        </p:txBody>
      </p:sp>
      <p:sp>
        <p:nvSpPr>
          <p:cNvPr id="16" name="Thought Bubble: Cloud 15">
            <a:extLst>
              <a:ext uri="{FF2B5EF4-FFF2-40B4-BE49-F238E27FC236}">
                <a16:creationId xmlns:a16="http://schemas.microsoft.com/office/drawing/2014/main" id="{DAD76FAC-E3FC-4DD4-97FC-47DF0FE2AF3E}"/>
              </a:ext>
            </a:extLst>
          </p:cNvPr>
          <p:cNvSpPr/>
          <p:nvPr/>
        </p:nvSpPr>
        <p:spPr>
          <a:xfrm>
            <a:off x="7368988" y="1596475"/>
            <a:ext cx="3514165" cy="1003289"/>
          </a:xfrm>
          <a:prstGeom prst="cloudCallout">
            <a:avLst>
              <a:gd name="adj1" fmla="val -17087"/>
              <a:gd name="adj2" fmla="val 46770"/>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Poppins" panose="00000500000000000000" pitchFamily="2" charset="0"/>
                <a:cs typeface="Poppins" panose="00000500000000000000" pitchFamily="2" charset="0"/>
              </a:rPr>
              <a:t>Calling context / Class</a:t>
            </a:r>
          </a:p>
        </p:txBody>
      </p:sp>
      <p:sp>
        <p:nvSpPr>
          <p:cNvPr id="17" name="Thought Bubble: Cloud 16">
            <a:extLst>
              <a:ext uri="{FF2B5EF4-FFF2-40B4-BE49-F238E27FC236}">
                <a16:creationId xmlns:a16="http://schemas.microsoft.com/office/drawing/2014/main" id="{7F14ED35-2B82-407B-8160-7A026FD4EA31}"/>
              </a:ext>
            </a:extLst>
          </p:cNvPr>
          <p:cNvSpPr/>
          <p:nvPr/>
        </p:nvSpPr>
        <p:spPr>
          <a:xfrm>
            <a:off x="4955165" y="4555931"/>
            <a:ext cx="3088340" cy="1158773"/>
          </a:xfrm>
          <a:prstGeom prst="cloudCallout">
            <a:avLst>
              <a:gd name="adj1" fmla="val -66116"/>
              <a:gd name="adj2" fmla="val -102285"/>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oppins" panose="00000500000000000000" pitchFamily="2" charset="0"/>
                <a:cs typeface="Poppins" panose="00000500000000000000" pitchFamily="2" charset="0"/>
              </a:rPr>
              <a:t>Overloaded Functions</a:t>
            </a:r>
          </a:p>
        </p:txBody>
      </p:sp>
      <p:sp>
        <p:nvSpPr>
          <p:cNvPr id="18" name="Thought Bubble: Cloud 17">
            <a:extLst>
              <a:ext uri="{FF2B5EF4-FFF2-40B4-BE49-F238E27FC236}">
                <a16:creationId xmlns:a16="http://schemas.microsoft.com/office/drawing/2014/main" id="{1F44CB80-B1C8-4D0B-BAEE-869644A2E1BF}"/>
              </a:ext>
            </a:extLst>
          </p:cNvPr>
          <p:cNvSpPr/>
          <p:nvPr/>
        </p:nvSpPr>
        <p:spPr>
          <a:xfrm>
            <a:off x="1317660" y="4555932"/>
            <a:ext cx="3088340" cy="1158773"/>
          </a:xfrm>
          <a:prstGeom prst="cloudCallout">
            <a:avLst>
              <a:gd name="adj1" fmla="val 18354"/>
              <a:gd name="adj2" fmla="val -99964"/>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Poppins" panose="00000500000000000000" pitchFamily="2" charset="0"/>
                <a:cs typeface="Poppins" panose="00000500000000000000" pitchFamily="2" charset="0"/>
              </a:rPr>
              <a:t>Object Type</a:t>
            </a:r>
          </a:p>
        </p:txBody>
      </p:sp>
      <p:sp>
        <p:nvSpPr>
          <p:cNvPr id="10" name="Slide Number Placeholder 1">
            <a:extLst>
              <a:ext uri="{FF2B5EF4-FFF2-40B4-BE49-F238E27FC236}">
                <a16:creationId xmlns:a16="http://schemas.microsoft.com/office/drawing/2014/main" id="{D31DF2F1-13DB-4FD6-AB95-0E534AA960D2}"/>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87</a:t>
            </a:fld>
            <a:endParaRPr lang="en" dirty="0"/>
          </a:p>
        </p:txBody>
      </p:sp>
    </p:spTree>
    <p:extLst>
      <p:ext uri="{BB962C8B-B14F-4D97-AF65-F5344CB8AC3E}">
        <p14:creationId xmlns:p14="http://schemas.microsoft.com/office/powerpoint/2010/main" val="240137534"/>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17" grpId="0" animBg="1"/>
      <p:bldP spid="1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8" name="Google Shape;618;p61"/>
          <p:cNvPicPr preferRelativeResize="0"/>
          <p:nvPr/>
        </p:nvPicPr>
        <p:blipFill>
          <a:blip r:embed="rId3">
            <a:alphaModFix/>
          </a:blip>
          <a:stretch>
            <a:fillRect/>
          </a:stretch>
        </p:blipFill>
        <p:spPr>
          <a:xfrm>
            <a:off x="2913283" y="2136570"/>
            <a:ext cx="6359015" cy="1293380"/>
          </a:xfrm>
          <a:prstGeom prst="rect">
            <a:avLst/>
          </a:prstGeom>
          <a:noFill/>
          <a:ln>
            <a:noFill/>
          </a:ln>
        </p:spPr>
      </p:pic>
      <p:sp>
        <p:nvSpPr>
          <p:cNvPr id="616" name="Google Shape;616;p61"/>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88</a:t>
            </a:fld>
            <a:endParaRPr/>
          </a:p>
        </p:txBody>
      </p:sp>
      <p:pic>
        <p:nvPicPr>
          <p:cNvPr id="617" name="Google Shape;617;p61"/>
          <p:cNvPicPr preferRelativeResize="0"/>
          <p:nvPr/>
        </p:nvPicPr>
        <p:blipFill>
          <a:blip r:embed="rId4">
            <a:alphaModFix/>
          </a:blip>
          <a:stretch>
            <a:fillRect/>
          </a:stretch>
        </p:blipFill>
        <p:spPr>
          <a:xfrm>
            <a:off x="2921993" y="2066508"/>
            <a:ext cx="6348013" cy="1362492"/>
          </a:xfrm>
          <a:prstGeom prst="rect">
            <a:avLst/>
          </a:prstGeom>
          <a:noFill/>
          <a:ln>
            <a:noFill/>
          </a:ln>
        </p:spPr>
      </p:pic>
      <p:sp>
        <p:nvSpPr>
          <p:cNvPr id="619" name="Google Shape;619;p61"/>
          <p:cNvSpPr/>
          <p:nvPr/>
        </p:nvSpPr>
        <p:spPr>
          <a:xfrm>
            <a:off x="2439741" y="4079064"/>
            <a:ext cx="3660917" cy="841423"/>
          </a:xfrm>
          <a:prstGeom prst="cloudCallout">
            <a:avLst>
              <a:gd name="adj1" fmla="val 20254"/>
              <a:gd name="adj2" fmla="val -100812"/>
            </a:avLst>
          </a:prstGeom>
          <a:noFill/>
          <a:ln w="19050" cap="flat" cmpd="sng">
            <a:solidFill>
              <a:srgbClr val="20124D"/>
            </a:solidFill>
            <a:prstDash val="solid"/>
            <a:round/>
            <a:headEnd type="none" w="sm" len="sm"/>
            <a:tailEnd type="none" w="sm" len="sm"/>
          </a:ln>
        </p:spPr>
        <p:txBody>
          <a:bodyPr spcFirstLastPara="1" wrap="square" lIns="121900" tIns="121900" rIns="121900" bIns="121900" anchor="ctr" anchorCtr="0">
            <a:noAutofit/>
          </a:bodyPr>
          <a:lstStyle/>
          <a:p>
            <a:pPr algn="ctr"/>
            <a:r>
              <a:rPr lang="en" sz="2667" b="1">
                <a:latin typeface="Courier New"/>
                <a:ea typeface="Courier New"/>
                <a:cs typeface="Courier New"/>
                <a:sym typeface="Courier New"/>
              </a:rPr>
              <a:t>Language Model</a:t>
            </a:r>
            <a:endParaRPr sz="2667" b="1">
              <a:latin typeface="Courier New"/>
              <a:ea typeface="Courier New"/>
              <a:cs typeface="Courier New"/>
              <a:sym typeface="Courier New"/>
            </a:endParaRPr>
          </a:p>
        </p:txBody>
      </p:sp>
      <p:sp>
        <p:nvSpPr>
          <p:cNvPr id="620" name="Google Shape;620;p61"/>
          <p:cNvSpPr/>
          <p:nvPr/>
        </p:nvSpPr>
        <p:spPr>
          <a:xfrm>
            <a:off x="6545097" y="3979085"/>
            <a:ext cx="3284078" cy="1086535"/>
          </a:xfrm>
          <a:prstGeom prst="cloudCallout">
            <a:avLst>
              <a:gd name="adj1" fmla="val -33438"/>
              <a:gd name="adj2" fmla="val -83604"/>
            </a:avLst>
          </a:prstGeom>
          <a:solidFill>
            <a:schemeClr val="bg1"/>
          </a:solidFill>
          <a:ln w="19050" cap="flat" cmpd="sng">
            <a:solidFill>
              <a:srgbClr val="20124D"/>
            </a:solidFill>
            <a:prstDash val="solid"/>
            <a:round/>
            <a:headEnd type="none" w="sm" len="sm"/>
            <a:tailEnd type="none" w="sm" len="sm"/>
          </a:ln>
        </p:spPr>
        <p:txBody>
          <a:bodyPr spcFirstLastPara="1" wrap="square" lIns="121900" tIns="121900" rIns="121900" bIns="121900" anchor="ctr" anchorCtr="0">
            <a:noAutofit/>
          </a:bodyPr>
          <a:lstStyle/>
          <a:p>
            <a:pPr algn="ctr"/>
            <a:r>
              <a:rPr lang="en" sz="2667" b="1" dirty="0">
                <a:latin typeface="Courier New"/>
                <a:ea typeface="Courier New"/>
                <a:cs typeface="Courier New"/>
                <a:sym typeface="Courier New"/>
              </a:rPr>
              <a:t>Task Model</a:t>
            </a:r>
            <a:endParaRPr sz="2667" b="1" dirty="0">
              <a:latin typeface="Courier New"/>
              <a:ea typeface="Courier New"/>
              <a:cs typeface="Courier New"/>
              <a:sym typeface="Courier New"/>
            </a:endParaRPr>
          </a:p>
        </p:txBody>
      </p:sp>
      <p:sp>
        <p:nvSpPr>
          <p:cNvPr id="621" name="Google Shape;621;p61"/>
          <p:cNvSpPr/>
          <p:nvPr/>
        </p:nvSpPr>
        <p:spPr>
          <a:xfrm>
            <a:off x="2439740" y="4076470"/>
            <a:ext cx="3660917" cy="841423"/>
          </a:xfrm>
          <a:prstGeom prst="cloudCallout">
            <a:avLst>
              <a:gd name="adj1" fmla="val 20254"/>
              <a:gd name="adj2" fmla="val -100812"/>
            </a:avLst>
          </a:prstGeom>
          <a:solidFill>
            <a:srgbClr val="1A0684"/>
          </a:solidFill>
          <a:ln w="19050" cap="flat" cmpd="sng">
            <a:solidFill>
              <a:srgbClr val="20124D"/>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b="1" dirty="0">
                <a:solidFill>
                  <a:schemeClr val="lt1"/>
                </a:solidFill>
                <a:latin typeface="Courier New"/>
                <a:ea typeface="Courier New"/>
                <a:cs typeface="Courier New"/>
                <a:sym typeface="Courier New"/>
              </a:rPr>
              <a:t>Language Model</a:t>
            </a:r>
            <a:endParaRPr sz="2400" b="1" dirty="0">
              <a:solidFill>
                <a:schemeClr val="lt1"/>
              </a:solidFill>
              <a:latin typeface="Courier New"/>
              <a:ea typeface="Courier New"/>
              <a:cs typeface="Courier New"/>
              <a:sym typeface="Courier New"/>
            </a:endParaRPr>
          </a:p>
        </p:txBody>
      </p:sp>
      <p:sp>
        <p:nvSpPr>
          <p:cNvPr id="10" name="Google Shape;296;p31">
            <a:extLst>
              <a:ext uri="{FF2B5EF4-FFF2-40B4-BE49-F238E27FC236}">
                <a16:creationId xmlns:a16="http://schemas.microsoft.com/office/drawing/2014/main" id="{F1D37B77-7543-4957-82DC-E2978D5D80DA}"/>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US" sz="3300" dirty="0">
                <a:latin typeface="Poppins SemiBold" panose="00000700000000000000" pitchFamily="2" charset="0"/>
                <a:ea typeface="Georgia"/>
                <a:cs typeface="Poppins SemiBold" panose="00000700000000000000" pitchFamily="2" charset="0"/>
                <a:sym typeface="Georgia"/>
              </a:rPr>
              <a:t>Deep Into The Model!</a:t>
            </a:r>
            <a:endParaRPr sz="3300" dirty="0">
              <a:latin typeface="Poppins SemiBold" panose="00000700000000000000" pitchFamily="2" charset="0"/>
              <a:ea typeface="Georgia"/>
              <a:cs typeface="Poppins SemiBold" panose="00000700000000000000" pitchFamily="2" charset="0"/>
              <a:sym typeface="Georgia"/>
            </a:endParaRPr>
          </a:p>
        </p:txBody>
      </p:sp>
    </p:spTree>
    <p:extLst>
      <p:ext uri="{BB962C8B-B14F-4D97-AF65-F5344CB8AC3E}">
        <p14:creationId xmlns:p14="http://schemas.microsoft.com/office/powerpoint/2010/main" val="406262984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17"/>
                                        </p:tgtEl>
                                      </p:cBhvr>
                                    </p:animEffect>
                                    <p:set>
                                      <p:cBhvr>
                                        <p:cTn id="7" dur="1" fill="hold">
                                          <p:stCondLst>
                                            <p:cond delay="1000"/>
                                          </p:stCondLst>
                                        </p:cTn>
                                        <p:tgtEl>
                                          <p:spTgt spid="61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18"/>
                                        </p:tgtEl>
                                        <p:attrNameLst>
                                          <p:attrName>style.visibility</p:attrName>
                                        </p:attrNameLst>
                                      </p:cBhvr>
                                      <p:to>
                                        <p:strVal val="visible"/>
                                      </p:to>
                                    </p:set>
                                    <p:animEffect transition="in" filter="fade">
                                      <p:cBhvr>
                                        <p:cTn id="10" dur="1000"/>
                                        <p:tgtEl>
                                          <p:spTgt spid="618"/>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619"/>
                                        </p:tgtEl>
                                        <p:attrNameLst>
                                          <p:attrName>style.visibility</p:attrName>
                                        </p:attrNameLst>
                                      </p:cBhvr>
                                      <p:to>
                                        <p:strVal val="visible"/>
                                      </p:to>
                                    </p:set>
                                    <p:anim calcmode="lin" valueType="num">
                                      <p:cBhvr additive="base">
                                        <p:cTn id="15" dur="1000"/>
                                        <p:tgtEl>
                                          <p:spTgt spid="619"/>
                                        </p:tgtEl>
                                        <p:attrNameLst>
                                          <p:attrName>ppt_w</p:attrName>
                                        </p:attrNameLst>
                                      </p:cBhvr>
                                      <p:tavLst>
                                        <p:tav tm="0">
                                          <p:val>
                                            <p:strVal val="0"/>
                                          </p:val>
                                        </p:tav>
                                        <p:tav tm="100000">
                                          <p:val>
                                            <p:strVal val="#ppt_w"/>
                                          </p:val>
                                        </p:tav>
                                      </p:tavLst>
                                    </p:anim>
                                    <p:anim calcmode="lin" valueType="num">
                                      <p:cBhvr additive="base">
                                        <p:cTn id="16" dur="1000"/>
                                        <p:tgtEl>
                                          <p:spTgt spid="619"/>
                                        </p:tgtEl>
                                        <p:attrNameLst>
                                          <p:attrName>ppt_h</p:attrName>
                                        </p:attrNameLst>
                                      </p:cBhvr>
                                      <p:tavLst>
                                        <p:tav tm="0">
                                          <p:val>
                                            <p:str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620"/>
                                        </p:tgtEl>
                                        <p:attrNameLst>
                                          <p:attrName>style.visibility</p:attrName>
                                        </p:attrNameLst>
                                      </p:cBhvr>
                                      <p:to>
                                        <p:strVal val="visible"/>
                                      </p:to>
                                    </p:set>
                                    <p:anim calcmode="lin" valueType="num">
                                      <p:cBhvr additive="base">
                                        <p:cTn id="21" dur="1000"/>
                                        <p:tgtEl>
                                          <p:spTgt spid="620"/>
                                        </p:tgtEl>
                                        <p:attrNameLst>
                                          <p:attrName>ppt_w</p:attrName>
                                        </p:attrNameLst>
                                      </p:cBhvr>
                                      <p:tavLst>
                                        <p:tav tm="0">
                                          <p:val>
                                            <p:strVal val="0"/>
                                          </p:val>
                                        </p:tav>
                                        <p:tav tm="100000">
                                          <p:val>
                                            <p:strVal val="#ppt_w"/>
                                          </p:val>
                                        </p:tav>
                                      </p:tavLst>
                                    </p:anim>
                                    <p:anim calcmode="lin" valueType="num">
                                      <p:cBhvr additive="base">
                                        <p:cTn id="22" dur="1000"/>
                                        <p:tgtEl>
                                          <p:spTgt spid="620"/>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21"/>
                                        </p:tgtEl>
                                        <p:attrNameLst>
                                          <p:attrName>style.visibility</p:attrName>
                                        </p:attrNameLst>
                                      </p:cBhvr>
                                      <p:to>
                                        <p:strVal val="visible"/>
                                      </p:to>
                                    </p:set>
                                    <p:animEffect transition="in" filter="fade">
                                      <p:cBhvr>
                                        <p:cTn id="27" dur="10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296;p31">
            <a:extLst>
              <a:ext uri="{FF2B5EF4-FFF2-40B4-BE49-F238E27FC236}">
                <a16:creationId xmlns:a16="http://schemas.microsoft.com/office/drawing/2014/main" id="{CE309DC0-6F3D-4AAE-8B4C-E7BAF9C17167}"/>
              </a:ext>
            </a:extLst>
          </p:cNvPr>
          <p:cNvSpPr/>
          <p:nvPr/>
        </p:nvSpPr>
        <p:spPr>
          <a:xfrm>
            <a:off x="690333" y="407900"/>
            <a:ext cx="10954800" cy="746800"/>
          </a:xfrm>
          <a:prstGeom prst="roundRect">
            <a:avLst>
              <a:gd name="adj" fmla="val 16667"/>
            </a:avLst>
          </a:prstGeom>
          <a:noFill/>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r>
              <a:rPr lang="en" sz="3300" dirty="0">
                <a:latin typeface="Poppins SemiBold" panose="00000700000000000000" pitchFamily="2" charset="0"/>
                <a:ea typeface="Georgia"/>
                <a:cs typeface="Poppins SemiBold" panose="00000700000000000000" pitchFamily="2" charset="0"/>
                <a:sym typeface="Georgia"/>
              </a:rPr>
              <a:t>Encoding PL knowlwdge into model - Implicit</a:t>
            </a:r>
            <a:endParaRPr sz="3300" dirty="0">
              <a:latin typeface="Poppins SemiBold" panose="00000700000000000000" pitchFamily="2" charset="0"/>
              <a:ea typeface="Georgia"/>
              <a:cs typeface="Poppins SemiBold" panose="00000700000000000000" pitchFamily="2" charset="0"/>
              <a:sym typeface="Georgia"/>
            </a:endParaRPr>
          </a:p>
        </p:txBody>
      </p:sp>
      <p:pic>
        <p:nvPicPr>
          <p:cNvPr id="22" name="Google Shape;618;p61">
            <a:extLst>
              <a:ext uri="{FF2B5EF4-FFF2-40B4-BE49-F238E27FC236}">
                <a16:creationId xmlns:a16="http://schemas.microsoft.com/office/drawing/2014/main" id="{0D3769A8-76BE-4E33-98F5-E8606F3D873F}"/>
              </a:ext>
            </a:extLst>
          </p:cNvPr>
          <p:cNvPicPr preferRelativeResize="0"/>
          <p:nvPr/>
        </p:nvPicPr>
        <p:blipFill rotWithShape="1">
          <a:blip r:embed="rId3">
            <a:alphaModFix/>
          </a:blip>
          <a:srcRect l="-1395" r="-3561"/>
          <a:stretch/>
        </p:blipFill>
        <p:spPr>
          <a:xfrm>
            <a:off x="2107474" y="1222862"/>
            <a:ext cx="7977052" cy="1667629"/>
          </a:xfrm>
          <a:prstGeom prst="rect">
            <a:avLst/>
          </a:prstGeom>
          <a:noFill/>
          <a:ln>
            <a:noFill/>
          </a:ln>
        </p:spPr>
      </p:pic>
      <p:sp>
        <p:nvSpPr>
          <p:cNvPr id="23" name="Arrow: Down 22">
            <a:extLst>
              <a:ext uri="{FF2B5EF4-FFF2-40B4-BE49-F238E27FC236}">
                <a16:creationId xmlns:a16="http://schemas.microsoft.com/office/drawing/2014/main" id="{D36DAD6E-5557-42C9-90AB-440A16630DCD}"/>
              </a:ext>
            </a:extLst>
          </p:cNvPr>
          <p:cNvSpPr/>
          <p:nvPr/>
        </p:nvSpPr>
        <p:spPr>
          <a:xfrm rot="10800000">
            <a:off x="4928538" y="2585801"/>
            <a:ext cx="351857" cy="744584"/>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3748DBEF-67CB-4FCB-AE6E-668CAC277AB4}"/>
              </a:ext>
            </a:extLst>
          </p:cNvPr>
          <p:cNvGrpSpPr/>
          <p:nvPr/>
        </p:nvGrpSpPr>
        <p:grpSpPr>
          <a:xfrm>
            <a:off x="2698376" y="4200479"/>
            <a:ext cx="2283240" cy="1073267"/>
            <a:chOff x="3886231" y="3655917"/>
            <a:chExt cx="3264729" cy="1568671"/>
          </a:xfrm>
        </p:grpSpPr>
        <p:pic>
          <p:nvPicPr>
            <p:cNvPr id="25" name="Picture 2" descr="GitHub logo and symbol, meaning, history, PNG">
              <a:extLst>
                <a:ext uri="{FF2B5EF4-FFF2-40B4-BE49-F238E27FC236}">
                  <a16:creationId xmlns:a16="http://schemas.microsoft.com/office/drawing/2014/main" id="{DF9124D9-52FA-4147-953A-D3A07D7D1E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31" y="4209885"/>
              <a:ext cx="1593155" cy="9668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Bitbucket Logo PNG Transparent – Brands Logos">
              <a:extLst>
                <a:ext uri="{FF2B5EF4-FFF2-40B4-BE49-F238E27FC236}">
                  <a16:creationId xmlns:a16="http://schemas.microsoft.com/office/drawing/2014/main" id="{BC7B832A-0125-4925-A360-09ECBBA0E0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676" y="3655917"/>
              <a:ext cx="1840051" cy="50252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4" descr="Download Stack Overflow Logo in SVG Vector or PNG File Format - Logo.wine">
              <a:extLst>
                <a:ext uri="{FF2B5EF4-FFF2-40B4-BE49-F238E27FC236}">
                  <a16:creationId xmlns:a16="http://schemas.microsoft.com/office/drawing/2014/main" id="{C74BD7FC-365B-4B7E-B0EB-FF28B132E7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9386" y="4022252"/>
              <a:ext cx="1671574" cy="12023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DBC3CDA6-DF0E-46D2-B544-386FF4F5D95B}"/>
              </a:ext>
            </a:extLst>
          </p:cNvPr>
          <p:cNvGrpSpPr/>
          <p:nvPr/>
        </p:nvGrpSpPr>
        <p:grpSpPr>
          <a:xfrm>
            <a:off x="4860398" y="3460054"/>
            <a:ext cx="5182306" cy="1178416"/>
            <a:chOff x="811584" y="4164038"/>
            <a:chExt cx="8268539" cy="1801852"/>
          </a:xfrm>
        </p:grpSpPr>
        <p:pic>
          <p:nvPicPr>
            <p:cNvPr id="33" name="Google Shape;177;p22">
              <a:extLst>
                <a:ext uri="{FF2B5EF4-FFF2-40B4-BE49-F238E27FC236}">
                  <a16:creationId xmlns:a16="http://schemas.microsoft.com/office/drawing/2014/main" id="{7A5F4529-952C-4613-9775-7E26D7CAD4FA}"/>
                </a:ext>
              </a:extLst>
            </p:cNvPr>
            <p:cNvPicPr preferRelativeResize="0"/>
            <p:nvPr/>
          </p:nvPicPr>
          <p:blipFill rotWithShape="1">
            <a:blip r:embed="rId7">
              <a:alphaModFix/>
            </a:blip>
            <a:srcRect r="1951"/>
            <a:stretch/>
          </p:blipFill>
          <p:spPr>
            <a:xfrm>
              <a:off x="811584" y="4164038"/>
              <a:ext cx="8268539" cy="1801852"/>
            </a:xfrm>
            <a:prstGeom prst="rect">
              <a:avLst/>
            </a:prstGeom>
            <a:noFill/>
            <a:ln>
              <a:solidFill>
                <a:schemeClr val="tx1"/>
              </a:solidFill>
            </a:ln>
          </p:spPr>
        </p:pic>
        <p:sp>
          <p:nvSpPr>
            <p:cNvPr id="34" name="Google Shape;180;p22">
              <a:extLst>
                <a:ext uri="{FF2B5EF4-FFF2-40B4-BE49-F238E27FC236}">
                  <a16:creationId xmlns:a16="http://schemas.microsoft.com/office/drawing/2014/main" id="{9F923DC1-1DC3-4B47-8EBC-6D18CC1D6D17}"/>
                </a:ext>
              </a:extLst>
            </p:cNvPr>
            <p:cNvSpPr/>
            <p:nvPr/>
          </p:nvSpPr>
          <p:spPr>
            <a:xfrm>
              <a:off x="917441" y="4316625"/>
              <a:ext cx="1965799" cy="1581665"/>
            </a:xfrm>
            <a:prstGeom prst="roundRect">
              <a:avLst>
                <a:gd name="adj" fmla="val 8333"/>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5" name="Group 34">
            <a:extLst>
              <a:ext uri="{FF2B5EF4-FFF2-40B4-BE49-F238E27FC236}">
                <a16:creationId xmlns:a16="http://schemas.microsoft.com/office/drawing/2014/main" id="{F1C3A761-323B-4817-8CD7-CE2B44AC8111}"/>
              </a:ext>
            </a:extLst>
          </p:cNvPr>
          <p:cNvGrpSpPr/>
          <p:nvPr/>
        </p:nvGrpSpPr>
        <p:grpSpPr>
          <a:xfrm>
            <a:off x="4943010" y="4663596"/>
            <a:ext cx="4550614" cy="1772172"/>
            <a:chOff x="4500630" y="1500500"/>
            <a:chExt cx="6795981" cy="3361295"/>
          </a:xfrm>
        </p:grpSpPr>
        <p:pic>
          <p:nvPicPr>
            <p:cNvPr id="36" name="Picture 35">
              <a:extLst>
                <a:ext uri="{FF2B5EF4-FFF2-40B4-BE49-F238E27FC236}">
                  <a16:creationId xmlns:a16="http://schemas.microsoft.com/office/drawing/2014/main" id="{0396BB8D-82E1-4E53-B753-7BAD1AD0C693}"/>
                </a:ext>
              </a:extLst>
            </p:cNvPr>
            <p:cNvPicPr>
              <a:picLocks noChangeAspect="1"/>
            </p:cNvPicPr>
            <p:nvPr/>
          </p:nvPicPr>
          <p:blipFill>
            <a:blip r:embed="rId8"/>
            <a:stretch>
              <a:fillRect/>
            </a:stretch>
          </p:blipFill>
          <p:spPr>
            <a:xfrm>
              <a:off x="4500630" y="1500500"/>
              <a:ext cx="6795981" cy="3361295"/>
            </a:xfrm>
            <a:prstGeom prst="rect">
              <a:avLst/>
            </a:prstGeom>
            <a:ln>
              <a:solidFill>
                <a:schemeClr val="tx1"/>
              </a:solidFill>
            </a:ln>
          </p:spPr>
        </p:pic>
        <p:sp>
          <p:nvSpPr>
            <p:cNvPr id="37" name="Google Shape;180;p22">
              <a:extLst>
                <a:ext uri="{FF2B5EF4-FFF2-40B4-BE49-F238E27FC236}">
                  <a16:creationId xmlns:a16="http://schemas.microsoft.com/office/drawing/2014/main" id="{DBE482ED-C6AC-45A3-99FB-D535B84D4055}"/>
                </a:ext>
              </a:extLst>
            </p:cNvPr>
            <p:cNvSpPr/>
            <p:nvPr/>
          </p:nvSpPr>
          <p:spPr>
            <a:xfrm>
              <a:off x="5772129" y="3198836"/>
              <a:ext cx="1320649" cy="368037"/>
            </a:xfrm>
            <a:prstGeom prst="roundRect">
              <a:avLst>
                <a:gd name="adj" fmla="val 8333"/>
              </a:avLst>
            </a:prstGeom>
            <a:no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6" name="Slide Number Placeholder 1">
            <a:extLst>
              <a:ext uri="{FF2B5EF4-FFF2-40B4-BE49-F238E27FC236}">
                <a16:creationId xmlns:a16="http://schemas.microsoft.com/office/drawing/2014/main" id="{99676773-4987-4A08-827E-FED5E89DC6ED}"/>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89</a:t>
            </a:fld>
            <a:endParaRPr lang="en" dirty="0"/>
          </a:p>
        </p:txBody>
      </p:sp>
    </p:spTree>
    <p:extLst>
      <p:ext uri="{BB962C8B-B14F-4D97-AF65-F5344CB8AC3E}">
        <p14:creationId xmlns:p14="http://schemas.microsoft.com/office/powerpoint/2010/main" val="3515072103"/>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2">
            <a:extLst>
              <a:ext uri="{FF2B5EF4-FFF2-40B4-BE49-F238E27FC236}">
                <a16:creationId xmlns:a16="http://schemas.microsoft.com/office/drawing/2014/main" id="{0979935C-1900-45F0-B09B-F638116783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2CED580-8B7C-4FA0-BE48-EFE1D589A9AE}"/>
              </a:ext>
            </a:extLst>
          </p:cNvPr>
          <p:cNvSpPr txBox="1"/>
          <p:nvPr/>
        </p:nvSpPr>
        <p:spPr>
          <a:xfrm>
            <a:off x="251283" y="175654"/>
            <a:ext cx="11776928" cy="691728"/>
          </a:xfrm>
          <a:prstGeom prst="rect">
            <a:avLst/>
          </a:prstGeom>
          <a:noFill/>
        </p:spPr>
        <p:txBody>
          <a:bodyPr wrap="square" rtlCol="0">
            <a:spAutoFit/>
          </a:bodyPr>
          <a:lstStyle/>
          <a:p>
            <a:pPr algn="ctr">
              <a:lnSpc>
                <a:spcPts val="5000"/>
              </a:lnSpc>
            </a:pPr>
            <a:r>
              <a:rPr lang="en-US" sz="3300" dirty="0">
                <a:latin typeface="Poppins SemiBold" panose="00000700000000000000" pitchFamily="2" charset="0"/>
                <a:ea typeface="League Spartan" charset="0"/>
                <a:cs typeface="Poppins SemiBold" panose="00000700000000000000" pitchFamily="2" charset="0"/>
              </a:rPr>
              <a:t>Data-Driven Automation – Automated Analyzer</a:t>
            </a:r>
          </a:p>
        </p:txBody>
      </p:sp>
      <p:sp>
        <p:nvSpPr>
          <p:cNvPr id="15" name="Slide Number Placeholder 1">
            <a:extLst>
              <a:ext uri="{FF2B5EF4-FFF2-40B4-BE49-F238E27FC236}">
                <a16:creationId xmlns:a16="http://schemas.microsoft.com/office/drawing/2014/main" id="{DEA5BCDF-B640-4CE5-B186-589A1CE451C6}"/>
              </a:ext>
            </a:extLst>
          </p:cNvPr>
          <p:cNvSpPr txBox="1">
            <a:spLocks/>
          </p:cNvSpPr>
          <p:nvPr/>
        </p:nvSpPr>
        <p:spPr>
          <a:xfrm>
            <a:off x="11296611" y="6217623"/>
            <a:ext cx="731600" cy="52480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mtClean="0"/>
              <a:pPr/>
              <a:t>9</a:t>
            </a:fld>
            <a:endParaRPr lang="en" dirty="0"/>
          </a:p>
        </p:txBody>
      </p:sp>
      <p:grpSp>
        <p:nvGrpSpPr>
          <p:cNvPr id="2" name="Group 1">
            <a:extLst>
              <a:ext uri="{FF2B5EF4-FFF2-40B4-BE49-F238E27FC236}">
                <a16:creationId xmlns:a16="http://schemas.microsoft.com/office/drawing/2014/main" id="{BF90285F-4979-4D7B-A82F-A1B2D347C2D4}"/>
              </a:ext>
            </a:extLst>
          </p:cNvPr>
          <p:cNvGrpSpPr/>
          <p:nvPr/>
        </p:nvGrpSpPr>
        <p:grpSpPr>
          <a:xfrm>
            <a:off x="1236307" y="1253233"/>
            <a:ext cx="9806880" cy="4666353"/>
            <a:chOff x="1236307" y="1253233"/>
            <a:chExt cx="9806880" cy="4666353"/>
          </a:xfrm>
        </p:grpSpPr>
        <p:grpSp>
          <p:nvGrpSpPr>
            <p:cNvPr id="8" name="Group 7">
              <a:extLst>
                <a:ext uri="{FF2B5EF4-FFF2-40B4-BE49-F238E27FC236}">
                  <a16:creationId xmlns:a16="http://schemas.microsoft.com/office/drawing/2014/main" id="{41B5BE7B-7976-4B3C-96A2-189F69ADF16F}"/>
                </a:ext>
              </a:extLst>
            </p:cNvPr>
            <p:cNvGrpSpPr/>
            <p:nvPr/>
          </p:nvGrpSpPr>
          <p:grpSpPr>
            <a:xfrm>
              <a:off x="5332286" y="1253233"/>
              <a:ext cx="1527428" cy="1659902"/>
              <a:chOff x="1176574" y="2226450"/>
              <a:chExt cx="1380111" cy="1510172"/>
            </a:xfrm>
          </p:grpSpPr>
          <p:pic>
            <p:nvPicPr>
              <p:cNvPr id="6" name="Google Shape;181;p22">
                <a:extLst>
                  <a:ext uri="{FF2B5EF4-FFF2-40B4-BE49-F238E27FC236}">
                    <a16:creationId xmlns:a16="http://schemas.microsoft.com/office/drawing/2014/main" id="{6907F2EA-418C-494D-A935-C088980FFE77}"/>
                  </a:ext>
                </a:extLst>
              </p:cNvPr>
              <p:cNvPicPr preferRelativeResize="0"/>
              <p:nvPr/>
            </p:nvPicPr>
            <p:blipFill rotWithShape="1">
              <a:blip r:embed="rId4">
                <a:alphaModFix/>
              </a:blip>
              <a:srcRect r="78773" b="65407"/>
              <a:stretch/>
            </p:blipFill>
            <p:spPr>
              <a:xfrm>
                <a:off x="1176574" y="2226450"/>
                <a:ext cx="1380111" cy="1448007"/>
              </a:xfrm>
              <a:prstGeom prst="rect">
                <a:avLst/>
              </a:prstGeom>
              <a:noFill/>
              <a:ln>
                <a:solidFill>
                  <a:schemeClr val="bg1"/>
                </a:solidFill>
              </a:ln>
            </p:spPr>
          </p:pic>
          <p:sp>
            <p:nvSpPr>
              <p:cNvPr id="7" name="Rectangle 6">
                <a:extLst>
                  <a:ext uri="{FF2B5EF4-FFF2-40B4-BE49-F238E27FC236}">
                    <a16:creationId xmlns:a16="http://schemas.microsoft.com/office/drawing/2014/main" id="{CA56A487-7175-4345-89CF-D87EBB9B7C68}"/>
                  </a:ext>
                </a:extLst>
              </p:cNvPr>
              <p:cNvSpPr/>
              <p:nvPr/>
            </p:nvSpPr>
            <p:spPr>
              <a:xfrm>
                <a:off x="1727200" y="3640590"/>
                <a:ext cx="225778" cy="96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Arrow: Down 19">
              <a:extLst>
                <a:ext uri="{FF2B5EF4-FFF2-40B4-BE49-F238E27FC236}">
                  <a16:creationId xmlns:a16="http://schemas.microsoft.com/office/drawing/2014/main" id="{79C41CA0-FE3E-46A8-95FB-89A174CD2FDE}"/>
                </a:ext>
              </a:extLst>
            </p:cNvPr>
            <p:cNvSpPr/>
            <p:nvPr/>
          </p:nvSpPr>
          <p:spPr>
            <a:xfrm>
              <a:off x="5870223" y="2962062"/>
              <a:ext cx="451555" cy="705345"/>
            </a:xfrm>
            <a:prstGeom prst="downArrow">
              <a:avLst>
                <a:gd name="adj1" fmla="val 4000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3D0E4D8-DC2C-432D-B86B-6D23FD3581C7}"/>
                </a:ext>
              </a:extLst>
            </p:cNvPr>
            <p:cNvGrpSpPr/>
            <p:nvPr/>
          </p:nvGrpSpPr>
          <p:grpSpPr>
            <a:xfrm>
              <a:off x="1236307" y="3429000"/>
              <a:ext cx="9806880" cy="2490586"/>
              <a:chOff x="1572612" y="3606503"/>
              <a:chExt cx="9806880" cy="2490586"/>
            </a:xfrm>
          </p:grpSpPr>
          <p:sp>
            <p:nvSpPr>
              <p:cNvPr id="22" name="Arrow: Right 21">
                <a:extLst>
                  <a:ext uri="{FF2B5EF4-FFF2-40B4-BE49-F238E27FC236}">
                    <a16:creationId xmlns:a16="http://schemas.microsoft.com/office/drawing/2014/main" id="{84DB28C8-BFE7-4594-B110-F40638D65002}"/>
                  </a:ext>
                </a:extLst>
              </p:cNvPr>
              <p:cNvSpPr/>
              <p:nvPr/>
            </p:nvSpPr>
            <p:spPr>
              <a:xfrm>
                <a:off x="4934633" y="4727876"/>
                <a:ext cx="595263" cy="272652"/>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CF34E0E2-29A4-46EA-9E89-E2423E4DB3F1}"/>
                  </a:ext>
                </a:extLst>
              </p:cNvPr>
              <p:cNvSpPr/>
              <p:nvPr/>
            </p:nvSpPr>
            <p:spPr>
              <a:xfrm>
                <a:off x="7516048" y="4751087"/>
                <a:ext cx="595263" cy="272652"/>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30" name="3D Model 29" descr="Gears">
                    <a:extLst>
                      <a:ext uri="{FF2B5EF4-FFF2-40B4-BE49-F238E27FC236}">
                        <a16:creationId xmlns:a16="http://schemas.microsoft.com/office/drawing/2014/main" id="{B28E5318-0833-46C9-9752-B1366EEB3D80}"/>
                      </a:ext>
                    </a:extLst>
                  </p:cNvPr>
                  <p:cNvGraphicFramePr>
                    <a:graphicFrameLocks noChangeAspect="1"/>
                  </p:cNvGraphicFramePr>
                  <p:nvPr>
                    <p:extLst>
                      <p:ext uri="{D42A27DB-BD31-4B8C-83A1-F6EECF244321}">
                        <p14:modId xmlns:p14="http://schemas.microsoft.com/office/powerpoint/2010/main" val="379927892"/>
                      </p:ext>
                    </p:extLst>
                  </p:nvPr>
                </p:nvGraphicFramePr>
                <p:xfrm>
                  <a:off x="5675364" y="4230762"/>
                  <a:ext cx="1679051" cy="1244206"/>
                </p:xfrm>
                <a:graphic>
                  <a:graphicData uri="http://schemas.microsoft.com/office/drawing/2017/model3d">
                    <am3d:model3d r:embed="rId5">
                      <am3d:spPr>
                        <a:xfrm>
                          <a:off x="0" y="0"/>
                          <a:ext cx="1679051" cy="1244206"/>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1064197" ay="-258122" az="-82453"/>
                        <am3d:postTrans dx="0" dy="0" dz="0"/>
                      </am3d:trans>
                      <am3d:raster rName="Office3DRenderer" rVer="16.0.8326">
                        <am3d:blip r:embed="rId6"/>
                      </am3d:raster>
                      <am3d:objViewport viewportSz="211859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ears">
                    <a:extLst>
                      <a:ext uri="{FF2B5EF4-FFF2-40B4-BE49-F238E27FC236}">
                        <a16:creationId xmlns:a16="http://schemas.microsoft.com/office/drawing/2014/main" id="{B28E5318-0833-46C9-9752-B1366EEB3D80}"/>
                      </a:ext>
                    </a:extLst>
                  </p:cNvPr>
                  <p:cNvPicPr>
                    <a:picLocks noGrp="1" noRot="1" noChangeAspect="1" noMove="1" noResize="1" noEditPoints="1" noAdjustHandles="1" noChangeArrowheads="1" noChangeShapeType="1" noCrop="1"/>
                  </p:cNvPicPr>
                  <p:nvPr/>
                </p:nvPicPr>
                <p:blipFill>
                  <a:blip r:embed="rId6"/>
                  <a:stretch>
                    <a:fillRect/>
                  </a:stretch>
                </p:blipFill>
                <p:spPr>
                  <a:xfrm>
                    <a:off x="5339059" y="4053259"/>
                    <a:ext cx="1679051" cy="1244206"/>
                  </a:xfrm>
                  <a:prstGeom prst="rect">
                    <a:avLst/>
                  </a:prstGeom>
                </p:spPr>
              </p:pic>
            </mc:Fallback>
          </mc:AlternateContent>
          <p:pic>
            <p:nvPicPr>
              <p:cNvPr id="31" name="Picture 30">
                <a:extLst>
                  <a:ext uri="{FF2B5EF4-FFF2-40B4-BE49-F238E27FC236}">
                    <a16:creationId xmlns:a16="http://schemas.microsoft.com/office/drawing/2014/main" id="{10BE1271-29B9-4076-9673-850E05C77A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72612" y="3606503"/>
                <a:ext cx="3112122" cy="2490586"/>
              </a:xfrm>
              <a:prstGeom prst="rect">
                <a:avLst/>
              </a:prstGeom>
            </p:spPr>
          </p:pic>
          <p:pic>
            <p:nvPicPr>
              <p:cNvPr id="32" name="Picture 31">
                <a:extLst>
                  <a:ext uri="{FF2B5EF4-FFF2-40B4-BE49-F238E27FC236}">
                    <a16:creationId xmlns:a16="http://schemas.microsoft.com/office/drawing/2014/main" id="{A46F959B-EA11-4BEA-A7DF-EB531B84D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7369" y="3606503"/>
                <a:ext cx="3112123" cy="2490586"/>
              </a:xfrm>
              <a:prstGeom prst="rect">
                <a:avLst/>
              </a:prstGeom>
            </p:spPr>
          </p:pic>
        </p:grpSp>
      </p:grpSp>
    </p:spTree>
    <p:extLst>
      <p:ext uri="{BB962C8B-B14F-4D97-AF65-F5344CB8AC3E}">
        <p14:creationId xmlns:p14="http://schemas.microsoft.com/office/powerpoint/2010/main" val="1680772515"/>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2" name="Google Shape;482;p45"/>
          <p:cNvPicPr preferRelativeResize="0"/>
          <p:nvPr/>
        </p:nvPicPr>
        <p:blipFill rotWithShape="1">
          <a:blip r:embed="rId3">
            <a:alphaModFix/>
          </a:blip>
          <a:srcRect l="1205"/>
          <a:stretch/>
        </p:blipFill>
        <p:spPr>
          <a:xfrm>
            <a:off x="522034" y="1560167"/>
            <a:ext cx="11147932" cy="4454268"/>
          </a:xfrm>
          <a:prstGeom prst="rect">
            <a:avLst/>
          </a:prstGeom>
          <a:noFill/>
          <a:ln>
            <a:noFill/>
          </a:ln>
        </p:spPr>
      </p:pic>
      <p:pic>
        <p:nvPicPr>
          <p:cNvPr id="483" name="Google Shape;483;p45"/>
          <p:cNvPicPr preferRelativeResize="0"/>
          <p:nvPr/>
        </p:nvPicPr>
        <p:blipFill rotWithShape="1">
          <a:blip r:embed="rId3">
            <a:alphaModFix/>
          </a:blip>
          <a:srcRect l="33668" t="39574" r="35754" b="10267"/>
          <a:stretch/>
        </p:blipFill>
        <p:spPr>
          <a:xfrm>
            <a:off x="4185500" y="3322934"/>
            <a:ext cx="3450200" cy="2234167"/>
          </a:xfrm>
          <a:prstGeom prst="rect">
            <a:avLst/>
          </a:prstGeom>
          <a:noFill/>
          <a:ln>
            <a:noFill/>
          </a:ln>
        </p:spPr>
      </p:pic>
      <p:sp>
        <p:nvSpPr>
          <p:cNvPr id="485" name="Google Shape;485;p45"/>
          <p:cNvSpPr/>
          <p:nvPr/>
        </p:nvSpPr>
        <p:spPr>
          <a:xfrm>
            <a:off x="1923067" y="5698500"/>
            <a:ext cx="8286000" cy="381600"/>
          </a:xfrm>
          <a:prstGeom prst="rect">
            <a:avLst/>
          </a:prstGeom>
          <a:solidFill>
            <a:schemeClr val="lt1"/>
          </a:solidFill>
          <a:ln>
            <a:noFill/>
          </a:ln>
        </p:spPr>
        <p:txBody>
          <a:bodyPr spcFirstLastPara="1" wrap="square" lIns="121900" tIns="121900" rIns="121900" bIns="121900" anchor="ctr" anchorCtr="0">
            <a:noAutofit/>
          </a:bodyPr>
          <a:lstStyle/>
          <a:p>
            <a:endParaRPr sz="2400"/>
          </a:p>
        </p:txBody>
      </p:sp>
      <p:pic>
        <p:nvPicPr>
          <p:cNvPr id="8" name="Picture 2">
            <a:extLst>
              <a:ext uri="{FF2B5EF4-FFF2-40B4-BE49-F238E27FC236}">
                <a16:creationId xmlns:a16="http://schemas.microsoft.com/office/drawing/2014/main" id="{ECE1E136-A986-46AF-9AA1-94B4DA0244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5B468E1-68EE-47B0-AE68-F6B8623A44E3}"/>
              </a:ext>
            </a:extLst>
          </p:cNvPr>
          <p:cNvSpPr>
            <a:spLocks noGrp="1"/>
          </p:cNvSpPr>
          <p:nvPr>
            <p:ph type="sldNum" idx="12"/>
          </p:nvPr>
        </p:nvSpPr>
        <p:spPr/>
        <p:txBody>
          <a:bodyPr/>
          <a:lstStyle/>
          <a:p>
            <a:fld id="{00000000-1234-1234-1234-123412341234}" type="slidenum">
              <a:rPr lang="en" smtClean="0"/>
              <a:pPr/>
              <a:t>90</a:t>
            </a:fld>
            <a:endParaRPr lang="en"/>
          </a:p>
        </p:txBody>
      </p:sp>
      <p:sp>
        <p:nvSpPr>
          <p:cNvPr id="10" name="Google Shape;339;p34">
            <a:extLst>
              <a:ext uri="{FF2B5EF4-FFF2-40B4-BE49-F238E27FC236}">
                <a16:creationId xmlns:a16="http://schemas.microsoft.com/office/drawing/2014/main" id="{0DC5D200-C2F6-433C-BBDC-B00101D03338}"/>
              </a:ext>
            </a:extLst>
          </p:cNvPr>
          <p:cNvSpPr txBox="1">
            <a:spLocks/>
          </p:cNvSpPr>
          <p:nvPr/>
        </p:nvSpPr>
        <p:spPr>
          <a:xfrm>
            <a:off x="415600" y="334879"/>
            <a:ext cx="11360800" cy="763600"/>
          </a:xfrm>
          <a:prstGeom prst="rect">
            <a:avLst/>
          </a:prstGeom>
        </p:spPr>
        <p:txBody>
          <a:bodyPr spcFirstLastPara="1" vert="horz" wrap="square" lIns="121900" tIns="121900" rIns="121900" bIns="121900"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lgn="ctr"/>
            <a:r>
              <a:rPr lang="en-US" sz="3300" dirty="0">
                <a:latin typeface="Poppins SemiBold" panose="00000700000000000000" pitchFamily="2" charset="0"/>
                <a:ea typeface="Times New Roman"/>
                <a:cs typeface="Poppins SemiBold" panose="00000700000000000000" pitchFamily="2" charset="0"/>
                <a:sym typeface="Times New Roman"/>
              </a:rPr>
              <a:t>DISCO (ACL’22) - Learning Function Properties</a:t>
            </a: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5" name="Picture 4">
            <a:extLst>
              <a:ext uri="{FF2B5EF4-FFF2-40B4-BE49-F238E27FC236}">
                <a16:creationId xmlns:a16="http://schemas.microsoft.com/office/drawing/2014/main" id="{B651593A-83F0-480B-850D-05EDAA31A191}"/>
              </a:ext>
            </a:extLst>
          </p:cNvPr>
          <p:cNvPicPr>
            <a:picLocks noChangeAspect="1"/>
          </p:cNvPicPr>
          <p:nvPr/>
        </p:nvPicPr>
        <p:blipFill>
          <a:blip r:embed="rId3"/>
          <a:stretch>
            <a:fillRect/>
          </a:stretch>
        </p:blipFill>
        <p:spPr>
          <a:xfrm>
            <a:off x="2638425" y="1728882"/>
            <a:ext cx="7158430" cy="3690843"/>
          </a:xfrm>
          <a:prstGeom prst="rect">
            <a:avLst/>
          </a:prstGeom>
        </p:spPr>
      </p:pic>
      <p:sp>
        <p:nvSpPr>
          <p:cNvPr id="2" name="TextBox 1">
            <a:extLst>
              <a:ext uri="{FF2B5EF4-FFF2-40B4-BE49-F238E27FC236}">
                <a16:creationId xmlns:a16="http://schemas.microsoft.com/office/drawing/2014/main" id="{0F9EDEDB-F03C-424B-8ACD-B2FBBB18797C}"/>
              </a:ext>
            </a:extLst>
          </p:cNvPr>
          <p:cNvSpPr txBox="1"/>
          <p:nvPr/>
        </p:nvSpPr>
        <p:spPr>
          <a:xfrm>
            <a:off x="2695575" y="5019675"/>
            <a:ext cx="7158430" cy="430887"/>
          </a:xfrm>
          <a:prstGeom prst="rect">
            <a:avLst/>
          </a:prstGeom>
          <a:solidFill>
            <a:schemeClr val="bg1"/>
          </a:solidFill>
        </p:spPr>
        <p:txBody>
          <a:bodyPr wrap="square" rtlCol="0">
            <a:spAutoFit/>
          </a:bodyPr>
          <a:lstStyle/>
          <a:p>
            <a:r>
              <a:rPr lang="en-US" sz="2200" dirty="0">
                <a:latin typeface="Times New Roman" panose="02020603050405020304" pitchFamily="18" charset="0"/>
                <a:cs typeface="Times New Roman" panose="02020603050405020304" pitchFamily="18" charset="0"/>
              </a:rPr>
              <a:t>DISCO                                       48.3                44.6          46.4                                        </a:t>
            </a:r>
          </a:p>
        </p:txBody>
      </p:sp>
      <p:sp>
        <p:nvSpPr>
          <p:cNvPr id="491" name="Google Shape;491;p46"/>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91</a:t>
            </a:fld>
            <a:endParaRPr/>
          </a:p>
        </p:txBody>
      </p:sp>
      <p:pic>
        <p:nvPicPr>
          <p:cNvPr id="6" name="Picture 2">
            <a:extLst>
              <a:ext uri="{FF2B5EF4-FFF2-40B4-BE49-F238E27FC236}">
                <a16:creationId xmlns:a16="http://schemas.microsoft.com/office/drawing/2014/main" id="{F109222E-F15D-434B-AA1F-643757422B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39;p34">
            <a:extLst>
              <a:ext uri="{FF2B5EF4-FFF2-40B4-BE49-F238E27FC236}">
                <a16:creationId xmlns:a16="http://schemas.microsoft.com/office/drawing/2014/main" id="{07F7E9C3-42B9-4BF3-AC53-9E04989384F8}"/>
              </a:ext>
            </a:extLst>
          </p:cNvPr>
          <p:cNvSpPr txBox="1">
            <a:spLocks/>
          </p:cNvSpPr>
          <p:nvPr/>
        </p:nvSpPr>
        <p:spPr>
          <a:xfrm>
            <a:off x="415600" y="334879"/>
            <a:ext cx="11360800" cy="763600"/>
          </a:xfrm>
          <a:prstGeom prst="rect">
            <a:avLst/>
          </a:prstGeom>
        </p:spPr>
        <p:txBody>
          <a:bodyPr spcFirstLastPara="1" vert="horz" wrap="square" lIns="121900" tIns="121900" rIns="121900" bIns="121900" rtlCol="0" anchor="t"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pPr algn="ctr"/>
            <a:r>
              <a:rPr lang="en-US" sz="3300" dirty="0">
                <a:latin typeface="Poppins SemiBold" panose="00000700000000000000" pitchFamily="2" charset="0"/>
                <a:ea typeface="Times New Roman"/>
                <a:cs typeface="Poppins SemiBold" panose="00000700000000000000" pitchFamily="2" charset="0"/>
                <a:sym typeface="Times New Roman"/>
              </a:rPr>
              <a:t>DISCO (ACL’22) – Results (Chromium and Debian)</a:t>
            </a:r>
          </a:p>
        </p:txBody>
      </p:sp>
      <p:sp>
        <p:nvSpPr>
          <p:cNvPr id="493" name="Google Shape;493;p46"/>
          <p:cNvSpPr/>
          <p:nvPr/>
        </p:nvSpPr>
        <p:spPr>
          <a:xfrm>
            <a:off x="2738475" y="5082067"/>
            <a:ext cx="7058380" cy="296800"/>
          </a:xfrm>
          <a:prstGeom prst="roundRect">
            <a:avLst>
              <a:gd name="adj" fmla="val 16667"/>
            </a:avLst>
          </a:prstGeom>
          <a:noFill/>
          <a:ln w="28575" cap="flat" cmpd="sng">
            <a:solidFill>
              <a:srgbClr val="3F15F3"/>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p:nvPr/>
        </p:nvSpPr>
        <p:spPr>
          <a:xfrm>
            <a:off x="3884760" y="1303972"/>
            <a:ext cx="4460400" cy="4263600"/>
          </a:xfrm>
          <a:prstGeom prst="donut">
            <a:avLst>
              <a:gd name="adj" fmla="val 16067"/>
            </a:avLst>
          </a:prstGeom>
          <a:solidFill>
            <a:srgbClr val="000000">
              <a:alpha val="10760"/>
            </a:srgbClr>
          </a:solidFill>
          <a:ln>
            <a:noFill/>
          </a:ln>
        </p:spPr>
        <p:txBody>
          <a:bodyPr spcFirstLastPara="1" wrap="square" lIns="121900" tIns="121900" rIns="121900" bIns="121900" anchor="ctr" anchorCtr="0">
            <a:noAutofit/>
          </a:bodyPr>
          <a:lstStyle/>
          <a:p>
            <a:endParaRPr sz="2400"/>
          </a:p>
        </p:txBody>
      </p:sp>
      <p:grpSp>
        <p:nvGrpSpPr>
          <p:cNvPr id="85" name="Google Shape;85;p15"/>
          <p:cNvGrpSpPr/>
          <p:nvPr/>
        </p:nvGrpSpPr>
        <p:grpSpPr>
          <a:xfrm>
            <a:off x="1111384" y="917464"/>
            <a:ext cx="4148761" cy="1205005"/>
            <a:chOff x="1718148" y="935500"/>
            <a:chExt cx="2362800" cy="717950"/>
          </a:xfrm>
        </p:grpSpPr>
        <p:cxnSp>
          <p:nvCxnSpPr>
            <p:cNvPr id="86" name="Google Shape;86;p15"/>
            <p:cNvCxnSpPr/>
            <p:nvPr/>
          </p:nvCxnSpPr>
          <p:spPr>
            <a:xfrm>
              <a:off x="3438525" y="1309350"/>
              <a:ext cx="344100" cy="344100"/>
            </a:xfrm>
            <a:prstGeom prst="straightConnector1">
              <a:avLst/>
            </a:prstGeom>
            <a:noFill/>
            <a:ln w="19050" cap="flat" cmpd="sng">
              <a:solidFill>
                <a:srgbClr val="307BF3"/>
              </a:solidFill>
              <a:prstDash val="solid"/>
              <a:round/>
              <a:headEnd type="oval" w="med" len="med"/>
              <a:tailEnd type="none" w="sm" len="sm"/>
            </a:ln>
          </p:spPr>
        </p:cxnSp>
        <p:sp>
          <p:nvSpPr>
            <p:cNvPr id="87" name="Google Shape;87;p15"/>
            <p:cNvSpPr txBox="1"/>
            <p:nvPr/>
          </p:nvSpPr>
          <p:spPr>
            <a:xfrm>
              <a:off x="1718148" y="935500"/>
              <a:ext cx="2362800" cy="669600"/>
            </a:xfrm>
            <a:prstGeom prst="rect">
              <a:avLst/>
            </a:prstGeom>
            <a:noFill/>
            <a:ln>
              <a:noFill/>
            </a:ln>
          </p:spPr>
          <p:txBody>
            <a:bodyPr spcFirstLastPara="1" wrap="square" lIns="121900" tIns="121900" rIns="121900" bIns="121900" anchor="t" anchorCtr="0">
              <a:noAutofit/>
            </a:bodyPr>
            <a:lstStyle/>
            <a:p>
              <a:pPr>
                <a:lnSpc>
                  <a:spcPct val="115000"/>
                </a:lnSpc>
              </a:pPr>
              <a:r>
                <a:rPr lang="en" sz="2000" dirty="0">
                  <a:solidFill>
                    <a:schemeClr val="dk1"/>
                  </a:solidFill>
                  <a:latin typeface="Poppins" panose="00000500000000000000" pitchFamily="2" charset="0"/>
                  <a:ea typeface="Times New Roman"/>
                  <a:cs typeface="Poppins" panose="00000500000000000000" pitchFamily="2" charset="0"/>
                  <a:sym typeface="Times New Roman"/>
                </a:rPr>
                <a:t>4. Execution Behavior Learning</a:t>
              </a:r>
              <a:endParaRPr sz="2000" dirty="0">
                <a:solidFill>
                  <a:schemeClr val="dk1"/>
                </a:solidFill>
                <a:latin typeface="Poppins" panose="00000500000000000000" pitchFamily="2" charset="0"/>
                <a:ea typeface="Times New Roman"/>
                <a:cs typeface="Poppins" panose="00000500000000000000" pitchFamily="2" charset="0"/>
                <a:sym typeface="Times New Roman"/>
              </a:endParaRPr>
            </a:p>
            <a:p>
              <a:pPr>
                <a:lnSpc>
                  <a:spcPct val="115000"/>
                </a:lnSpc>
              </a:pPr>
              <a:r>
                <a:rPr lang="en" sz="2000" dirty="0">
                  <a:solidFill>
                    <a:schemeClr val="dk1"/>
                  </a:solidFill>
                  <a:latin typeface="Poppins" panose="00000500000000000000" pitchFamily="2" charset="0"/>
                  <a:ea typeface="Times New Roman"/>
                  <a:cs typeface="Poppins" panose="00000500000000000000" pitchFamily="2" charset="0"/>
                  <a:sym typeface="Times New Roman"/>
                </a:rPr>
                <a:t>   -</a:t>
              </a:r>
              <a:r>
                <a:rPr lang="en" sz="2000" b="1" dirty="0">
                  <a:solidFill>
                    <a:schemeClr val="dk1"/>
                  </a:solidFill>
                  <a:latin typeface="Poppins" panose="00000500000000000000" pitchFamily="2" charset="0"/>
                  <a:ea typeface="Times New Roman"/>
                  <a:cs typeface="Poppins" panose="00000500000000000000" pitchFamily="2" charset="0"/>
                  <a:sym typeface="Times New Roman"/>
                </a:rPr>
                <a:t> Future Work</a:t>
              </a:r>
              <a:endParaRPr sz="2000" b="1" dirty="0">
                <a:solidFill>
                  <a:schemeClr val="dk1"/>
                </a:solidFill>
                <a:latin typeface="Poppins" panose="00000500000000000000" pitchFamily="2" charset="0"/>
                <a:ea typeface="Times New Roman"/>
                <a:cs typeface="Poppins" panose="00000500000000000000" pitchFamily="2" charset="0"/>
                <a:sym typeface="Times New Roman"/>
              </a:endParaRPr>
            </a:p>
          </p:txBody>
        </p:sp>
      </p:grpSp>
      <p:grpSp>
        <p:nvGrpSpPr>
          <p:cNvPr id="88" name="Google Shape;88;p15"/>
          <p:cNvGrpSpPr/>
          <p:nvPr/>
        </p:nvGrpSpPr>
        <p:grpSpPr>
          <a:xfrm>
            <a:off x="1034318" y="4714333"/>
            <a:ext cx="3699965" cy="1123856"/>
            <a:chOff x="1674251" y="3197693"/>
            <a:chExt cx="2107199" cy="669600"/>
          </a:xfrm>
        </p:grpSpPr>
        <p:cxnSp>
          <p:nvCxnSpPr>
            <p:cNvPr id="89" name="Google Shape;89;p15"/>
            <p:cNvCxnSpPr/>
            <p:nvPr/>
          </p:nvCxnSpPr>
          <p:spPr>
            <a:xfrm rot="10800000" flipH="1">
              <a:off x="3436150" y="3214625"/>
              <a:ext cx="345300" cy="342900"/>
            </a:xfrm>
            <a:prstGeom prst="straightConnector1">
              <a:avLst/>
            </a:prstGeom>
            <a:noFill/>
            <a:ln w="19050" cap="flat" cmpd="sng">
              <a:solidFill>
                <a:srgbClr val="0944A1"/>
              </a:solidFill>
              <a:prstDash val="solid"/>
              <a:round/>
              <a:headEnd type="oval" w="med" len="med"/>
              <a:tailEnd type="none" w="sm" len="sm"/>
            </a:ln>
          </p:spPr>
        </p:cxnSp>
        <p:sp>
          <p:nvSpPr>
            <p:cNvPr id="90" name="Google Shape;90;p15"/>
            <p:cNvSpPr txBox="1"/>
            <p:nvPr/>
          </p:nvSpPr>
          <p:spPr>
            <a:xfrm>
              <a:off x="1674251" y="3197693"/>
              <a:ext cx="1882500" cy="669600"/>
            </a:xfrm>
            <a:prstGeom prst="rect">
              <a:avLst/>
            </a:prstGeom>
            <a:noFill/>
            <a:ln>
              <a:noFill/>
            </a:ln>
          </p:spPr>
          <p:txBody>
            <a:bodyPr spcFirstLastPara="1" wrap="square" lIns="121900" tIns="121900" rIns="121900" bIns="121900" anchor="t" anchorCtr="0">
              <a:noAutofit/>
            </a:bodyPr>
            <a:lstStyle/>
            <a:p>
              <a:pPr>
                <a:lnSpc>
                  <a:spcPct val="115000"/>
                </a:lnSpc>
              </a:pPr>
              <a:r>
                <a:rPr lang="en" sz="2000" dirty="0">
                  <a:solidFill>
                    <a:schemeClr val="dk1"/>
                  </a:solidFill>
                  <a:latin typeface="Poppins" panose="00000500000000000000" pitchFamily="2" charset="0"/>
                  <a:ea typeface="Times New Roman"/>
                  <a:cs typeface="Poppins" panose="00000500000000000000" pitchFamily="2" charset="0"/>
                  <a:sym typeface="Times New Roman"/>
                </a:rPr>
                <a:t>3. Functionality Learning </a:t>
              </a:r>
              <a:endParaRPr sz="2000" dirty="0">
                <a:solidFill>
                  <a:schemeClr val="dk1"/>
                </a:solidFill>
                <a:latin typeface="Poppins" panose="00000500000000000000" pitchFamily="2" charset="0"/>
                <a:ea typeface="Times New Roman"/>
                <a:cs typeface="Poppins" panose="00000500000000000000" pitchFamily="2" charset="0"/>
                <a:sym typeface="Times New Roman"/>
              </a:endParaRPr>
            </a:p>
            <a:p>
              <a:pPr marL="609585" indent="-440256">
                <a:lnSpc>
                  <a:spcPct val="115000"/>
                </a:lnSpc>
                <a:buClr>
                  <a:schemeClr val="dk1"/>
                </a:buClr>
                <a:buSzPts val="1600"/>
                <a:buFont typeface="Times New Roman"/>
                <a:buChar char="-"/>
              </a:pPr>
              <a:r>
                <a:rPr lang="en" sz="2000" b="1" dirty="0">
                  <a:solidFill>
                    <a:schemeClr val="dk1"/>
                  </a:solidFill>
                  <a:latin typeface="Poppins" panose="00000500000000000000" pitchFamily="2" charset="0"/>
                  <a:ea typeface="Times New Roman"/>
                  <a:cs typeface="Poppins" panose="00000500000000000000" pitchFamily="2" charset="0"/>
                  <a:sym typeface="Times New Roman"/>
                </a:rPr>
                <a:t>DISCO (ACL’22)</a:t>
              </a:r>
              <a:endParaRPr sz="2000" b="1" dirty="0">
                <a:latin typeface="Poppins" panose="00000500000000000000" pitchFamily="2" charset="0"/>
                <a:ea typeface="Roboto"/>
                <a:cs typeface="Poppins" panose="00000500000000000000" pitchFamily="2" charset="0"/>
                <a:sym typeface="Roboto"/>
              </a:endParaRPr>
            </a:p>
          </p:txBody>
        </p:sp>
      </p:grpSp>
      <p:sp>
        <p:nvSpPr>
          <p:cNvPr id="91" name="Google Shape;91;p15"/>
          <p:cNvSpPr/>
          <p:nvPr/>
        </p:nvSpPr>
        <p:spPr>
          <a:xfrm rot="-1733675" flipH="1">
            <a:off x="3777660" y="1144403"/>
            <a:ext cx="4673845" cy="4569291"/>
          </a:xfrm>
          <a:prstGeom prst="blockArc">
            <a:avLst>
              <a:gd name="adj1" fmla="val 14348563"/>
              <a:gd name="adj2" fmla="val 19872341"/>
              <a:gd name="adj3" fmla="val 9100"/>
            </a:avLst>
          </a:prstGeom>
          <a:solidFill>
            <a:srgbClr val="307BF3"/>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endParaRPr sz="2400"/>
          </a:p>
        </p:txBody>
      </p:sp>
      <p:grpSp>
        <p:nvGrpSpPr>
          <p:cNvPr id="92" name="Google Shape;92;p15"/>
          <p:cNvGrpSpPr/>
          <p:nvPr/>
        </p:nvGrpSpPr>
        <p:grpSpPr>
          <a:xfrm>
            <a:off x="7486127" y="4751989"/>
            <a:ext cx="4124849" cy="1152876"/>
            <a:chOff x="5348685" y="3220128"/>
            <a:chExt cx="2258577" cy="686890"/>
          </a:xfrm>
        </p:grpSpPr>
        <p:cxnSp>
          <p:nvCxnSpPr>
            <p:cNvPr id="93" name="Google Shape;93;p15"/>
            <p:cNvCxnSpPr/>
            <p:nvPr/>
          </p:nvCxnSpPr>
          <p:spPr>
            <a:xfrm rot="10800000">
              <a:off x="5348685" y="3220128"/>
              <a:ext cx="354900" cy="350100"/>
            </a:xfrm>
            <a:prstGeom prst="straightConnector1">
              <a:avLst/>
            </a:prstGeom>
            <a:noFill/>
            <a:ln w="19050" cap="flat" cmpd="sng">
              <a:solidFill>
                <a:srgbClr val="307BF3"/>
              </a:solidFill>
              <a:prstDash val="solid"/>
              <a:round/>
              <a:headEnd type="oval" w="med" len="med"/>
              <a:tailEnd type="none" w="sm" len="sm"/>
            </a:ln>
          </p:spPr>
        </p:cxnSp>
        <p:sp>
          <p:nvSpPr>
            <p:cNvPr id="94" name="Google Shape;94;p15"/>
            <p:cNvSpPr txBox="1"/>
            <p:nvPr/>
          </p:nvSpPr>
          <p:spPr>
            <a:xfrm>
              <a:off x="5619462" y="3237418"/>
              <a:ext cx="1987800" cy="669600"/>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2000" dirty="0">
                  <a:solidFill>
                    <a:schemeClr val="dk1"/>
                  </a:solidFill>
                  <a:latin typeface="Poppins" panose="00000500000000000000" pitchFamily="2" charset="0"/>
                  <a:ea typeface="Times New Roman"/>
                  <a:cs typeface="Poppins" panose="00000500000000000000" pitchFamily="2" charset="0"/>
                  <a:sym typeface="Times New Roman"/>
                </a:rPr>
                <a:t>2. Code Structure Learning</a:t>
              </a:r>
              <a:endParaRPr sz="2000" dirty="0">
                <a:solidFill>
                  <a:schemeClr val="dk1"/>
                </a:solidFill>
                <a:latin typeface="Poppins" panose="00000500000000000000" pitchFamily="2" charset="0"/>
                <a:ea typeface="Times New Roman"/>
                <a:cs typeface="Poppins" panose="00000500000000000000" pitchFamily="2" charset="0"/>
                <a:sym typeface="Times New Roman"/>
              </a:endParaRPr>
            </a:p>
            <a:p>
              <a:pPr marL="609585" indent="-440256">
                <a:lnSpc>
                  <a:spcPct val="115000"/>
                </a:lnSpc>
                <a:buClr>
                  <a:schemeClr val="dk1"/>
                </a:buClr>
                <a:buSzPts val="1600"/>
                <a:buFont typeface="Times New Roman"/>
                <a:buChar char="-"/>
              </a:pPr>
              <a:r>
                <a:rPr lang="en" sz="2000" b="1" dirty="0">
                  <a:solidFill>
                    <a:schemeClr val="dk1"/>
                  </a:solidFill>
                  <a:latin typeface="Poppins" panose="00000500000000000000" pitchFamily="2" charset="0"/>
                  <a:ea typeface="Times New Roman"/>
                  <a:cs typeface="Poppins" panose="00000500000000000000" pitchFamily="2" charset="0"/>
                  <a:sym typeface="Times New Roman"/>
                </a:rPr>
                <a:t>ReVeal (TSE’21)</a:t>
              </a:r>
              <a:endParaRPr sz="2000" dirty="0">
                <a:latin typeface="Poppins" panose="00000500000000000000" pitchFamily="2" charset="0"/>
                <a:ea typeface="Roboto"/>
                <a:cs typeface="Poppins" panose="00000500000000000000" pitchFamily="2" charset="0"/>
                <a:sym typeface="Roboto"/>
              </a:endParaRPr>
            </a:p>
          </p:txBody>
        </p:sp>
      </p:grpSp>
      <p:grpSp>
        <p:nvGrpSpPr>
          <p:cNvPr id="95" name="Google Shape;95;p15"/>
          <p:cNvGrpSpPr/>
          <p:nvPr/>
        </p:nvGrpSpPr>
        <p:grpSpPr>
          <a:xfrm>
            <a:off x="7479247" y="714267"/>
            <a:ext cx="4003801" cy="1549835"/>
            <a:chOff x="5344775" y="814431"/>
            <a:chExt cx="2280245" cy="923400"/>
          </a:xfrm>
        </p:grpSpPr>
        <p:cxnSp>
          <p:nvCxnSpPr>
            <p:cNvPr id="96" name="Google Shape;96;p15"/>
            <p:cNvCxnSpPr/>
            <p:nvPr/>
          </p:nvCxnSpPr>
          <p:spPr>
            <a:xfrm flipH="1">
              <a:off x="5344775" y="1314450"/>
              <a:ext cx="336900" cy="339000"/>
            </a:xfrm>
            <a:prstGeom prst="straightConnector1">
              <a:avLst/>
            </a:prstGeom>
            <a:noFill/>
            <a:ln w="19050" cap="flat" cmpd="sng">
              <a:solidFill>
                <a:srgbClr val="0944A1"/>
              </a:solidFill>
              <a:prstDash val="solid"/>
              <a:round/>
              <a:headEnd type="oval" w="med" len="med"/>
              <a:tailEnd type="none" w="sm" len="sm"/>
            </a:ln>
          </p:spPr>
        </p:cxnSp>
        <p:sp>
          <p:nvSpPr>
            <p:cNvPr id="97" name="Google Shape;97;p15"/>
            <p:cNvSpPr txBox="1"/>
            <p:nvPr/>
          </p:nvSpPr>
          <p:spPr>
            <a:xfrm>
              <a:off x="5579320" y="814431"/>
              <a:ext cx="2045700" cy="923400"/>
            </a:xfrm>
            <a:prstGeom prst="rect">
              <a:avLst/>
            </a:prstGeom>
            <a:noFill/>
            <a:ln>
              <a:noFill/>
            </a:ln>
          </p:spPr>
          <p:txBody>
            <a:bodyPr spcFirstLastPara="1" wrap="square" lIns="121900" tIns="121900" rIns="121900" bIns="121900" anchor="t" anchorCtr="0">
              <a:noAutofit/>
            </a:bodyPr>
            <a:lstStyle/>
            <a:p>
              <a:pPr>
                <a:lnSpc>
                  <a:spcPct val="115000"/>
                </a:lnSpc>
              </a:pPr>
              <a:r>
                <a:rPr lang="en" sz="2000" dirty="0">
                  <a:latin typeface="Poppins" panose="00000500000000000000" pitchFamily="2" charset="0"/>
                  <a:ea typeface="Times New Roman"/>
                  <a:cs typeface="Poppins" panose="00000500000000000000" pitchFamily="2" charset="0"/>
                  <a:sym typeface="Times New Roman"/>
                </a:rPr>
                <a:t>1. Representation Learning</a:t>
              </a:r>
              <a:endParaRPr sz="2000" dirty="0">
                <a:latin typeface="Poppins" panose="00000500000000000000" pitchFamily="2" charset="0"/>
                <a:ea typeface="Times New Roman"/>
                <a:cs typeface="Poppins" panose="00000500000000000000" pitchFamily="2" charset="0"/>
                <a:sym typeface="Times New Roman"/>
              </a:endParaRPr>
            </a:p>
            <a:p>
              <a:pPr marL="609585" indent="-440256">
                <a:lnSpc>
                  <a:spcPct val="115000"/>
                </a:lnSpc>
                <a:buSzPts val="1600"/>
                <a:buFont typeface="Times New Roman"/>
                <a:buChar char="-"/>
              </a:pPr>
              <a:r>
                <a:rPr lang="en" sz="2000" b="1" dirty="0">
                  <a:latin typeface="Poppins" panose="00000500000000000000" pitchFamily="2" charset="0"/>
                  <a:ea typeface="Times New Roman"/>
                  <a:cs typeface="Poppins" panose="00000500000000000000" pitchFamily="2" charset="0"/>
                  <a:sym typeface="Times New Roman"/>
                </a:rPr>
                <a:t>PLBART (NAACL’21),</a:t>
              </a:r>
              <a:endParaRPr sz="2000" b="1" dirty="0">
                <a:latin typeface="Poppins" panose="00000500000000000000" pitchFamily="2" charset="0"/>
                <a:ea typeface="Times New Roman"/>
                <a:cs typeface="Poppins" panose="00000500000000000000" pitchFamily="2" charset="0"/>
                <a:sym typeface="Times New Roman"/>
              </a:endParaRPr>
            </a:p>
            <a:p>
              <a:pPr marL="609585" indent="-440256">
                <a:lnSpc>
                  <a:spcPct val="115000"/>
                </a:lnSpc>
                <a:buSzPts val="1600"/>
                <a:buFont typeface="Times New Roman"/>
                <a:buChar char="-"/>
              </a:pPr>
              <a:r>
                <a:rPr lang="en" sz="2000" b="1" dirty="0">
                  <a:latin typeface="Poppins" panose="00000500000000000000" pitchFamily="2" charset="0"/>
                  <a:ea typeface="Times New Roman"/>
                  <a:cs typeface="Poppins" panose="00000500000000000000" pitchFamily="2" charset="0"/>
                  <a:sym typeface="Times New Roman"/>
                </a:rPr>
                <a:t>DISCO (ACl’22) </a:t>
              </a:r>
              <a:endParaRPr sz="2000" b="1" dirty="0">
                <a:latin typeface="Poppins" panose="00000500000000000000" pitchFamily="2" charset="0"/>
                <a:ea typeface="Times New Roman"/>
                <a:cs typeface="Poppins" panose="00000500000000000000" pitchFamily="2" charset="0"/>
                <a:sym typeface="Times New Roman"/>
              </a:endParaRPr>
            </a:p>
          </p:txBody>
        </p:sp>
      </p:grpSp>
      <p:sp>
        <p:nvSpPr>
          <p:cNvPr id="98" name="Google Shape;98;p15"/>
          <p:cNvSpPr txBox="1"/>
          <p:nvPr/>
        </p:nvSpPr>
        <p:spPr>
          <a:xfrm>
            <a:off x="4675900" y="2799000"/>
            <a:ext cx="2988400" cy="1350000"/>
          </a:xfrm>
          <a:prstGeom prst="rect">
            <a:avLst/>
          </a:prstGeom>
          <a:noFill/>
          <a:ln>
            <a:noFill/>
          </a:ln>
        </p:spPr>
        <p:txBody>
          <a:bodyPr spcFirstLastPara="1" wrap="square" lIns="121900" tIns="121900" rIns="121900" bIns="121900" anchor="ctr" anchorCtr="0">
            <a:noAutofit/>
          </a:bodyPr>
          <a:lstStyle/>
          <a:p>
            <a:pPr algn="ctr">
              <a:lnSpc>
                <a:spcPct val="115000"/>
              </a:lnSpc>
            </a:pPr>
            <a:r>
              <a:rPr lang="en" sz="2700" b="1" dirty="0">
                <a:latin typeface="Poppins" panose="00000500000000000000" pitchFamily="2" charset="0"/>
                <a:ea typeface="Times New Roman"/>
                <a:cs typeface="Poppins" panose="00000500000000000000" pitchFamily="2" charset="0"/>
                <a:sym typeface="Times New Roman"/>
              </a:rPr>
              <a:t>Understanding</a:t>
            </a:r>
          </a:p>
          <a:p>
            <a:pPr algn="ctr">
              <a:lnSpc>
                <a:spcPct val="115000"/>
              </a:lnSpc>
            </a:pPr>
            <a:r>
              <a:rPr lang="en" sz="2700" b="1" dirty="0">
                <a:latin typeface="Poppins" panose="00000500000000000000" pitchFamily="2" charset="0"/>
                <a:ea typeface="Times New Roman"/>
                <a:cs typeface="Poppins" panose="00000500000000000000" pitchFamily="2" charset="0"/>
                <a:sym typeface="Times New Roman"/>
              </a:rPr>
              <a:t>Models</a:t>
            </a:r>
            <a:endParaRPr sz="2700" dirty="0">
              <a:latin typeface="Poppins" panose="00000500000000000000" pitchFamily="2" charset="0"/>
              <a:ea typeface="Times New Roman"/>
              <a:cs typeface="Poppins" panose="00000500000000000000" pitchFamily="2" charset="0"/>
              <a:sym typeface="Times New Roman"/>
            </a:endParaRPr>
          </a:p>
        </p:txBody>
      </p:sp>
      <p:sp>
        <p:nvSpPr>
          <p:cNvPr id="99" name="Google Shape;99;p15"/>
          <p:cNvSpPr/>
          <p:nvPr/>
        </p:nvSpPr>
        <p:spPr>
          <a:xfrm rot="1733675">
            <a:off x="3774126" y="1144403"/>
            <a:ext cx="4673845" cy="4569291"/>
          </a:xfrm>
          <a:prstGeom prst="blockArc">
            <a:avLst>
              <a:gd name="adj1" fmla="val 14545937"/>
              <a:gd name="adj2" fmla="val 19902139"/>
              <a:gd name="adj3" fmla="val 9115"/>
            </a:avLst>
          </a:prstGeom>
          <a:solidFill>
            <a:srgbClr val="0944A1"/>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endParaRPr sz="2400"/>
          </a:p>
        </p:txBody>
      </p:sp>
      <p:sp>
        <p:nvSpPr>
          <p:cNvPr id="100" name="Google Shape;100;p15"/>
          <p:cNvSpPr/>
          <p:nvPr/>
        </p:nvSpPr>
        <p:spPr>
          <a:xfrm rot="9067214">
            <a:off x="3763729" y="1143876"/>
            <a:ext cx="4672723" cy="4568121"/>
          </a:xfrm>
          <a:prstGeom prst="blockArc">
            <a:avLst>
              <a:gd name="adj1" fmla="val 18041678"/>
              <a:gd name="adj2" fmla="val 1798478"/>
              <a:gd name="adj3" fmla="val 9595"/>
            </a:avLst>
          </a:prstGeom>
          <a:solidFill>
            <a:srgbClr val="0944A1"/>
          </a:solidFill>
          <a:ln>
            <a:noFill/>
          </a:ln>
          <a:effectLst>
            <a:outerShdw blurRad="71438" dist="9525" algn="bl" rotWithShape="0">
              <a:srgbClr val="000000">
                <a:alpha val="40000"/>
              </a:srgbClr>
            </a:outerShdw>
          </a:effectLst>
        </p:spPr>
        <p:txBody>
          <a:bodyPr spcFirstLastPara="1" wrap="square" lIns="121900" tIns="121900" rIns="121900" bIns="121900" anchor="ctr" anchorCtr="0">
            <a:noAutofit/>
          </a:bodyPr>
          <a:lstStyle/>
          <a:p>
            <a:endParaRPr sz="2400"/>
          </a:p>
        </p:txBody>
      </p:sp>
      <p:sp>
        <p:nvSpPr>
          <p:cNvPr id="101" name="Google Shape;101;p15"/>
          <p:cNvSpPr/>
          <p:nvPr/>
        </p:nvSpPr>
        <p:spPr>
          <a:xfrm rot="-9067214" flipH="1">
            <a:off x="3777043" y="1145136"/>
            <a:ext cx="4672723" cy="4568121"/>
          </a:xfrm>
          <a:prstGeom prst="blockArc">
            <a:avLst>
              <a:gd name="adj1" fmla="val 17967225"/>
              <a:gd name="adj2" fmla="val 1529547"/>
              <a:gd name="adj3" fmla="val 9279"/>
            </a:avLst>
          </a:prstGeom>
          <a:solidFill>
            <a:srgbClr val="307BF3"/>
          </a:solidFill>
          <a:ln>
            <a:noFill/>
          </a:ln>
          <a:effectLst>
            <a:outerShdw blurRad="71438" dist="9525" dir="5400000" algn="bl" rotWithShape="0">
              <a:srgbClr val="000000">
                <a:alpha val="40000"/>
              </a:srgbClr>
            </a:outerShdw>
          </a:effectLst>
        </p:spPr>
        <p:txBody>
          <a:bodyPr spcFirstLastPara="1" wrap="square" lIns="121900" tIns="121900" rIns="121900" bIns="121900" anchor="ctr" anchorCtr="0">
            <a:noAutofit/>
          </a:bodyPr>
          <a:lstStyle/>
          <a:p>
            <a:endParaRPr sz="2400"/>
          </a:p>
        </p:txBody>
      </p:sp>
      <p:sp>
        <p:nvSpPr>
          <p:cNvPr id="102" name="Google Shape;102;p15"/>
          <p:cNvSpPr/>
          <p:nvPr/>
        </p:nvSpPr>
        <p:spPr>
          <a:xfrm rot="8177975">
            <a:off x="3661269" y="3129368"/>
            <a:ext cx="623545" cy="623545"/>
          </a:xfrm>
          <a:prstGeom prst="rtTriangle">
            <a:avLst/>
          </a:prstGeom>
          <a:solidFill>
            <a:srgbClr val="0944A1"/>
          </a:solidFill>
          <a:ln>
            <a:noFill/>
          </a:ln>
        </p:spPr>
        <p:txBody>
          <a:bodyPr spcFirstLastPara="1" wrap="square" lIns="121900" tIns="121900" rIns="121900" bIns="121900" anchor="ctr" anchorCtr="0">
            <a:noAutofit/>
          </a:bodyPr>
          <a:lstStyle/>
          <a:p>
            <a:endParaRPr sz="2400"/>
          </a:p>
        </p:txBody>
      </p:sp>
      <p:sp>
        <p:nvSpPr>
          <p:cNvPr id="103" name="Google Shape;103;p15"/>
          <p:cNvSpPr/>
          <p:nvPr/>
        </p:nvSpPr>
        <p:spPr>
          <a:xfrm rot="-2622025">
            <a:off x="7932358" y="3117346"/>
            <a:ext cx="623545" cy="623545"/>
          </a:xfrm>
          <a:prstGeom prst="rtTriangle">
            <a:avLst/>
          </a:prstGeom>
          <a:solidFill>
            <a:srgbClr val="0944A1"/>
          </a:solidFill>
          <a:ln>
            <a:noFill/>
          </a:ln>
        </p:spPr>
        <p:txBody>
          <a:bodyPr spcFirstLastPara="1" wrap="square" lIns="121900" tIns="121900" rIns="121900" bIns="121900" anchor="ctr" anchorCtr="0">
            <a:noAutofit/>
          </a:bodyPr>
          <a:lstStyle/>
          <a:p>
            <a:endParaRPr sz="2400"/>
          </a:p>
        </p:txBody>
      </p:sp>
      <p:sp>
        <p:nvSpPr>
          <p:cNvPr id="104" name="Google Shape;104;p15"/>
          <p:cNvSpPr/>
          <p:nvPr/>
        </p:nvSpPr>
        <p:spPr>
          <a:xfrm rot="2622025">
            <a:off x="5796198" y="5152706"/>
            <a:ext cx="623545" cy="623545"/>
          </a:xfrm>
          <a:prstGeom prst="rtTriangle">
            <a:avLst/>
          </a:prstGeom>
          <a:solidFill>
            <a:srgbClr val="307BF3"/>
          </a:solidFill>
          <a:ln>
            <a:noFill/>
          </a:ln>
        </p:spPr>
        <p:txBody>
          <a:bodyPr spcFirstLastPara="1" wrap="square" lIns="121900" tIns="121900" rIns="121900" bIns="121900" anchor="ctr" anchorCtr="0">
            <a:noAutofit/>
          </a:bodyPr>
          <a:lstStyle/>
          <a:p>
            <a:endParaRPr sz="2400"/>
          </a:p>
        </p:txBody>
      </p:sp>
      <p:sp>
        <p:nvSpPr>
          <p:cNvPr id="105" name="Google Shape;105;p15"/>
          <p:cNvSpPr/>
          <p:nvPr/>
        </p:nvSpPr>
        <p:spPr>
          <a:xfrm rot="-8177975">
            <a:off x="5797414" y="1064998"/>
            <a:ext cx="623545" cy="623545"/>
          </a:xfrm>
          <a:prstGeom prst="rtTriangle">
            <a:avLst/>
          </a:prstGeom>
          <a:solidFill>
            <a:srgbClr val="307BF3"/>
          </a:solidFill>
          <a:ln>
            <a:noFill/>
          </a:ln>
        </p:spPr>
        <p:txBody>
          <a:bodyPr spcFirstLastPara="1" wrap="square" lIns="121900" tIns="121900" rIns="121900" bIns="121900" anchor="ctr" anchorCtr="0">
            <a:noAutofit/>
          </a:bodyPr>
          <a:lstStyle/>
          <a:p>
            <a:endParaRPr sz="2400"/>
          </a:p>
        </p:txBody>
      </p:sp>
      <p:pic>
        <p:nvPicPr>
          <p:cNvPr id="24" name="Picture 2">
            <a:extLst>
              <a:ext uri="{FF2B5EF4-FFF2-40B4-BE49-F238E27FC236}">
                <a16:creationId xmlns:a16="http://schemas.microsoft.com/office/drawing/2014/main" id="{8028E6C7-2352-49DD-94ED-F66B281E06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C374662-684A-4E95-B7B4-E6A1662E32CA}"/>
              </a:ext>
            </a:extLst>
          </p:cNvPr>
          <p:cNvSpPr>
            <a:spLocks noGrp="1"/>
          </p:cNvSpPr>
          <p:nvPr>
            <p:ph type="sldNum" idx="12"/>
          </p:nvPr>
        </p:nvSpPr>
        <p:spPr/>
        <p:txBody>
          <a:bodyPr/>
          <a:lstStyle/>
          <a:p>
            <a:fld id="{00000000-1234-1234-1234-123412341234}" type="slidenum">
              <a:rPr lang="en" smtClean="0"/>
              <a:pPr/>
              <a:t>92</a:t>
            </a:fld>
            <a:endParaRPr lang="en"/>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10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wipe(left)">
                                      <p:cBhvr>
                                        <p:cTn id="12" dur="10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wipe(right)">
                                      <p:cBhvr>
                                        <p:cTn id="17" dur="10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right)">
                                      <p:cBhvr>
                                        <p:cTn id="22"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0289805-495A-4633-B7F7-3A7120E7BD93}"/>
              </a:ext>
            </a:extLst>
          </p:cNvPr>
          <p:cNvGrpSpPr/>
          <p:nvPr/>
        </p:nvGrpSpPr>
        <p:grpSpPr>
          <a:xfrm>
            <a:off x="558800" y="3347974"/>
            <a:ext cx="3484999" cy="1060746"/>
            <a:chOff x="512620" y="5280433"/>
            <a:chExt cx="3484999" cy="1060746"/>
          </a:xfrm>
        </p:grpSpPr>
        <p:sp>
          <p:nvSpPr>
            <p:cNvPr id="22" name="Shape 2616">
              <a:extLst>
                <a:ext uri="{FF2B5EF4-FFF2-40B4-BE49-F238E27FC236}">
                  <a16:creationId xmlns:a16="http://schemas.microsoft.com/office/drawing/2014/main" id="{53CD240A-EF61-924E-91FD-3C5D03704BC7}"/>
                </a:ext>
              </a:extLst>
            </p:cNvPr>
            <p:cNvSpPr>
              <a:spLocks noChangeAspect="1"/>
            </p:cNvSpPr>
            <p:nvPr/>
          </p:nvSpPr>
          <p:spPr>
            <a:xfrm>
              <a:off x="721006" y="5663527"/>
              <a:ext cx="373280" cy="339429"/>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dirty="0">
                <a:latin typeface="Open Sans Semibold" charset="0"/>
                <a:ea typeface="Open Sans Semibold" charset="0"/>
                <a:cs typeface="Open Sans Semibold" charset="0"/>
              </a:endParaRPr>
            </a:p>
          </p:txBody>
        </p:sp>
        <p:grpSp>
          <p:nvGrpSpPr>
            <p:cNvPr id="10" name="Group 9">
              <a:extLst>
                <a:ext uri="{FF2B5EF4-FFF2-40B4-BE49-F238E27FC236}">
                  <a16:creationId xmlns:a16="http://schemas.microsoft.com/office/drawing/2014/main" id="{09A83209-CA8B-4E74-8127-42F6A588793E}"/>
                </a:ext>
              </a:extLst>
            </p:cNvPr>
            <p:cNvGrpSpPr/>
            <p:nvPr/>
          </p:nvGrpSpPr>
          <p:grpSpPr>
            <a:xfrm>
              <a:off x="1342725" y="5280433"/>
              <a:ext cx="2654894" cy="1060746"/>
              <a:chOff x="1684185" y="5235126"/>
              <a:chExt cx="2654894" cy="1060746"/>
            </a:xfrm>
          </p:grpSpPr>
          <p:sp>
            <p:nvSpPr>
              <p:cNvPr id="31" name="TextBox 30">
                <a:extLst>
                  <a:ext uri="{FF2B5EF4-FFF2-40B4-BE49-F238E27FC236}">
                    <a16:creationId xmlns:a16="http://schemas.microsoft.com/office/drawing/2014/main" id="{6BFAF75A-E2C2-469F-B85C-379797632DF0}"/>
                  </a:ext>
                </a:extLst>
              </p:cNvPr>
              <p:cNvSpPr txBox="1"/>
              <p:nvPr/>
            </p:nvSpPr>
            <p:spPr>
              <a:xfrm>
                <a:off x="1684185" y="5235126"/>
                <a:ext cx="2654894" cy="461665"/>
              </a:xfrm>
              <a:prstGeom prst="rect">
                <a:avLst/>
              </a:prstGeom>
              <a:noFill/>
            </p:spPr>
            <p:txBody>
              <a:bodyPr wrap="none" rtlCol="0" anchor="b" anchorCtr="0">
                <a:spAutoFit/>
              </a:bodyPr>
              <a:lstStyle/>
              <a:p>
                <a:r>
                  <a:rPr lang="en-US" sz="2400" b="1" dirty="0">
                    <a:solidFill>
                      <a:schemeClr val="tx2"/>
                    </a:solidFill>
                    <a:latin typeface="Times New Roman" panose="02020603050405020304" pitchFamily="18" charset="0"/>
                    <a:ea typeface="League Spartan" charset="0"/>
                    <a:cs typeface="Times New Roman" panose="02020603050405020304" pitchFamily="18" charset="0"/>
                  </a:rPr>
                  <a:t>Code Maintenance</a:t>
                </a:r>
              </a:p>
            </p:txBody>
          </p:sp>
          <p:sp>
            <p:nvSpPr>
              <p:cNvPr id="32" name="Subtitle 2">
                <a:extLst>
                  <a:ext uri="{FF2B5EF4-FFF2-40B4-BE49-F238E27FC236}">
                    <a16:creationId xmlns:a16="http://schemas.microsoft.com/office/drawing/2014/main" id="{86514E95-CC45-44FD-9602-6B34E7B16D82}"/>
                  </a:ext>
                </a:extLst>
              </p:cNvPr>
              <p:cNvSpPr txBox="1">
                <a:spLocks/>
              </p:cNvSpPr>
              <p:nvPr/>
            </p:nvSpPr>
            <p:spPr>
              <a:xfrm>
                <a:off x="1684185" y="5670123"/>
                <a:ext cx="1997461" cy="625749"/>
              </a:xfrm>
              <a:prstGeom prst="rect">
                <a:avLst/>
              </a:prstGeom>
            </p:spPr>
            <p:txBody>
              <a:bodyPr vert="horz" wrap="square" lIns="45720" tIns="22860" rIns="4572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50"/>
                  </a:lnSpc>
                </a:pPr>
                <a:r>
                  <a:rPr lang="en-US" sz="1400" dirty="0">
                    <a:solidFill>
                      <a:schemeClr val="tx1"/>
                    </a:solidFill>
                    <a:latin typeface="Times New Roman" panose="02020603050405020304" pitchFamily="18" charset="0"/>
                    <a:ea typeface="Open Sans Light" panose="020B0306030504020204" pitchFamily="34" charset="0"/>
                    <a:cs typeface="Times New Roman" panose="02020603050405020304" pitchFamily="18" charset="0"/>
                  </a:rPr>
                  <a:t>Refactoring, Maintaining </a:t>
                </a:r>
              </a:p>
              <a:p>
                <a:pPr algn="l">
                  <a:lnSpc>
                    <a:spcPts val="2050"/>
                  </a:lnSpc>
                </a:pPr>
                <a:r>
                  <a:rPr lang="en-US" sz="1400" dirty="0">
                    <a:solidFill>
                      <a:schemeClr val="tx1"/>
                    </a:solidFill>
                    <a:latin typeface="Times New Roman" panose="02020603050405020304" pitchFamily="18" charset="0"/>
                    <a:ea typeface="Open Sans Light" panose="020B0306030504020204" pitchFamily="34" charset="0"/>
                    <a:cs typeface="Times New Roman" panose="02020603050405020304" pitchFamily="18" charset="0"/>
                  </a:rPr>
                  <a:t>Existing Code</a:t>
                </a:r>
              </a:p>
            </p:txBody>
          </p:sp>
        </p:grpSp>
        <p:sp>
          <p:nvSpPr>
            <p:cNvPr id="54" name="Oval 53">
              <a:extLst>
                <a:ext uri="{FF2B5EF4-FFF2-40B4-BE49-F238E27FC236}">
                  <a16:creationId xmlns:a16="http://schemas.microsoft.com/office/drawing/2014/main" id="{D6039093-77EC-42D5-8EEC-CDDDD0FE35C4}"/>
                </a:ext>
              </a:extLst>
            </p:cNvPr>
            <p:cNvSpPr/>
            <p:nvPr/>
          </p:nvSpPr>
          <p:spPr>
            <a:xfrm>
              <a:off x="512620" y="5503902"/>
              <a:ext cx="790052" cy="790052"/>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27" name="Graphic 26" descr="Gears with solid fill">
              <a:extLst>
                <a:ext uri="{FF2B5EF4-FFF2-40B4-BE49-F238E27FC236}">
                  <a16:creationId xmlns:a16="http://schemas.microsoft.com/office/drawing/2014/main" id="{90D96AA3-CD67-4E12-9AAA-7E8BBF4C95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7007" y="5592826"/>
              <a:ext cx="640777" cy="640777"/>
            </a:xfrm>
            <a:prstGeom prst="rect">
              <a:avLst/>
            </a:prstGeom>
          </p:spPr>
        </p:pic>
      </p:grpSp>
      <p:sp>
        <p:nvSpPr>
          <p:cNvPr id="2" name="TextBox 1">
            <a:extLst>
              <a:ext uri="{FF2B5EF4-FFF2-40B4-BE49-F238E27FC236}">
                <a16:creationId xmlns:a16="http://schemas.microsoft.com/office/drawing/2014/main" id="{601DA2DA-E15E-2E40-872B-65C38F9DF119}"/>
              </a:ext>
            </a:extLst>
          </p:cNvPr>
          <p:cNvSpPr txBox="1"/>
          <p:nvPr/>
        </p:nvSpPr>
        <p:spPr>
          <a:xfrm>
            <a:off x="1689754" y="274378"/>
            <a:ext cx="9401933" cy="691728"/>
          </a:xfrm>
          <a:prstGeom prst="rect">
            <a:avLst/>
          </a:prstGeom>
          <a:noFill/>
        </p:spPr>
        <p:txBody>
          <a:bodyPr wrap="none" rtlCol="0">
            <a:spAutoFit/>
          </a:bodyPr>
          <a:lstStyle/>
          <a:p>
            <a:pPr>
              <a:lnSpc>
                <a:spcPts val="5000"/>
              </a:lnSpc>
            </a:pPr>
            <a:r>
              <a:rPr lang="en-US" sz="3300" b="1" dirty="0">
                <a:latin typeface="Poppins SemiBold" panose="00000700000000000000" pitchFamily="2" charset="0"/>
                <a:ea typeface="League Spartan" charset="0"/>
                <a:cs typeface="Poppins SemiBold" panose="00000700000000000000" pitchFamily="2" charset="0"/>
              </a:rPr>
              <a:t>Average Time Spent by Software Engineers</a:t>
            </a:r>
          </a:p>
        </p:txBody>
      </p:sp>
      <p:graphicFrame>
        <p:nvGraphicFramePr>
          <p:cNvPr id="4" name="Chart 3">
            <a:extLst>
              <a:ext uri="{FF2B5EF4-FFF2-40B4-BE49-F238E27FC236}">
                <a16:creationId xmlns:a16="http://schemas.microsoft.com/office/drawing/2014/main" id="{EF6326F3-88ED-3345-807F-A5DA59A048AA}"/>
              </a:ext>
            </a:extLst>
          </p:cNvPr>
          <p:cNvGraphicFramePr/>
          <p:nvPr>
            <p:extLst>
              <p:ext uri="{D42A27DB-BD31-4B8C-83A1-F6EECF244321}">
                <p14:modId xmlns:p14="http://schemas.microsoft.com/office/powerpoint/2010/main" val="2843683250"/>
              </p:ext>
            </p:extLst>
          </p:nvPr>
        </p:nvGraphicFramePr>
        <p:xfrm>
          <a:off x="7311611" y="1331486"/>
          <a:ext cx="4471558" cy="4754012"/>
        </p:xfrm>
        <a:graphic>
          <a:graphicData uri="http://schemas.openxmlformats.org/drawingml/2006/chart">
            <c:chart xmlns:c="http://schemas.openxmlformats.org/drawingml/2006/chart" xmlns:r="http://schemas.openxmlformats.org/officeDocument/2006/relationships" r:id="rId4"/>
          </a:graphicData>
        </a:graphic>
      </p:graphicFrame>
      <p:grpSp>
        <p:nvGrpSpPr>
          <p:cNvPr id="63" name="Group 62">
            <a:extLst>
              <a:ext uri="{FF2B5EF4-FFF2-40B4-BE49-F238E27FC236}">
                <a16:creationId xmlns:a16="http://schemas.microsoft.com/office/drawing/2014/main" id="{CCB92383-20CE-42C2-B93C-2634D27E3233}"/>
              </a:ext>
            </a:extLst>
          </p:cNvPr>
          <p:cNvGrpSpPr/>
          <p:nvPr/>
        </p:nvGrpSpPr>
        <p:grpSpPr>
          <a:xfrm>
            <a:off x="558800" y="5089271"/>
            <a:ext cx="2819394" cy="1060746"/>
            <a:chOff x="512620" y="3576237"/>
            <a:chExt cx="2819394" cy="1060746"/>
          </a:xfrm>
        </p:grpSpPr>
        <p:sp>
          <p:nvSpPr>
            <p:cNvPr id="21" name="Shape 2855">
              <a:extLst>
                <a:ext uri="{FF2B5EF4-FFF2-40B4-BE49-F238E27FC236}">
                  <a16:creationId xmlns:a16="http://schemas.microsoft.com/office/drawing/2014/main" id="{50F5FF2A-7EBB-7D45-BA33-88093359AF5E}"/>
                </a:ext>
              </a:extLst>
            </p:cNvPr>
            <p:cNvSpPr>
              <a:spLocks noChangeAspect="1"/>
            </p:cNvSpPr>
            <p:nvPr/>
          </p:nvSpPr>
          <p:spPr>
            <a:xfrm>
              <a:off x="738017" y="3875886"/>
              <a:ext cx="339258" cy="373197"/>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a:latin typeface="Open Sans Semibold" charset="0"/>
                <a:ea typeface="Open Sans Semibold" charset="0"/>
                <a:cs typeface="Open Sans Semibold" charset="0"/>
              </a:endParaRPr>
            </a:p>
          </p:txBody>
        </p:sp>
        <p:grpSp>
          <p:nvGrpSpPr>
            <p:cNvPr id="6" name="Group 5">
              <a:extLst>
                <a:ext uri="{FF2B5EF4-FFF2-40B4-BE49-F238E27FC236}">
                  <a16:creationId xmlns:a16="http://schemas.microsoft.com/office/drawing/2014/main" id="{4332CDFF-98EA-47C4-939B-3DA67093796C}"/>
                </a:ext>
              </a:extLst>
            </p:cNvPr>
            <p:cNvGrpSpPr/>
            <p:nvPr/>
          </p:nvGrpSpPr>
          <p:grpSpPr>
            <a:xfrm>
              <a:off x="1334553" y="3576237"/>
              <a:ext cx="1997461" cy="1060746"/>
              <a:chOff x="1676013" y="3530930"/>
              <a:chExt cx="1997461" cy="1060746"/>
            </a:xfrm>
          </p:grpSpPr>
          <p:sp>
            <p:nvSpPr>
              <p:cNvPr id="29" name="TextBox 28">
                <a:extLst>
                  <a:ext uri="{FF2B5EF4-FFF2-40B4-BE49-F238E27FC236}">
                    <a16:creationId xmlns:a16="http://schemas.microsoft.com/office/drawing/2014/main" id="{B3C3E21F-45C2-4A0C-BBEC-AC8D53FBB5ED}"/>
                  </a:ext>
                </a:extLst>
              </p:cNvPr>
              <p:cNvSpPr txBox="1"/>
              <p:nvPr/>
            </p:nvSpPr>
            <p:spPr>
              <a:xfrm>
                <a:off x="1676013" y="3530930"/>
                <a:ext cx="1911101" cy="461665"/>
              </a:xfrm>
              <a:prstGeom prst="rect">
                <a:avLst/>
              </a:prstGeom>
              <a:noFill/>
            </p:spPr>
            <p:txBody>
              <a:bodyPr wrap="none" rtlCol="0" anchor="b" anchorCtr="0">
                <a:spAutoFit/>
              </a:bodyPr>
              <a:lstStyle/>
              <a:p>
                <a:r>
                  <a:rPr lang="en-US" sz="2400" b="1" dirty="0">
                    <a:solidFill>
                      <a:schemeClr val="tx2"/>
                    </a:solidFill>
                    <a:latin typeface="Times New Roman" panose="02020603050405020304" pitchFamily="18" charset="0"/>
                    <a:ea typeface="League Spartan" charset="0"/>
                    <a:cs typeface="Times New Roman" panose="02020603050405020304" pitchFamily="18" charset="0"/>
                  </a:rPr>
                  <a:t>Management</a:t>
                </a:r>
              </a:p>
            </p:txBody>
          </p:sp>
          <p:sp>
            <p:nvSpPr>
              <p:cNvPr id="30" name="Subtitle 2">
                <a:extLst>
                  <a:ext uri="{FF2B5EF4-FFF2-40B4-BE49-F238E27FC236}">
                    <a16:creationId xmlns:a16="http://schemas.microsoft.com/office/drawing/2014/main" id="{E0FE4FF9-6B02-43FE-8E31-1405EE705E7C}"/>
                  </a:ext>
                </a:extLst>
              </p:cNvPr>
              <p:cNvSpPr txBox="1">
                <a:spLocks/>
              </p:cNvSpPr>
              <p:nvPr/>
            </p:nvSpPr>
            <p:spPr>
              <a:xfrm>
                <a:off x="1676013" y="3965927"/>
                <a:ext cx="1997461" cy="625749"/>
              </a:xfrm>
              <a:prstGeom prst="rect">
                <a:avLst/>
              </a:prstGeom>
            </p:spPr>
            <p:txBody>
              <a:bodyPr vert="horz" wrap="square" lIns="45720" tIns="22860" rIns="4572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50"/>
                  </a:lnSpc>
                </a:pPr>
                <a:r>
                  <a:rPr lang="en-US" sz="1400" dirty="0">
                    <a:solidFill>
                      <a:schemeClr val="tx1"/>
                    </a:solidFill>
                    <a:latin typeface="Times New Roman" panose="02020603050405020304" pitchFamily="18" charset="0"/>
                    <a:ea typeface="Open Sans Light" panose="020B0306030504020204" pitchFamily="34" charset="0"/>
                    <a:cs typeface="Times New Roman" panose="02020603050405020304" pitchFamily="18" charset="0"/>
                  </a:rPr>
                  <a:t>Meetings, Administrative,</a:t>
                </a:r>
              </a:p>
              <a:p>
                <a:pPr algn="l">
                  <a:lnSpc>
                    <a:spcPts val="2050"/>
                  </a:lnSpc>
                </a:pPr>
                <a:r>
                  <a:rPr lang="en-US" sz="1400" dirty="0">
                    <a:solidFill>
                      <a:schemeClr val="tx1"/>
                    </a:solidFill>
                    <a:latin typeface="Times New Roman" panose="02020603050405020304" pitchFamily="18" charset="0"/>
                    <a:ea typeface="Open Sans Light" panose="020B0306030504020204" pitchFamily="34" charset="0"/>
                    <a:cs typeface="Times New Roman" panose="02020603050405020304" pitchFamily="18" charset="0"/>
                  </a:rPr>
                  <a:t>Managerial tasks.</a:t>
                </a:r>
              </a:p>
            </p:txBody>
          </p:sp>
        </p:grpSp>
        <p:sp>
          <p:nvSpPr>
            <p:cNvPr id="46" name="Oval 45">
              <a:extLst>
                <a:ext uri="{FF2B5EF4-FFF2-40B4-BE49-F238E27FC236}">
                  <a16:creationId xmlns:a16="http://schemas.microsoft.com/office/drawing/2014/main" id="{57A132B8-5BB1-47EF-927F-5EA6AC887E1C}"/>
                </a:ext>
              </a:extLst>
            </p:cNvPr>
            <p:cNvSpPr/>
            <p:nvPr/>
          </p:nvSpPr>
          <p:spPr>
            <a:xfrm>
              <a:off x="512620" y="3822327"/>
              <a:ext cx="790052" cy="790052"/>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18" name="Graphic 17" descr="Boardroom with solid fill">
              <a:extLst>
                <a:ext uri="{FF2B5EF4-FFF2-40B4-BE49-F238E27FC236}">
                  <a16:creationId xmlns:a16="http://schemas.microsoft.com/office/drawing/2014/main" id="{082BC874-3856-4716-B9DD-EEA9EAF350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4095" y="3921103"/>
              <a:ext cx="557850" cy="557850"/>
            </a:xfrm>
            <a:prstGeom prst="rect">
              <a:avLst/>
            </a:prstGeom>
          </p:spPr>
        </p:pic>
      </p:grpSp>
      <p:grpSp>
        <p:nvGrpSpPr>
          <p:cNvPr id="62" name="Group 61">
            <a:extLst>
              <a:ext uri="{FF2B5EF4-FFF2-40B4-BE49-F238E27FC236}">
                <a16:creationId xmlns:a16="http://schemas.microsoft.com/office/drawing/2014/main" id="{83CBD3D3-2DF9-4B8D-A177-DAD3856FB740}"/>
              </a:ext>
            </a:extLst>
          </p:cNvPr>
          <p:cNvGrpSpPr/>
          <p:nvPr/>
        </p:nvGrpSpPr>
        <p:grpSpPr>
          <a:xfrm>
            <a:off x="558800" y="1511996"/>
            <a:ext cx="2856214" cy="1060746"/>
            <a:chOff x="512620" y="1770612"/>
            <a:chExt cx="2856214" cy="1060746"/>
          </a:xfrm>
        </p:grpSpPr>
        <p:sp>
          <p:nvSpPr>
            <p:cNvPr id="7" name="Oval 6">
              <a:extLst>
                <a:ext uri="{FF2B5EF4-FFF2-40B4-BE49-F238E27FC236}">
                  <a16:creationId xmlns:a16="http://schemas.microsoft.com/office/drawing/2014/main" id="{D5B2B180-029D-3248-B08B-1B259050501F}"/>
                </a:ext>
              </a:extLst>
            </p:cNvPr>
            <p:cNvSpPr/>
            <p:nvPr/>
          </p:nvSpPr>
          <p:spPr>
            <a:xfrm>
              <a:off x="512620" y="1896702"/>
              <a:ext cx="790052" cy="790052"/>
            </a:xfrm>
            <a:prstGeom prst="ellipse">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grpSp>
          <p:nvGrpSpPr>
            <p:cNvPr id="3" name="Group 2">
              <a:extLst>
                <a:ext uri="{FF2B5EF4-FFF2-40B4-BE49-F238E27FC236}">
                  <a16:creationId xmlns:a16="http://schemas.microsoft.com/office/drawing/2014/main" id="{A82CBF0B-9DE0-4A10-BD7E-EBCF4510F610}"/>
                </a:ext>
              </a:extLst>
            </p:cNvPr>
            <p:cNvGrpSpPr/>
            <p:nvPr/>
          </p:nvGrpSpPr>
          <p:grpSpPr>
            <a:xfrm>
              <a:off x="1371373" y="1770612"/>
              <a:ext cx="1997461" cy="1060746"/>
              <a:chOff x="1712833" y="1725305"/>
              <a:chExt cx="1997461" cy="1060746"/>
            </a:xfrm>
          </p:grpSpPr>
          <p:sp>
            <p:nvSpPr>
              <p:cNvPr id="11" name="TextBox 10">
                <a:extLst>
                  <a:ext uri="{FF2B5EF4-FFF2-40B4-BE49-F238E27FC236}">
                    <a16:creationId xmlns:a16="http://schemas.microsoft.com/office/drawing/2014/main" id="{357E045B-C4E4-AC4C-B93A-11C63BFA4B5F}"/>
                  </a:ext>
                </a:extLst>
              </p:cNvPr>
              <p:cNvSpPr txBox="1"/>
              <p:nvPr/>
            </p:nvSpPr>
            <p:spPr>
              <a:xfrm>
                <a:off x="1712833" y="1725305"/>
                <a:ext cx="1143262" cy="461665"/>
              </a:xfrm>
              <a:prstGeom prst="rect">
                <a:avLst/>
              </a:prstGeom>
              <a:noFill/>
            </p:spPr>
            <p:txBody>
              <a:bodyPr wrap="none" rtlCol="0" anchor="b" anchorCtr="0">
                <a:spAutoFit/>
              </a:bodyPr>
              <a:lstStyle/>
              <a:p>
                <a:r>
                  <a:rPr lang="en-US" sz="2400" b="1" dirty="0">
                    <a:solidFill>
                      <a:schemeClr val="tx2"/>
                    </a:solidFill>
                    <a:latin typeface="Times New Roman" panose="02020603050405020304" pitchFamily="18" charset="0"/>
                    <a:ea typeface="League Spartan" charset="0"/>
                    <a:cs typeface="Times New Roman" panose="02020603050405020304" pitchFamily="18" charset="0"/>
                  </a:rPr>
                  <a:t>Coding</a:t>
                </a:r>
              </a:p>
            </p:txBody>
          </p:sp>
          <p:sp>
            <p:nvSpPr>
              <p:cNvPr id="12" name="Subtitle 2">
                <a:extLst>
                  <a:ext uri="{FF2B5EF4-FFF2-40B4-BE49-F238E27FC236}">
                    <a16:creationId xmlns:a16="http://schemas.microsoft.com/office/drawing/2014/main" id="{3541A34A-4D18-004C-A338-D4A08CC4FF81}"/>
                  </a:ext>
                </a:extLst>
              </p:cNvPr>
              <p:cNvSpPr txBox="1">
                <a:spLocks/>
              </p:cNvSpPr>
              <p:nvPr/>
            </p:nvSpPr>
            <p:spPr>
              <a:xfrm>
                <a:off x="1712833" y="2160302"/>
                <a:ext cx="1997461" cy="625749"/>
              </a:xfrm>
              <a:prstGeom prst="rect">
                <a:avLst/>
              </a:prstGeom>
            </p:spPr>
            <p:txBody>
              <a:bodyPr vert="horz" wrap="square" lIns="45720" tIns="22860" rIns="4572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50"/>
                  </a:lnSpc>
                </a:pPr>
                <a:r>
                  <a:rPr lang="en-US" sz="1400" dirty="0">
                    <a:solidFill>
                      <a:schemeClr val="tx1"/>
                    </a:solidFill>
                    <a:latin typeface="Times New Roman" panose="02020603050405020304" pitchFamily="18" charset="0"/>
                    <a:ea typeface="Open Sans Light" panose="020B0306030504020204" pitchFamily="34" charset="0"/>
                    <a:cs typeface="Times New Roman" panose="02020603050405020304" pitchFamily="18" charset="0"/>
                  </a:rPr>
                  <a:t>Writing Code and </a:t>
                </a:r>
              </a:p>
              <a:p>
                <a:pPr algn="l">
                  <a:lnSpc>
                    <a:spcPts val="2050"/>
                  </a:lnSpc>
                </a:pPr>
                <a:r>
                  <a:rPr lang="en-US" sz="1400" dirty="0">
                    <a:solidFill>
                      <a:schemeClr val="tx1"/>
                    </a:solidFill>
                    <a:latin typeface="Times New Roman" panose="02020603050405020304" pitchFamily="18" charset="0"/>
                    <a:ea typeface="Open Sans Light" panose="020B0306030504020204" pitchFamily="34" charset="0"/>
                    <a:cs typeface="Times New Roman" panose="02020603050405020304" pitchFamily="18" charset="0"/>
                  </a:rPr>
                  <a:t>Improving Existing Code.</a:t>
                </a:r>
              </a:p>
            </p:txBody>
          </p:sp>
        </p:grpSp>
        <p:pic>
          <p:nvPicPr>
            <p:cNvPr id="23" name="Graphic 22" descr="Clipboard with solid fill">
              <a:extLst>
                <a:ext uri="{FF2B5EF4-FFF2-40B4-BE49-F238E27FC236}">
                  <a16:creationId xmlns:a16="http://schemas.microsoft.com/office/drawing/2014/main" id="{8CF69073-3DFB-4D07-BFBB-58BD50CF84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7007" y="1991679"/>
              <a:ext cx="600095" cy="600095"/>
            </a:xfrm>
            <a:prstGeom prst="rect">
              <a:avLst/>
            </a:prstGeom>
          </p:spPr>
        </p:pic>
      </p:grpSp>
      <p:grpSp>
        <p:nvGrpSpPr>
          <p:cNvPr id="65" name="Group 64">
            <a:extLst>
              <a:ext uri="{FF2B5EF4-FFF2-40B4-BE49-F238E27FC236}">
                <a16:creationId xmlns:a16="http://schemas.microsoft.com/office/drawing/2014/main" id="{8D7EC186-808E-4CA0-A3D1-9DE10A0CE589}"/>
              </a:ext>
            </a:extLst>
          </p:cNvPr>
          <p:cNvGrpSpPr/>
          <p:nvPr/>
        </p:nvGrpSpPr>
        <p:grpSpPr>
          <a:xfrm>
            <a:off x="4213973" y="1463630"/>
            <a:ext cx="2943899" cy="1286962"/>
            <a:chOff x="4103141" y="1722246"/>
            <a:chExt cx="2943899" cy="1286962"/>
          </a:xfrm>
        </p:grpSpPr>
        <p:sp>
          <p:nvSpPr>
            <p:cNvPr id="59" name="Shape 2944">
              <a:extLst>
                <a:ext uri="{FF2B5EF4-FFF2-40B4-BE49-F238E27FC236}">
                  <a16:creationId xmlns:a16="http://schemas.microsoft.com/office/drawing/2014/main" id="{FDC13DBD-EAAE-534D-9799-2335517E1AC3}"/>
                </a:ext>
              </a:extLst>
            </p:cNvPr>
            <p:cNvSpPr>
              <a:spLocks noChangeAspect="1"/>
            </p:cNvSpPr>
            <p:nvPr/>
          </p:nvSpPr>
          <p:spPr>
            <a:xfrm>
              <a:off x="4259528" y="2105088"/>
              <a:ext cx="373280" cy="373279"/>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a:latin typeface="Open Sans Semibold" charset="0"/>
                <a:ea typeface="Open Sans Semibold" charset="0"/>
                <a:cs typeface="Open Sans Semibold" charset="0"/>
              </a:endParaRPr>
            </a:p>
          </p:txBody>
        </p:sp>
        <p:grpSp>
          <p:nvGrpSpPr>
            <p:cNvPr id="36" name="Group 35">
              <a:extLst>
                <a:ext uri="{FF2B5EF4-FFF2-40B4-BE49-F238E27FC236}">
                  <a16:creationId xmlns:a16="http://schemas.microsoft.com/office/drawing/2014/main" id="{3E9627B3-1CA7-4613-9555-6751C7E4656B}"/>
                </a:ext>
              </a:extLst>
            </p:cNvPr>
            <p:cNvGrpSpPr/>
            <p:nvPr/>
          </p:nvGrpSpPr>
          <p:grpSpPr>
            <a:xfrm>
              <a:off x="5049579" y="1722246"/>
              <a:ext cx="1997461" cy="1286962"/>
              <a:chOff x="1712833" y="1725305"/>
              <a:chExt cx="1997461" cy="1286962"/>
            </a:xfrm>
          </p:grpSpPr>
          <p:sp>
            <p:nvSpPr>
              <p:cNvPr id="37" name="TextBox 36">
                <a:extLst>
                  <a:ext uri="{FF2B5EF4-FFF2-40B4-BE49-F238E27FC236}">
                    <a16:creationId xmlns:a16="http://schemas.microsoft.com/office/drawing/2014/main" id="{7026F38F-E393-4718-A1E9-A4D5F0515DE7}"/>
                  </a:ext>
                </a:extLst>
              </p:cNvPr>
              <p:cNvSpPr txBox="1"/>
              <p:nvPr/>
            </p:nvSpPr>
            <p:spPr>
              <a:xfrm>
                <a:off x="1712833" y="1725305"/>
                <a:ext cx="1131015" cy="461665"/>
              </a:xfrm>
              <a:prstGeom prst="rect">
                <a:avLst/>
              </a:prstGeom>
              <a:noFill/>
            </p:spPr>
            <p:txBody>
              <a:bodyPr wrap="none" rtlCol="0" anchor="b" anchorCtr="0">
                <a:spAutoFit/>
              </a:bodyPr>
              <a:lstStyle/>
              <a:p>
                <a:r>
                  <a:rPr lang="en-US" sz="2400" b="1" dirty="0">
                    <a:solidFill>
                      <a:schemeClr val="tx2"/>
                    </a:solidFill>
                    <a:latin typeface="Times New Roman" panose="02020603050405020304" pitchFamily="18" charset="0"/>
                    <a:ea typeface="League Spartan" charset="0"/>
                    <a:cs typeface="Times New Roman" panose="02020603050405020304" pitchFamily="18" charset="0"/>
                  </a:rPr>
                  <a:t>Testing</a:t>
                </a:r>
              </a:p>
            </p:txBody>
          </p:sp>
          <p:sp>
            <p:nvSpPr>
              <p:cNvPr id="38" name="Subtitle 2">
                <a:extLst>
                  <a:ext uri="{FF2B5EF4-FFF2-40B4-BE49-F238E27FC236}">
                    <a16:creationId xmlns:a16="http://schemas.microsoft.com/office/drawing/2014/main" id="{87AD4420-4A94-4370-B4AA-7817E30D7252}"/>
                  </a:ext>
                </a:extLst>
              </p:cNvPr>
              <p:cNvSpPr txBox="1">
                <a:spLocks/>
              </p:cNvSpPr>
              <p:nvPr/>
            </p:nvSpPr>
            <p:spPr>
              <a:xfrm>
                <a:off x="1712833" y="2160302"/>
                <a:ext cx="1997461" cy="851965"/>
              </a:xfrm>
              <a:prstGeom prst="rect">
                <a:avLst/>
              </a:prstGeom>
            </p:spPr>
            <p:txBody>
              <a:bodyPr vert="horz" wrap="square" lIns="45720" tIns="22860" rIns="4572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50"/>
                  </a:lnSpc>
                </a:pPr>
                <a:r>
                  <a:rPr lang="en-US" sz="1400" dirty="0">
                    <a:solidFill>
                      <a:schemeClr val="tx1"/>
                    </a:solidFill>
                    <a:latin typeface="Times New Roman" panose="02020603050405020304" pitchFamily="18" charset="0"/>
                    <a:ea typeface="Open Sans Light" panose="020B0306030504020204" pitchFamily="34" charset="0"/>
                    <a:cs typeface="Times New Roman" panose="02020603050405020304" pitchFamily="18" charset="0"/>
                  </a:rPr>
                  <a:t>Writing Test Cases, Mutation Testing, Running Test Suites. </a:t>
                </a:r>
              </a:p>
            </p:txBody>
          </p:sp>
        </p:grpSp>
        <p:sp>
          <p:nvSpPr>
            <p:cNvPr id="45" name="Oval 44">
              <a:extLst>
                <a:ext uri="{FF2B5EF4-FFF2-40B4-BE49-F238E27FC236}">
                  <a16:creationId xmlns:a16="http://schemas.microsoft.com/office/drawing/2014/main" id="{F1EA7770-7488-4969-8059-D07A6A1BCEB8}"/>
                </a:ext>
              </a:extLst>
            </p:cNvPr>
            <p:cNvSpPr/>
            <p:nvPr/>
          </p:nvSpPr>
          <p:spPr>
            <a:xfrm>
              <a:off x="4103141" y="1896702"/>
              <a:ext cx="790052" cy="790052"/>
            </a:xfrm>
            <a:prstGeom prst="ellipse">
              <a:avLst/>
            </a:prstGeom>
            <a:solidFill>
              <a:srgbClr val="264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25" name="Graphic 24" descr="Puzzle pieces with solid fill">
              <a:extLst>
                <a:ext uri="{FF2B5EF4-FFF2-40B4-BE49-F238E27FC236}">
                  <a16:creationId xmlns:a16="http://schemas.microsoft.com/office/drawing/2014/main" id="{3C613EEB-3066-43B4-96FE-9523933470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61351" y="1991679"/>
              <a:ext cx="541856" cy="541856"/>
            </a:xfrm>
            <a:prstGeom prst="rect">
              <a:avLst/>
            </a:prstGeom>
          </p:spPr>
        </p:pic>
      </p:grpSp>
      <p:grpSp>
        <p:nvGrpSpPr>
          <p:cNvPr id="66" name="Group 65">
            <a:extLst>
              <a:ext uri="{FF2B5EF4-FFF2-40B4-BE49-F238E27FC236}">
                <a16:creationId xmlns:a16="http://schemas.microsoft.com/office/drawing/2014/main" id="{EEA4A153-7F60-43F9-9F34-17080961677C}"/>
              </a:ext>
            </a:extLst>
          </p:cNvPr>
          <p:cNvGrpSpPr/>
          <p:nvPr/>
        </p:nvGrpSpPr>
        <p:grpSpPr>
          <a:xfrm>
            <a:off x="4213973" y="3273495"/>
            <a:ext cx="2896295" cy="1286962"/>
            <a:chOff x="4103141" y="3532111"/>
            <a:chExt cx="2896295" cy="1286962"/>
          </a:xfrm>
        </p:grpSpPr>
        <p:grpSp>
          <p:nvGrpSpPr>
            <p:cNvPr id="39" name="Group 38">
              <a:extLst>
                <a:ext uri="{FF2B5EF4-FFF2-40B4-BE49-F238E27FC236}">
                  <a16:creationId xmlns:a16="http://schemas.microsoft.com/office/drawing/2014/main" id="{2B3235D7-6647-45E1-BD2B-CAC7AB16E44A}"/>
                </a:ext>
              </a:extLst>
            </p:cNvPr>
            <p:cNvGrpSpPr/>
            <p:nvPr/>
          </p:nvGrpSpPr>
          <p:grpSpPr>
            <a:xfrm>
              <a:off x="5001975" y="3532111"/>
              <a:ext cx="1997461" cy="1286962"/>
              <a:chOff x="1712833" y="1725305"/>
              <a:chExt cx="1997461" cy="1286962"/>
            </a:xfrm>
          </p:grpSpPr>
          <p:sp>
            <p:nvSpPr>
              <p:cNvPr id="40" name="TextBox 39">
                <a:extLst>
                  <a:ext uri="{FF2B5EF4-FFF2-40B4-BE49-F238E27FC236}">
                    <a16:creationId xmlns:a16="http://schemas.microsoft.com/office/drawing/2014/main" id="{5CA840FF-44B4-44A7-A2F1-B85A6BFED060}"/>
                  </a:ext>
                </a:extLst>
              </p:cNvPr>
              <p:cNvSpPr txBox="1"/>
              <p:nvPr/>
            </p:nvSpPr>
            <p:spPr>
              <a:xfrm>
                <a:off x="1712833" y="1725305"/>
                <a:ext cx="1277914" cy="461665"/>
              </a:xfrm>
              <a:prstGeom prst="rect">
                <a:avLst/>
              </a:prstGeom>
              <a:noFill/>
            </p:spPr>
            <p:txBody>
              <a:bodyPr wrap="none" rtlCol="0" anchor="b" anchorCtr="0">
                <a:spAutoFit/>
              </a:bodyPr>
              <a:lstStyle/>
              <a:p>
                <a:r>
                  <a:rPr lang="en-US" sz="2400" b="1" dirty="0">
                    <a:solidFill>
                      <a:schemeClr val="tx2"/>
                    </a:solidFill>
                    <a:latin typeface="Times New Roman" panose="02020603050405020304" pitchFamily="18" charset="0"/>
                    <a:ea typeface="League Spartan" charset="0"/>
                    <a:cs typeface="Times New Roman" panose="02020603050405020304" pitchFamily="18" charset="0"/>
                  </a:rPr>
                  <a:t>Security</a:t>
                </a:r>
              </a:p>
            </p:txBody>
          </p:sp>
          <p:sp>
            <p:nvSpPr>
              <p:cNvPr id="41" name="Subtitle 2">
                <a:extLst>
                  <a:ext uri="{FF2B5EF4-FFF2-40B4-BE49-F238E27FC236}">
                    <a16:creationId xmlns:a16="http://schemas.microsoft.com/office/drawing/2014/main" id="{C8A58B03-B377-4981-91FD-621D042FB3CF}"/>
                  </a:ext>
                </a:extLst>
              </p:cNvPr>
              <p:cNvSpPr txBox="1">
                <a:spLocks/>
              </p:cNvSpPr>
              <p:nvPr/>
            </p:nvSpPr>
            <p:spPr>
              <a:xfrm>
                <a:off x="1712833" y="2160302"/>
                <a:ext cx="1997461" cy="851965"/>
              </a:xfrm>
              <a:prstGeom prst="rect">
                <a:avLst/>
              </a:prstGeom>
            </p:spPr>
            <p:txBody>
              <a:bodyPr vert="horz" wrap="square" lIns="45720" tIns="22860" rIns="4572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50"/>
                  </a:lnSpc>
                </a:pPr>
                <a:r>
                  <a:rPr lang="en-US" sz="1400" dirty="0">
                    <a:solidFill>
                      <a:schemeClr val="tx1"/>
                    </a:solidFill>
                    <a:latin typeface="Times New Roman" panose="02020603050405020304" pitchFamily="18" charset="0"/>
                    <a:ea typeface="Open Sans Light" panose="020B0306030504020204" pitchFamily="34" charset="0"/>
                    <a:cs typeface="Times New Roman" panose="02020603050405020304" pitchFamily="18" charset="0"/>
                  </a:rPr>
                  <a:t>Identification and Analysis of Security Issues</a:t>
                </a:r>
              </a:p>
            </p:txBody>
          </p:sp>
        </p:grpSp>
        <p:sp>
          <p:nvSpPr>
            <p:cNvPr id="52" name="Oval 51">
              <a:extLst>
                <a:ext uri="{FF2B5EF4-FFF2-40B4-BE49-F238E27FC236}">
                  <a16:creationId xmlns:a16="http://schemas.microsoft.com/office/drawing/2014/main" id="{F89138A7-DC1B-4652-B6A1-25D8640BFBD8}"/>
                </a:ext>
              </a:extLst>
            </p:cNvPr>
            <p:cNvSpPr/>
            <p:nvPr/>
          </p:nvSpPr>
          <p:spPr>
            <a:xfrm>
              <a:off x="4103141" y="3822327"/>
              <a:ext cx="790052" cy="790052"/>
            </a:xfrm>
            <a:prstGeom prst="ellipse">
              <a:avLst/>
            </a:prstGeom>
            <a:solidFill>
              <a:srgbClr val="636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33" name="Graphic 32" descr="Warning with solid fill">
              <a:extLst>
                <a:ext uri="{FF2B5EF4-FFF2-40B4-BE49-F238E27FC236}">
                  <a16:creationId xmlns:a16="http://schemas.microsoft.com/office/drawing/2014/main" id="{1080DDFC-F492-4988-8D8D-950F8384EB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68822" y="3948991"/>
              <a:ext cx="461665" cy="461665"/>
            </a:xfrm>
            <a:prstGeom prst="rect">
              <a:avLst/>
            </a:prstGeom>
          </p:spPr>
        </p:pic>
      </p:grpSp>
      <p:grpSp>
        <p:nvGrpSpPr>
          <p:cNvPr id="67" name="Group 66">
            <a:extLst>
              <a:ext uri="{FF2B5EF4-FFF2-40B4-BE49-F238E27FC236}">
                <a16:creationId xmlns:a16="http://schemas.microsoft.com/office/drawing/2014/main" id="{D2B2C8AD-02A1-4D5E-9462-FB597AD2F8A1}"/>
              </a:ext>
            </a:extLst>
          </p:cNvPr>
          <p:cNvGrpSpPr/>
          <p:nvPr/>
        </p:nvGrpSpPr>
        <p:grpSpPr>
          <a:xfrm>
            <a:off x="4261578" y="5229292"/>
            <a:ext cx="2896294" cy="853271"/>
            <a:chOff x="4150746" y="5487908"/>
            <a:chExt cx="2896294" cy="853271"/>
          </a:xfrm>
        </p:grpSpPr>
        <p:sp>
          <p:nvSpPr>
            <p:cNvPr id="60" name="Shape 2816">
              <a:extLst>
                <a:ext uri="{FF2B5EF4-FFF2-40B4-BE49-F238E27FC236}">
                  <a16:creationId xmlns:a16="http://schemas.microsoft.com/office/drawing/2014/main" id="{FD30E00D-2C05-5740-AF6D-B05B9DFCEEE3}"/>
                </a:ext>
              </a:extLst>
            </p:cNvPr>
            <p:cNvSpPr>
              <a:spLocks noChangeAspect="1"/>
            </p:cNvSpPr>
            <p:nvPr/>
          </p:nvSpPr>
          <p:spPr>
            <a:xfrm>
              <a:off x="4259528" y="5646602"/>
              <a:ext cx="373280" cy="373280"/>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5"/>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1"/>
                  </a:cubicBezTo>
                  <a:cubicBezTo>
                    <a:pt x="9705" y="2027"/>
                    <a:pt x="10048" y="2105"/>
                    <a:pt x="10377" y="2214"/>
                  </a:cubicBezTo>
                  <a:cubicBezTo>
                    <a:pt x="10911" y="1470"/>
                    <a:pt x="11778" y="982"/>
                    <a:pt x="12764" y="982"/>
                  </a:cubicBezTo>
                  <a:cubicBezTo>
                    <a:pt x="14390" y="982"/>
                    <a:pt x="15709" y="2301"/>
                    <a:pt x="15709" y="3927"/>
                  </a:cubicBezTo>
                  <a:lnTo>
                    <a:pt x="15709" y="4909"/>
                  </a:lnTo>
                  <a:lnTo>
                    <a:pt x="13337" y="4909"/>
                  </a:lnTo>
                  <a:cubicBezTo>
                    <a:pt x="13474" y="5221"/>
                    <a:pt x="13581" y="5549"/>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1"/>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6"/>
                    <a:pt x="4418" y="11420"/>
                    <a:pt x="4418" y="11782"/>
                  </a:cubicBezTo>
                  <a:cubicBezTo>
                    <a:pt x="4418" y="12324"/>
                    <a:pt x="4858" y="12764"/>
                    <a:pt x="5400" y="12764"/>
                  </a:cubicBezTo>
                  <a:cubicBezTo>
                    <a:pt x="5942" y="12764"/>
                    <a:pt x="6382" y="12324"/>
                    <a:pt x="6382" y="11782"/>
                  </a:cubicBezTo>
                  <a:cubicBezTo>
                    <a:pt x="6382" y="11420"/>
                    <a:pt x="6183" y="11106"/>
                    <a:pt x="5891" y="10936"/>
                  </a:cubicBezTo>
                  <a:lnTo>
                    <a:pt x="5891" y="8836"/>
                  </a:lnTo>
                  <a:lnTo>
                    <a:pt x="11782" y="8836"/>
                  </a:lnTo>
                  <a:lnTo>
                    <a:pt x="11782" y="10936"/>
                  </a:lnTo>
                  <a:cubicBezTo>
                    <a:pt x="11489" y="11106"/>
                    <a:pt x="11291" y="11420"/>
                    <a:pt x="11291" y="11782"/>
                  </a:cubicBezTo>
                  <a:cubicBezTo>
                    <a:pt x="11291" y="12324"/>
                    <a:pt x="11731" y="12764"/>
                    <a:pt x="12273" y="12764"/>
                  </a:cubicBezTo>
                  <a:cubicBezTo>
                    <a:pt x="12815" y="12764"/>
                    <a:pt x="13255" y="12324"/>
                    <a:pt x="13255" y="11782"/>
                  </a:cubicBezTo>
                  <a:cubicBezTo>
                    <a:pt x="13255" y="11420"/>
                    <a:pt x="13056" y="11106"/>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6"/>
                    <a:pt x="7210" y="3927"/>
                    <a:pt x="8836" y="3927"/>
                  </a:cubicBezTo>
                  <a:cubicBezTo>
                    <a:pt x="10463" y="3927"/>
                    <a:pt x="11782" y="5246"/>
                    <a:pt x="11782" y="6873"/>
                  </a:cubicBezTo>
                  <a:lnTo>
                    <a:pt x="11782" y="7855"/>
                  </a:lnTo>
                  <a:lnTo>
                    <a:pt x="5891" y="7855"/>
                  </a:lnTo>
                  <a:cubicBezTo>
                    <a:pt x="5891" y="7855"/>
                    <a:pt x="5891" y="6873"/>
                    <a:pt x="5891" y="6873"/>
                  </a:cubicBezTo>
                  <a:close/>
                  <a:moveTo>
                    <a:pt x="17668" y="21044"/>
                  </a:moveTo>
                  <a:lnTo>
                    <a:pt x="16687" y="8281"/>
                  </a:lnTo>
                  <a:lnTo>
                    <a:pt x="16678" y="8282"/>
                  </a:lnTo>
                  <a:cubicBezTo>
                    <a:pt x="16646" y="8043"/>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3"/>
                    <a:pt x="995" y="8282"/>
                  </a:cubicBezTo>
                  <a:lnTo>
                    <a:pt x="986" y="8281"/>
                  </a:lnTo>
                  <a:lnTo>
                    <a:pt x="4" y="21044"/>
                  </a:lnTo>
                  <a:lnTo>
                    <a:pt x="13" y="21045"/>
                  </a:lnTo>
                  <a:cubicBezTo>
                    <a:pt x="10" y="21067"/>
                    <a:pt x="0" y="21087"/>
                    <a:pt x="0" y="21109"/>
                  </a:cubicBezTo>
                  <a:cubicBezTo>
                    <a:pt x="0" y="21381"/>
                    <a:pt x="220" y="21600"/>
                    <a:pt x="491" y="21600"/>
                  </a:cubicBezTo>
                  <a:lnTo>
                    <a:pt x="17182" y="21600"/>
                  </a:lnTo>
                  <a:cubicBezTo>
                    <a:pt x="17453" y="21600"/>
                    <a:pt x="17673" y="21381"/>
                    <a:pt x="17673" y="21109"/>
                  </a:cubicBezTo>
                  <a:cubicBezTo>
                    <a:pt x="17673" y="21087"/>
                    <a:pt x="17663" y="21067"/>
                    <a:pt x="17660" y="21045"/>
                  </a:cubicBezTo>
                  <a:cubicBezTo>
                    <a:pt x="17660" y="21045"/>
                    <a:pt x="17668" y="21044"/>
                    <a:pt x="17668" y="21044"/>
                  </a:cubicBezTo>
                  <a:close/>
                </a:path>
              </a:pathLst>
            </a:custGeom>
            <a:solidFill>
              <a:schemeClr val="bg1"/>
            </a:solidFill>
            <a:ln w="12700">
              <a:miter lim="400000"/>
            </a:ln>
          </p:spPr>
          <p:txBody>
            <a:bodyPr lIns="19045" tIns="19045" rIns="19045" bIns="19045" anchor="ctr"/>
            <a:lstStyle/>
            <a:p>
              <a:pPr defTabSz="228532">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b="1">
                <a:latin typeface="Open Sans Semibold" charset="0"/>
                <a:ea typeface="Open Sans Semibold" charset="0"/>
                <a:cs typeface="Open Sans Semibold" charset="0"/>
              </a:endParaRPr>
            </a:p>
          </p:txBody>
        </p:sp>
        <p:grpSp>
          <p:nvGrpSpPr>
            <p:cNvPr id="42" name="Group 41">
              <a:extLst>
                <a:ext uri="{FF2B5EF4-FFF2-40B4-BE49-F238E27FC236}">
                  <a16:creationId xmlns:a16="http://schemas.microsoft.com/office/drawing/2014/main" id="{EE1EE4D2-9A4D-4630-81BA-0CA6544E9F9C}"/>
                </a:ext>
              </a:extLst>
            </p:cNvPr>
            <p:cNvGrpSpPr/>
            <p:nvPr/>
          </p:nvGrpSpPr>
          <p:grpSpPr>
            <a:xfrm>
              <a:off x="5049579" y="5592826"/>
              <a:ext cx="1997461" cy="748353"/>
              <a:chOff x="1712833" y="1725305"/>
              <a:chExt cx="1997461" cy="748353"/>
            </a:xfrm>
          </p:grpSpPr>
          <p:sp>
            <p:nvSpPr>
              <p:cNvPr id="43" name="TextBox 42">
                <a:extLst>
                  <a:ext uri="{FF2B5EF4-FFF2-40B4-BE49-F238E27FC236}">
                    <a16:creationId xmlns:a16="http://schemas.microsoft.com/office/drawing/2014/main" id="{25F02AB1-7104-48CC-903B-02D200D4AE51}"/>
                  </a:ext>
                </a:extLst>
              </p:cNvPr>
              <p:cNvSpPr txBox="1"/>
              <p:nvPr/>
            </p:nvSpPr>
            <p:spPr>
              <a:xfrm>
                <a:off x="1712833" y="1725305"/>
                <a:ext cx="1090363" cy="461665"/>
              </a:xfrm>
              <a:prstGeom prst="rect">
                <a:avLst/>
              </a:prstGeom>
              <a:noFill/>
            </p:spPr>
            <p:txBody>
              <a:bodyPr wrap="none" rtlCol="0" anchor="b" anchorCtr="0">
                <a:spAutoFit/>
              </a:bodyPr>
              <a:lstStyle/>
              <a:p>
                <a:r>
                  <a:rPr lang="en-US" sz="2400" b="1" dirty="0">
                    <a:solidFill>
                      <a:schemeClr val="tx2"/>
                    </a:solidFill>
                    <a:latin typeface="Times New Roman" panose="02020603050405020304" pitchFamily="18" charset="0"/>
                    <a:ea typeface="League Spartan" charset="0"/>
                    <a:cs typeface="Times New Roman" panose="02020603050405020304" pitchFamily="18" charset="0"/>
                  </a:rPr>
                  <a:t>Others</a:t>
                </a:r>
              </a:p>
            </p:txBody>
          </p:sp>
          <p:sp>
            <p:nvSpPr>
              <p:cNvPr id="44" name="Subtitle 2">
                <a:extLst>
                  <a:ext uri="{FF2B5EF4-FFF2-40B4-BE49-F238E27FC236}">
                    <a16:creationId xmlns:a16="http://schemas.microsoft.com/office/drawing/2014/main" id="{CA4F765F-46D7-4145-BF74-E1C452235D2E}"/>
                  </a:ext>
                </a:extLst>
              </p:cNvPr>
              <p:cNvSpPr txBox="1">
                <a:spLocks/>
              </p:cNvSpPr>
              <p:nvPr/>
            </p:nvSpPr>
            <p:spPr>
              <a:xfrm>
                <a:off x="1712833" y="2160302"/>
                <a:ext cx="1997461" cy="313356"/>
              </a:xfrm>
              <a:prstGeom prst="rect">
                <a:avLst/>
              </a:prstGeom>
            </p:spPr>
            <p:txBody>
              <a:bodyPr vert="horz" wrap="square" lIns="45720" tIns="22860" rIns="45720" bIns="4572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2050"/>
                  </a:lnSpc>
                </a:pPr>
                <a:endParaRPr lang="en-US" sz="1400" dirty="0">
                  <a:solidFill>
                    <a:schemeClr val="tx1"/>
                  </a:solidFill>
                  <a:latin typeface="Times New Roman" panose="02020603050405020304" pitchFamily="18" charset="0"/>
                  <a:ea typeface="Open Sans Light" panose="020B0306030504020204" pitchFamily="34" charset="0"/>
                  <a:cs typeface="Times New Roman" panose="02020603050405020304" pitchFamily="18" charset="0"/>
                </a:endParaRPr>
              </a:p>
            </p:txBody>
          </p:sp>
        </p:grpSp>
        <p:sp>
          <p:nvSpPr>
            <p:cNvPr id="56" name="Oval 55">
              <a:extLst>
                <a:ext uri="{FF2B5EF4-FFF2-40B4-BE49-F238E27FC236}">
                  <a16:creationId xmlns:a16="http://schemas.microsoft.com/office/drawing/2014/main" id="{09664613-F07B-4E39-BEC6-3844EBB57B69}"/>
                </a:ext>
              </a:extLst>
            </p:cNvPr>
            <p:cNvSpPr/>
            <p:nvPr/>
          </p:nvSpPr>
          <p:spPr>
            <a:xfrm>
              <a:off x="4150746" y="5487908"/>
              <a:ext cx="790052" cy="790052"/>
            </a:xfrm>
            <a:prstGeom prst="ellipse">
              <a:avLst/>
            </a:prstGeom>
            <a:solidFill>
              <a:srgbClr val="255E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pic>
          <p:nvPicPr>
            <p:cNvPr id="35" name="Graphic 34" descr="Business Growth with solid fill">
              <a:extLst>
                <a:ext uri="{FF2B5EF4-FFF2-40B4-BE49-F238E27FC236}">
                  <a16:creationId xmlns:a16="http://schemas.microsoft.com/office/drawing/2014/main" id="{37EC21CF-DC10-42DD-B4F7-61E720BAE77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285509" y="5636164"/>
              <a:ext cx="493539" cy="493539"/>
            </a:xfrm>
            <a:prstGeom prst="rect">
              <a:avLst/>
            </a:prstGeom>
          </p:spPr>
        </p:pic>
      </p:grpSp>
      <p:pic>
        <p:nvPicPr>
          <p:cNvPr id="68" name="Picture 2">
            <a:extLst>
              <a:ext uri="{FF2B5EF4-FFF2-40B4-BE49-F238E27FC236}">
                <a16:creationId xmlns:a16="http://schemas.microsoft.com/office/drawing/2014/main" id="{0979935C-1900-45F0-B09B-F6381167834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69" name="Slide Number Placeholder 1">
            <a:extLst>
              <a:ext uri="{FF2B5EF4-FFF2-40B4-BE49-F238E27FC236}">
                <a16:creationId xmlns:a16="http://schemas.microsoft.com/office/drawing/2014/main" id="{374F6425-3057-4C64-9740-AEFD2FDDAD27}"/>
              </a:ext>
            </a:extLst>
          </p:cNvPr>
          <p:cNvSpPr txBox="1">
            <a:spLocks/>
          </p:cNvSpPr>
          <p:nvPr/>
        </p:nvSpPr>
        <p:spPr>
          <a:xfrm>
            <a:off x="11296611" y="6217623"/>
            <a:ext cx="731600" cy="52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1200" smtClean="0"/>
              <a:pPr algn="r"/>
              <a:t>93</a:t>
            </a:fld>
            <a:endParaRPr lang="en" sz="1200" dirty="0"/>
          </a:p>
        </p:txBody>
      </p:sp>
      <p:sp>
        <p:nvSpPr>
          <p:cNvPr id="71" name="TextBox 70">
            <a:extLst>
              <a:ext uri="{FF2B5EF4-FFF2-40B4-BE49-F238E27FC236}">
                <a16:creationId xmlns:a16="http://schemas.microsoft.com/office/drawing/2014/main" id="{0F03A623-C9E0-4833-82AD-337C99618437}"/>
              </a:ext>
            </a:extLst>
          </p:cNvPr>
          <p:cNvSpPr txBox="1"/>
          <p:nvPr/>
        </p:nvSpPr>
        <p:spPr>
          <a:xfrm>
            <a:off x="5612318" y="6227090"/>
            <a:ext cx="6096000" cy="276999"/>
          </a:xfrm>
          <a:prstGeom prst="rect">
            <a:avLst/>
          </a:prstGeom>
          <a:noFill/>
        </p:spPr>
        <p:txBody>
          <a:bodyPr wrap="square">
            <a:spAutoFit/>
          </a:bodyPr>
          <a:lstStyle/>
          <a:p>
            <a:r>
              <a:rPr lang="en-US" sz="1200" dirty="0">
                <a:hlinkClick r:id="rId16"/>
              </a:rPr>
              <a:t>https://thenewstack.io/how-much-time-do-developers-spend-actually-writing-code/</a:t>
            </a:r>
            <a:endParaRPr lang="en-US" sz="1200" dirty="0"/>
          </a:p>
        </p:txBody>
      </p:sp>
      <p:pic>
        <p:nvPicPr>
          <p:cNvPr id="48" name="Graphic 47" descr="Clipboard with solid fill">
            <a:extLst>
              <a:ext uri="{FF2B5EF4-FFF2-40B4-BE49-F238E27FC236}">
                <a16:creationId xmlns:a16="http://schemas.microsoft.com/office/drawing/2014/main" id="{DCC24813-3575-4FAA-A6B4-46C38F8B4FB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288826" y="2810662"/>
            <a:ext cx="600095" cy="600095"/>
          </a:xfrm>
          <a:prstGeom prst="rect">
            <a:avLst/>
          </a:prstGeom>
        </p:spPr>
      </p:pic>
      <p:pic>
        <p:nvPicPr>
          <p:cNvPr id="49" name="Graphic 48" descr="Boardroom with solid fill">
            <a:extLst>
              <a:ext uri="{FF2B5EF4-FFF2-40B4-BE49-F238E27FC236}">
                <a16:creationId xmlns:a16="http://schemas.microsoft.com/office/drawing/2014/main" id="{562E5964-63CC-4CC6-A280-8154B08549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31721" y="4611008"/>
            <a:ext cx="557850" cy="557850"/>
          </a:xfrm>
          <a:prstGeom prst="rect">
            <a:avLst/>
          </a:prstGeom>
        </p:spPr>
      </p:pic>
      <p:pic>
        <p:nvPicPr>
          <p:cNvPr id="50" name="Graphic 49" descr="Gears with solid fill">
            <a:extLst>
              <a:ext uri="{FF2B5EF4-FFF2-40B4-BE49-F238E27FC236}">
                <a16:creationId xmlns:a16="http://schemas.microsoft.com/office/drawing/2014/main" id="{0B0F8FFD-FD4E-48BF-A80E-CEA23309D2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8123" y="4152040"/>
            <a:ext cx="640777" cy="640777"/>
          </a:xfrm>
          <a:prstGeom prst="rect">
            <a:avLst/>
          </a:prstGeom>
        </p:spPr>
      </p:pic>
      <p:pic>
        <p:nvPicPr>
          <p:cNvPr id="51" name="Graphic 50" descr="Puzzle pieces with solid fill">
            <a:extLst>
              <a:ext uri="{FF2B5EF4-FFF2-40B4-BE49-F238E27FC236}">
                <a16:creationId xmlns:a16="http://schemas.microsoft.com/office/drawing/2014/main" id="{AC757052-396D-45BF-8D37-BF046D62A5B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0766" y="3054742"/>
            <a:ext cx="541856" cy="541856"/>
          </a:xfrm>
          <a:prstGeom prst="rect">
            <a:avLst/>
          </a:prstGeom>
        </p:spPr>
      </p:pic>
      <p:pic>
        <p:nvPicPr>
          <p:cNvPr id="53" name="Graphic 52" descr="Warning with solid fill">
            <a:extLst>
              <a:ext uri="{FF2B5EF4-FFF2-40B4-BE49-F238E27FC236}">
                <a16:creationId xmlns:a16="http://schemas.microsoft.com/office/drawing/2014/main" id="{FEC575F3-22D8-4E9E-BBB0-A6907372230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66194" y="2425680"/>
            <a:ext cx="294124" cy="294124"/>
          </a:xfrm>
          <a:prstGeom prst="rect">
            <a:avLst/>
          </a:prstGeom>
        </p:spPr>
      </p:pic>
      <p:pic>
        <p:nvPicPr>
          <p:cNvPr id="55" name="Graphic 54" descr="Business Growth with solid fill">
            <a:extLst>
              <a:ext uri="{FF2B5EF4-FFF2-40B4-BE49-F238E27FC236}">
                <a16:creationId xmlns:a16="http://schemas.microsoft.com/office/drawing/2014/main" id="{A93D91E5-4B7B-4F58-B639-25D21C2729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03784" y="2090529"/>
            <a:ext cx="493539" cy="493539"/>
          </a:xfrm>
          <a:prstGeom prst="rect">
            <a:avLst/>
          </a:prstGeom>
        </p:spPr>
      </p:pic>
      <p:sp>
        <p:nvSpPr>
          <p:cNvPr id="5" name="Speech Bubble: Oval 4">
            <a:extLst>
              <a:ext uri="{FF2B5EF4-FFF2-40B4-BE49-F238E27FC236}">
                <a16:creationId xmlns:a16="http://schemas.microsoft.com/office/drawing/2014/main" id="{B3F8B659-4D41-4290-A9B4-378772924DB5}"/>
              </a:ext>
            </a:extLst>
          </p:cNvPr>
          <p:cNvSpPr/>
          <p:nvPr/>
        </p:nvSpPr>
        <p:spPr>
          <a:xfrm>
            <a:off x="2821944" y="1160407"/>
            <a:ext cx="3006683" cy="786586"/>
          </a:xfrm>
          <a:custGeom>
            <a:avLst/>
            <a:gdLst>
              <a:gd name="connsiteX0" fmla="*/ -119305 w 3006683"/>
              <a:gd name="connsiteY0" fmla="*/ 794766 h 786586"/>
              <a:gd name="connsiteX1" fmla="*/ 234068 w 3006683"/>
              <a:gd name="connsiteY1" fmla="*/ 604046 h 786586"/>
              <a:gd name="connsiteX2" fmla="*/ 1419235 w 3006683"/>
              <a:gd name="connsiteY2" fmla="*/ 616 h 786586"/>
              <a:gd name="connsiteX3" fmla="*/ 2562938 w 3006683"/>
              <a:gd name="connsiteY3" fmla="*/ 114299 h 786586"/>
              <a:gd name="connsiteX4" fmla="*/ 1626278 w 3006683"/>
              <a:gd name="connsiteY4" fmla="*/ 785269 h 786586"/>
              <a:gd name="connsiteX5" fmla="*/ 628271 w 3006683"/>
              <a:gd name="connsiteY5" fmla="*/ 713091 h 786586"/>
              <a:gd name="connsiteX6" fmla="*/ 247007 w 3006683"/>
              <a:gd name="connsiteY6" fmla="*/ 754745 h 786586"/>
              <a:gd name="connsiteX7" fmla="*/ -119305 w 3006683"/>
              <a:gd name="connsiteY7" fmla="*/ 794766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6683" h="786586" fill="none" extrusionOk="0">
                <a:moveTo>
                  <a:pt x="-119305" y="794766"/>
                </a:moveTo>
                <a:cubicBezTo>
                  <a:pt x="25420" y="737900"/>
                  <a:pt x="135632" y="635421"/>
                  <a:pt x="234068" y="604046"/>
                </a:cubicBezTo>
                <a:cubicBezTo>
                  <a:pt x="-369272" y="379963"/>
                  <a:pt x="195613" y="88897"/>
                  <a:pt x="1419235" y="616"/>
                </a:cubicBezTo>
                <a:cubicBezTo>
                  <a:pt x="1784769" y="-43432"/>
                  <a:pt x="2330428" y="22339"/>
                  <a:pt x="2562938" y="114299"/>
                </a:cubicBezTo>
                <a:cubicBezTo>
                  <a:pt x="3533088" y="280318"/>
                  <a:pt x="2789676" y="778451"/>
                  <a:pt x="1626278" y="785269"/>
                </a:cubicBezTo>
                <a:cubicBezTo>
                  <a:pt x="1280491" y="790224"/>
                  <a:pt x="953964" y="752099"/>
                  <a:pt x="628271" y="713091"/>
                </a:cubicBezTo>
                <a:cubicBezTo>
                  <a:pt x="513679" y="738336"/>
                  <a:pt x="418318" y="743670"/>
                  <a:pt x="247007" y="754745"/>
                </a:cubicBezTo>
                <a:cubicBezTo>
                  <a:pt x="75696" y="765820"/>
                  <a:pt x="-25963" y="768044"/>
                  <a:pt x="-119305" y="794766"/>
                </a:cubicBezTo>
                <a:close/>
              </a:path>
              <a:path w="3006683" h="786586" stroke="0" extrusionOk="0">
                <a:moveTo>
                  <a:pt x="-119305" y="794766"/>
                </a:moveTo>
                <a:cubicBezTo>
                  <a:pt x="28893" y="723409"/>
                  <a:pt x="146651" y="654243"/>
                  <a:pt x="234068" y="604046"/>
                </a:cubicBezTo>
                <a:cubicBezTo>
                  <a:pt x="-465454" y="444207"/>
                  <a:pt x="429700" y="-3123"/>
                  <a:pt x="1419235" y="616"/>
                </a:cubicBezTo>
                <a:cubicBezTo>
                  <a:pt x="1859361" y="-73825"/>
                  <a:pt x="2290377" y="56863"/>
                  <a:pt x="2562938" y="114299"/>
                </a:cubicBezTo>
                <a:cubicBezTo>
                  <a:pt x="3450772" y="402907"/>
                  <a:pt x="2751828" y="769618"/>
                  <a:pt x="1626278" y="785269"/>
                </a:cubicBezTo>
                <a:cubicBezTo>
                  <a:pt x="1309647" y="755383"/>
                  <a:pt x="944263" y="785949"/>
                  <a:pt x="628271" y="713091"/>
                </a:cubicBezTo>
                <a:cubicBezTo>
                  <a:pt x="498092" y="741956"/>
                  <a:pt x="396983" y="731713"/>
                  <a:pt x="269435" y="752295"/>
                </a:cubicBezTo>
                <a:cubicBezTo>
                  <a:pt x="141887" y="772877"/>
                  <a:pt x="54873" y="775570"/>
                  <a:pt x="-119305" y="794766"/>
                </a:cubicBezTo>
                <a:close/>
              </a:path>
            </a:pathLst>
          </a:custGeom>
          <a:solidFill>
            <a:schemeClr val="bg1"/>
          </a:solidFill>
          <a:ln>
            <a:solidFill>
              <a:srgbClr val="0000FF"/>
            </a:solidFill>
            <a:extLst>
              <a:ext uri="{C807C97D-BFC1-408E-A445-0C87EB9F89A2}">
                <ask:lineSketchStyleProps xmlns:ask="http://schemas.microsoft.com/office/drawing/2018/sketchyshapes" sd="2803792662">
                  <a:prstGeom prst="wedgeEllipseCallout">
                    <a:avLst>
                      <a:gd name="adj1" fmla="val -53968"/>
                      <a:gd name="adj2" fmla="val 51040"/>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65000"/>
                    <a:lumOff val="35000"/>
                  </a:schemeClr>
                </a:solidFill>
                <a:latin typeface="Poppins" panose="00000500000000000000" pitchFamily="2" charset="0"/>
                <a:cs typeface="Poppins" panose="00000500000000000000" pitchFamily="2" charset="0"/>
              </a:rPr>
              <a:t>Ray et. al. ICSE’16,</a:t>
            </a:r>
          </a:p>
          <a:p>
            <a:pPr algn="ctr"/>
            <a:r>
              <a:rPr lang="en-US" sz="1400" dirty="0" err="1">
                <a:solidFill>
                  <a:schemeClr val="tx1">
                    <a:lumMod val="65000"/>
                    <a:lumOff val="35000"/>
                  </a:schemeClr>
                </a:solidFill>
                <a:latin typeface="Poppins" panose="00000500000000000000" pitchFamily="2" charset="0"/>
                <a:cs typeface="Poppins" panose="00000500000000000000" pitchFamily="2" charset="0"/>
              </a:rPr>
              <a:t>Hindle</a:t>
            </a:r>
            <a:r>
              <a:rPr lang="en-US" sz="1400" dirty="0">
                <a:solidFill>
                  <a:schemeClr val="tx1">
                    <a:lumMod val="65000"/>
                    <a:lumOff val="35000"/>
                  </a:schemeClr>
                </a:solidFill>
                <a:latin typeface="Poppins" panose="00000500000000000000" pitchFamily="2" charset="0"/>
                <a:cs typeface="Poppins" panose="00000500000000000000" pitchFamily="2" charset="0"/>
              </a:rPr>
              <a:t> et. al. CACM’16</a:t>
            </a:r>
          </a:p>
        </p:txBody>
      </p:sp>
      <p:sp>
        <p:nvSpPr>
          <p:cNvPr id="57" name="Speech Bubble: Oval 56">
            <a:extLst>
              <a:ext uri="{FF2B5EF4-FFF2-40B4-BE49-F238E27FC236}">
                <a16:creationId xmlns:a16="http://schemas.microsoft.com/office/drawing/2014/main" id="{0B3B5327-96E1-436A-8CFC-DE3545C78A37}"/>
              </a:ext>
            </a:extLst>
          </p:cNvPr>
          <p:cNvSpPr/>
          <p:nvPr/>
        </p:nvSpPr>
        <p:spPr>
          <a:xfrm>
            <a:off x="6796340" y="1401103"/>
            <a:ext cx="2194506" cy="807078"/>
          </a:xfrm>
          <a:custGeom>
            <a:avLst/>
            <a:gdLst>
              <a:gd name="connsiteX0" fmla="*/ -162020 w 2194506"/>
              <a:gd name="connsiteY0" fmla="*/ 839159 h 807078"/>
              <a:gd name="connsiteX1" fmla="*/ 169246 w 2194506"/>
              <a:gd name="connsiteY1" fmla="*/ 618856 h 807078"/>
              <a:gd name="connsiteX2" fmla="*/ 977959 w 2194506"/>
              <a:gd name="connsiteY2" fmla="*/ 2392 h 807078"/>
              <a:gd name="connsiteX3" fmla="*/ 1875880 w 2194506"/>
              <a:gd name="connsiteY3" fmla="*/ 119209 h 807078"/>
              <a:gd name="connsiteX4" fmla="*/ 1270997 w 2194506"/>
              <a:gd name="connsiteY4" fmla="*/ 801987 h 807078"/>
              <a:gd name="connsiteX5" fmla="*/ 456139 w 2194506"/>
              <a:gd name="connsiteY5" fmla="*/ 731029 h 807078"/>
              <a:gd name="connsiteX6" fmla="*/ -162020 w 2194506"/>
              <a:gd name="connsiteY6" fmla="*/ 839159 h 80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4506" h="807078" fill="none" extrusionOk="0">
                <a:moveTo>
                  <a:pt x="-162020" y="839159"/>
                </a:moveTo>
                <a:cubicBezTo>
                  <a:pt x="-85191" y="789950"/>
                  <a:pt x="94972" y="681438"/>
                  <a:pt x="169246" y="618856"/>
                </a:cubicBezTo>
                <a:cubicBezTo>
                  <a:pt x="-328079" y="396537"/>
                  <a:pt x="237870" y="23647"/>
                  <a:pt x="977959" y="2392"/>
                </a:cubicBezTo>
                <a:cubicBezTo>
                  <a:pt x="1299941" y="-1475"/>
                  <a:pt x="1626847" y="58672"/>
                  <a:pt x="1875880" y="119209"/>
                </a:cubicBezTo>
                <a:cubicBezTo>
                  <a:pt x="2526194" y="354773"/>
                  <a:pt x="2231574" y="850588"/>
                  <a:pt x="1270997" y="801987"/>
                </a:cubicBezTo>
                <a:cubicBezTo>
                  <a:pt x="982919" y="806467"/>
                  <a:pt x="721249" y="825183"/>
                  <a:pt x="456139" y="731029"/>
                </a:cubicBezTo>
                <a:cubicBezTo>
                  <a:pt x="206494" y="744302"/>
                  <a:pt x="74555" y="816706"/>
                  <a:pt x="-162020" y="839159"/>
                </a:cubicBezTo>
                <a:close/>
              </a:path>
              <a:path w="2194506" h="807078" stroke="0" extrusionOk="0">
                <a:moveTo>
                  <a:pt x="-162020" y="839159"/>
                </a:moveTo>
                <a:cubicBezTo>
                  <a:pt x="-87534" y="785074"/>
                  <a:pt x="80908" y="684449"/>
                  <a:pt x="169246" y="618856"/>
                </a:cubicBezTo>
                <a:cubicBezTo>
                  <a:pt x="-331671" y="442319"/>
                  <a:pt x="282894" y="20242"/>
                  <a:pt x="977959" y="2392"/>
                </a:cubicBezTo>
                <a:cubicBezTo>
                  <a:pt x="1322386" y="-69067"/>
                  <a:pt x="1659111" y="45224"/>
                  <a:pt x="1875880" y="119209"/>
                </a:cubicBezTo>
                <a:cubicBezTo>
                  <a:pt x="2456775" y="466212"/>
                  <a:pt x="2031036" y="759369"/>
                  <a:pt x="1270997" y="801987"/>
                </a:cubicBezTo>
                <a:cubicBezTo>
                  <a:pt x="994490" y="809128"/>
                  <a:pt x="735938" y="824588"/>
                  <a:pt x="456139" y="731029"/>
                </a:cubicBezTo>
                <a:cubicBezTo>
                  <a:pt x="215451" y="796215"/>
                  <a:pt x="-39772" y="794139"/>
                  <a:pt x="-162020" y="839159"/>
                </a:cubicBezTo>
                <a:close/>
              </a:path>
            </a:pathLst>
          </a:custGeom>
          <a:solidFill>
            <a:schemeClr val="bg1"/>
          </a:solidFill>
          <a:ln>
            <a:solidFill>
              <a:srgbClr val="0000FF"/>
            </a:solidFill>
            <a:extLst>
              <a:ext uri="{C807C97D-BFC1-408E-A445-0C87EB9F89A2}">
                <ask:lineSketchStyleProps xmlns:ask="http://schemas.microsoft.com/office/drawing/2018/sketchyshapes" sd="2803792662">
                  <a:prstGeom prst="wedgeEllipseCallout">
                    <a:avLst>
                      <a:gd name="adj1" fmla="val -57383"/>
                      <a:gd name="adj2" fmla="val 53975"/>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lumMod val="65000"/>
                    <a:lumOff val="35000"/>
                  </a:schemeClr>
                </a:solidFill>
                <a:latin typeface="Poppins" panose="00000500000000000000" pitchFamily="2" charset="0"/>
                <a:cs typeface="Poppins" panose="00000500000000000000" pitchFamily="2" charset="0"/>
              </a:rPr>
              <a:t>Jiminez</a:t>
            </a:r>
            <a:r>
              <a:rPr lang="en-US" sz="1400" dirty="0">
                <a:solidFill>
                  <a:schemeClr val="tx1">
                    <a:lumMod val="65000"/>
                    <a:lumOff val="35000"/>
                  </a:schemeClr>
                </a:solidFill>
                <a:latin typeface="Poppins" panose="00000500000000000000" pitchFamily="2" charset="0"/>
                <a:cs typeface="Poppins" panose="00000500000000000000" pitchFamily="2" charset="0"/>
              </a:rPr>
              <a:t> et. al. ESEM’18</a:t>
            </a:r>
          </a:p>
        </p:txBody>
      </p:sp>
      <p:sp>
        <p:nvSpPr>
          <p:cNvPr id="58" name="Speech Bubble: Oval 57">
            <a:extLst>
              <a:ext uri="{FF2B5EF4-FFF2-40B4-BE49-F238E27FC236}">
                <a16:creationId xmlns:a16="http://schemas.microsoft.com/office/drawing/2014/main" id="{4F470747-0BF0-4CF5-B33C-8A78D6DB4D96}"/>
              </a:ext>
            </a:extLst>
          </p:cNvPr>
          <p:cNvSpPr/>
          <p:nvPr/>
        </p:nvSpPr>
        <p:spPr>
          <a:xfrm>
            <a:off x="3186422" y="2851453"/>
            <a:ext cx="1884929" cy="638130"/>
          </a:xfrm>
          <a:custGeom>
            <a:avLst/>
            <a:gdLst>
              <a:gd name="connsiteX0" fmla="*/ -99562 w 1884929"/>
              <a:gd name="connsiteY0" fmla="*/ 623211 h 638130"/>
              <a:gd name="connsiteX1" fmla="*/ 124354 w 1884929"/>
              <a:gd name="connsiteY1" fmla="*/ 477471 h 638130"/>
              <a:gd name="connsiteX2" fmla="*/ 863008 w 1884929"/>
              <a:gd name="connsiteY2" fmla="*/ 1136 h 638130"/>
              <a:gd name="connsiteX3" fmla="*/ 1639852 w 1884929"/>
              <a:gd name="connsiteY3" fmla="*/ 104446 h 638130"/>
              <a:gd name="connsiteX4" fmla="*/ 1058830 w 1884929"/>
              <a:gd name="connsiteY4" fmla="*/ 635689 h 638130"/>
              <a:gd name="connsiteX5" fmla="*/ 359206 w 1884929"/>
              <a:gd name="connsiteY5" fmla="*/ 569690 h 638130"/>
              <a:gd name="connsiteX6" fmla="*/ -99562 w 1884929"/>
              <a:gd name="connsiteY6" fmla="*/ 623211 h 63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4929" h="638130" fill="none" extrusionOk="0">
                <a:moveTo>
                  <a:pt x="-99562" y="623211"/>
                </a:moveTo>
                <a:cubicBezTo>
                  <a:pt x="-27545" y="561028"/>
                  <a:pt x="44035" y="517242"/>
                  <a:pt x="124354" y="477471"/>
                </a:cubicBezTo>
                <a:cubicBezTo>
                  <a:pt x="-322868" y="323775"/>
                  <a:pt x="222922" y="12962"/>
                  <a:pt x="863008" y="1136"/>
                </a:cubicBezTo>
                <a:cubicBezTo>
                  <a:pt x="1136325" y="10679"/>
                  <a:pt x="1428452" y="58338"/>
                  <a:pt x="1639852" y="104446"/>
                </a:cubicBezTo>
                <a:cubicBezTo>
                  <a:pt x="2179459" y="298701"/>
                  <a:pt x="1874843" y="678491"/>
                  <a:pt x="1058830" y="635689"/>
                </a:cubicBezTo>
                <a:cubicBezTo>
                  <a:pt x="805592" y="620735"/>
                  <a:pt x="585473" y="652967"/>
                  <a:pt x="359206" y="569690"/>
                </a:cubicBezTo>
                <a:cubicBezTo>
                  <a:pt x="256990" y="586819"/>
                  <a:pt x="4575" y="591853"/>
                  <a:pt x="-99562" y="623211"/>
                </a:cubicBezTo>
                <a:close/>
              </a:path>
              <a:path w="1884929" h="638130" stroke="0" extrusionOk="0">
                <a:moveTo>
                  <a:pt x="-99562" y="623211"/>
                </a:moveTo>
                <a:cubicBezTo>
                  <a:pt x="-50677" y="586125"/>
                  <a:pt x="17246" y="542902"/>
                  <a:pt x="124354" y="477471"/>
                </a:cubicBezTo>
                <a:cubicBezTo>
                  <a:pt x="-282621" y="347145"/>
                  <a:pt x="249924" y="11174"/>
                  <a:pt x="863008" y="1136"/>
                </a:cubicBezTo>
                <a:cubicBezTo>
                  <a:pt x="1160585" y="-31872"/>
                  <a:pt x="1451441" y="37288"/>
                  <a:pt x="1639852" y="104446"/>
                </a:cubicBezTo>
                <a:cubicBezTo>
                  <a:pt x="2143810" y="318786"/>
                  <a:pt x="1764943" y="607758"/>
                  <a:pt x="1058830" y="635689"/>
                </a:cubicBezTo>
                <a:cubicBezTo>
                  <a:pt x="822948" y="632470"/>
                  <a:pt x="574921" y="635055"/>
                  <a:pt x="359206" y="569690"/>
                </a:cubicBezTo>
                <a:cubicBezTo>
                  <a:pt x="186354" y="572157"/>
                  <a:pt x="32617" y="607378"/>
                  <a:pt x="-99562" y="623211"/>
                </a:cubicBezTo>
                <a:close/>
              </a:path>
            </a:pathLst>
          </a:custGeom>
          <a:solidFill>
            <a:schemeClr val="bg1"/>
          </a:solidFill>
          <a:ln>
            <a:solidFill>
              <a:srgbClr val="0000FF"/>
            </a:solidFill>
            <a:extLst>
              <a:ext uri="{C807C97D-BFC1-408E-A445-0C87EB9F89A2}">
                <ask:lineSketchStyleProps xmlns:ask="http://schemas.microsoft.com/office/drawing/2018/sketchyshapes" sd="2803792662">
                  <a:prstGeom prst="wedgeEllipseCallout">
                    <a:avLst>
                      <a:gd name="adj1" fmla="val -55282"/>
                      <a:gd name="adj2" fmla="val 47662"/>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65000"/>
                    <a:lumOff val="35000"/>
                  </a:schemeClr>
                </a:solidFill>
                <a:latin typeface="Poppins" panose="00000500000000000000" pitchFamily="2" charset="0"/>
                <a:cs typeface="Poppins" panose="00000500000000000000" pitchFamily="2" charset="0"/>
              </a:rPr>
              <a:t>Meng et. al. ICSE ’13, ‘15</a:t>
            </a:r>
          </a:p>
        </p:txBody>
      </p:sp>
      <p:sp>
        <p:nvSpPr>
          <p:cNvPr id="61" name="Speech Bubble: Oval 60">
            <a:extLst>
              <a:ext uri="{FF2B5EF4-FFF2-40B4-BE49-F238E27FC236}">
                <a16:creationId xmlns:a16="http://schemas.microsoft.com/office/drawing/2014/main" id="{8876550B-8B12-4807-9C3D-8B4F38FD1E7F}"/>
              </a:ext>
            </a:extLst>
          </p:cNvPr>
          <p:cNvSpPr/>
          <p:nvPr/>
        </p:nvSpPr>
        <p:spPr>
          <a:xfrm>
            <a:off x="6607095" y="3393465"/>
            <a:ext cx="1884929" cy="638130"/>
          </a:xfrm>
          <a:custGeom>
            <a:avLst/>
            <a:gdLst>
              <a:gd name="connsiteX0" fmla="*/ -280534 w 1884929"/>
              <a:gd name="connsiteY0" fmla="*/ 280311 h 638130"/>
              <a:gd name="connsiteX1" fmla="*/ 38101 w 1884929"/>
              <a:gd name="connsiteY1" fmla="*/ 229261 h 638130"/>
              <a:gd name="connsiteX2" fmla="*/ 963504 w 1884929"/>
              <a:gd name="connsiteY2" fmla="*/ 79 h 638130"/>
              <a:gd name="connsiteX3" fmla="*/ 1880552 w 1884929"/>
              <a:gd name="connsiteY3" fmla="*/ 349788 h 638130"/>
              <a:gd name="connsiteX4" fmla="*/ 942587 w 1884929"/>
              <a:gd name="connsiteY4" fmla="*/ 638130 h 638130"/>
              <a:gd name="connsiteX5" fmla="*/ 4584 w 1884929"/>
              <a:gd name="connsiteY5" fmla="*/ 350493 h 638130"/>
              <a:gd name="connsiteX6" fmla="*/ -280534 w 1884929"/>
              <a:gd name="connsiteY6" fmla="*/ 280311 h 638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4929" h="638130" fill="none" extrusionOk="0">
                <a:moveTo>
                  <a:pt x="-280534" y="280311"/>
                </a:moveTo>
                <a:cubicBezTo>
                  <a:pt x="-167734" y="271707"/>
                  <a:pt x="-36772" y="226497"/>
                  <a:pt x="38101" y="229261"/>
                </a:cubicBezTo>
                <a:cubicBezTo>
                  <a:pt x="118968" y="108934"/>
                  <a:pt x="567024" y="-8138"/>
                  <a:pt x="963504" y="79"/>
                </a:cubicBezTo>
                <a:cubicBezTo>
                  <a:pt x="1476836" y="36762"/>
                  <a:pt x="1912030" y="206593"/>
                  <a:pt x="1880552" y="349788"/>
                </a:cubicBezTo>
                <a:cubicBezTo>
                  <a:pt x="1917198" y="522690"/>
                  <a:pt x="1435117" y="647413"/>
                  <a:pt x="942587" y="638130"/>
                </a:cubicBezTo>
                <a:cubicBezTo>
                  <a:pt x="452724" y="598161"/>
                  <a:pt x="66904" y="529392"/>
                  <a:pt x="4584" y="350493"/>
                </a:cubicBezTo>
                <a:cubicBezTo>
                  <a:pt x="-123492" y="308855"/>
                  <a:pt x="-176931" y="293237"/>
                  <a:pt x="-280534" y="280311"/>
                </a:cubicBezTo>
                <a:close/>
              </a:path>
              <a:path w="1884929" h="638130" stroke="0" extrusionOk="0">
                <a:moveTo>
                  <a:pt x="-280534" y="280311"/>
                </a:moveTo>
                <a:cubicBezTo>
                  <a:pt x="-144639" y="244281"/>
                  <a:pt x="-81332" y="238658"/>
                  <a:pt x="38101" y="229261"/>
                </a:cubicBezTo>
                <a:cubicBezTo>
                  <a:pt x="96703" y="158938"/>
                  <a:pt x="628777" y="-15121"/>
                  <a:pt x="963504" y="79"/>
                </a:cubicBezTo>
                <a:cubicBezTo>
                  <a:pt x="1518593" y="-29692"/>
                  <a:pt x="1963291" y="186396"/>
                  <a:pt x="1880552" y="349788"/>
                </a:cubicBezTo>
                <a:cubicBezTo>
                  <a:pt x="1823716" y="536851"/>
                  <a:pt x="1367217" y="642782"/>
                  <a:pt x="942587" y="638130"/>
                </a:cubicBezTo>
                <a:cubicBezTo>
                  <a:pt x="474927" y="621522"/>
                  <a:pt x="70633" y="526643"/>
                  <a:pt x="4584" y="350493"/>
                </a:cubicBezTo>
                <a:cubicBezTo>
                  <a:pt x="-102028" y="318032"/>
                  <a:pt x="-161221" y="299436"/>
                  <a:pt x="-280534" y="280311"/>
                </a:cubicBezTo>
                <a:close/>
              </a:path>
            </a:pathLst>
          </a:custGeom>
          <a:solidFill>
            <a:schemeClr val="bg1"/>
          </a:solidFill>
          <a:ln>
            <a:solidFill>
              <a:srgbClr val="0000FF"/>
            </a:solidFill>
            <a:extLst>
              <a:ext uri="{C807C97D-BFC1-408E-A445-0C87EB9F89A2}">
                <ask:lineSketchStyleProps xmlns:ask="http://schemas.microsoft.com/office/drawing/2018/sketchyshapes" sd="2803792662">
                  <a:prstGeom prst="wedgeEllipseCallout">
                    <a:avLst>
                      <a:gd name="adj1" fmla="val -64883"/>
                      <a:gd name="adj2" fmla="val -6073"/>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65000"/>
                    <a:lumOff val="35000"/>
                  </a:schemeClr>
                </a:solidFill>
                <a:latin typeface="Poppins" panose="00000500000000000000" pitchFamily="2" charset="0"/>
                <a:cs typeface="Poppins" panose="00000500000000000000" pitchFamily="2" charset="0"/>
              </a:rPr>
              <a:t>Li et. al. NDSS’18</a:t>
            </a:r>
          </a:p>
        </p:txBody>
      </p:sp>
      <p:sp>
        <p:nvSpPr>
          <p:cNvPr id="73" name="Rectangle 72">
            <a:extLst>
              <a:ext uri="{FF2B5EF4-FFF2-40B4-BE49-F238E27FC236}">
                <a16:creationId xmlns:a16="http://schemas.microsoft.com/office/drawing/2014/main" id="{CB850D23-7F53-4C06-A2D9-3049D2B9A246}"/>
              </a:ext>
            </a:extLst>
          </p:cNvPr>
          <p:cNvSpPr/>
          <p:nvPr/>
        </p:nvSpPr>
        <p:spPr>
          <a:xfrm>
            <a:off x="3320676" y="2321602"/>
            <a:ext cx="5343129" cy="2369880"/>
          </a:xfrm>
          <a:custGeom>
            <a:avLst/>
            <a:gdLst>
              <a:gd name="connsiteX0" fmla="*/ 0 w 5343129"/>
              <a:gd name="connsiteY0" fmla="*/ 0 h 2369880"/>
              <a:gd name="connsiteX1" fmla="*/ 486818 w 5343129"/>
              <a:gd name="connsiteY1" fmla="*/ 0 h 2369880"/>
              <a:gd name="connsiteX2" fmla="*/ 973637 w 5343129"/>
              <a:gd name="connsiteY2" fmla="*/ 0 h 2369880"/>
              <a:gd name="connsiteX3" fmla="*/ 1460455 w 5343129"/>
              <a:gd name="connsiteY3" fmla="*/ 0 h 2369880"/>
              <a:gd name="connsiteX4" fmla="*/ 2000705 w 5343129"/>
              <a:gd name="connsiteY4" fmla="*/ 0 h 2369880"/>
              <a:gd name="connsiteX5" fmla="*/ 2701249 w 5343129"/>
              <a:gd name="connsiteY5" fmla="*/ 0 h 2369880"/>
              <a:gd name="connsiteX6" fmla="*/ 3188067 w 5343129"/>
              <a:gd name="connsiteY6" fmla="*/ 0 h 2369880"/>
              <a:gd name="connsiteX7" fmla="*/ 3674885 w 5343129"/>
              <a:gd name="connsiteY7" fmla="*/ 0 h 2369880"/>
              <a:gd name="connsiteX8" fmla="*/ 4161704 w 5343129"/>
              <a:gd name="connsiteY8" fmla="*/ 0 h 2369880"/>
              <a:gd name="connsiteX9" fmla="*/ 4808816 w 5343129"/>
              <a:gd name="connsiteY9" fmla="*/ 0 h 2369880"/>
              <a:gd name="connsiteX10" fmla="*/ 5343129 w 5343129"/>
              <a:gd name="connsiteY10" fmla="*/ 0 h 2369880"/>
              <a:gd name="connsiteX11" fmla="*/ 5343129 w 5343129"/>
              <a:gd name="connsiteY11" fmla="*/ 616169 h 2369880"/>
              <a:gd name="connsiteX12" fmla="*/ 5343129 w 5343129"/>
              <a:gd name="connsiteY12" fmla="*/ 1137542 h 2369880"/>
              <a:gd name="connsiteX13" fmla="*/ 5343129 w 5343129"/>
              <a:gd name="connsiteY13" fmla="*/ 1658916 h 2369880"/>
              <a:gd name="connsiteX14" fmla="*/ 5343129 w 5343129"/>
              <a:gd name="connsiteY14" fmla="*/ 2369880 h 2369880"/>
              <a:gd name="connsiteX15" fmla="*/ 4642585 w 5343129"/>
              <a:gd name="connsiteY15" fmla="*/ 2369880 h 2369880"/>
              <a:gd name="connsiteX16" fmla="*/ 3995473 w 5343129"/>
              <a:gd name="connsiteY16" fmla="*/ 2369880 h 2369880"/>
              <a:gd name="connsiteX17" fmla="*/ 3348361 w 5343129"/>
              <a:gd name="connsiteY17" fmla="*/ 2369880 h 2369880"/>
              <a:gd name="connsiteX18" fmla="*/ 2914974 w 5343129"/>
              <a:gd name="connsiteY18" fmla="*/ 2369880 h 2369880"/>
              <a:gd name="connsiteX19" fmla="*/ 2374724 w 5343129"/>
              <a:gd name="connsiteY19" fmla="*/ 2369880 h 2369880"/>
              <a:gd name="connsiteX20" fmla="*/ 1941337 w 5343129"/>
              <a:gd name="connsiteY20" fmla="*/ 2369880 h 2369880"/>
              <a:gd name="connsiteX21" fmla="*/ 1401087 w 5343129"/>
              <a:gd name="connsiteY21" fmla="*/ 2369880 h 2369880"/>
              <a:gd name="connsiteX22" fmla="*/ 967700 w 5343129"/>
              <a:gd name="connsiteY22" fmla="*/ 2369880 h 2369880"/>
              <a:gd name="connsiteX23" fmla="*/ 0 w 5343129"/>
              <a:gd name="connsiteY23" fmla="*/ 2369880 h 2369880"/>
              <a:gd name="connsiteX24" fmla="*/ 0 w 5343129"/>
              <a:gd name="connsiteY24" fmla="*/ 1848506 h 2369880"/>
              <a:gd name="connsiteX25" fmla="*/ 0 w 5343129"/>
              <a:gd name="connsiteY25" fmla="*/ 1208639 h 2369880"/>
              <a:gd name="connsiteX26" fmla="*/ 0 w 5343129"/>
              <a:gd name="connsiteY26" fmla="*/ 663566 h 2369880"/>
              <a:gd name="connsiteX27" fmla="*/ 0 w 5343129"/>
              <a:gd name="connsiteY27" fmla="*/ 0 h 236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43129" h="2369880" fill="none" extrusionOk="0">
                <a:moveTo>
                  <a:pt x="0" y="0"/>
                </a:moveTo>
                <a:cubicBezTo>
                  <a:pt x="235733" y="-41698"/>
                  <a:pt x="275015" y="43963"/>
                  <a:pt x="486818" y="0"/>
                </a:cubicBezTo>
                <a:cubicBezTo>
                  <a:pt x="698621" y="-43963"/>
                  <a:pt x="872964" y="38971"/>
                  <a:pt x="973637" y="0"/>
                </a:cubicBezTo>
                <a:cubicBezTo>
                  <a:pt x="1074310" y="-38971"/>
                  <a:pt x="1272250" y="43883"/>
                  <a:pt x="1460455" y="0"/>
                </a:cubicBezTo>
                <a:cubicBezTo>
                  <a:pt x="1648660" y="-43883"/>
                  <a:pt x="1771748" y="42141"/>
                  <a:pt x="2000705" y="0"/>
                </a:cubicBezTo>
                <a:cubicBezTo>
                  <a:pt x="2229662" y="-42141"/>
                  <a:pt x="2496676" y="33621"/>
                  <a:pt x="2701249" y="0"/>
                </a:cubicBezTo>
                <a:cubicBezTo>
                  <a:pt x="2905822" y="-33621"/>
                  <a:pt x="3053530" y="35645"/>
                  <a:pt x="3188067" y="0"/>
                </a:cubicBezTo>
                <a:cubicBezTo>
                  <a:pt x="3322604" y="-35645"/>
                  <a:pt x="3445481" y="47285"/>
                  <a:pt x="3674885" y="0"/>
                </a:cubicBezTo>
                <a:cubicBezTo>
                  <a:pt x="3904289" y="-47285"/>
                  <a:pt x="3964022" y="28226"/>
                  <a:pt x="4161704" y="0"/>
                </a:cubicBezTo>
                <a:cubicBezTo>
                  <a:pt x="4359386" y="-28226"/>
                  <a:pt x="4554337" y="21670"/>
                  <a:pt x="4808816" y="0"/>
                </a:cubicBezTo>
                <a:cubicBezTo>
                  <a:pt x="5063295" y="-21670"/>
                  <a:pt x="5189685" y="37127"/>
                  <a:pt x="5343129" y="0"/>
                </a:cubicBezTo>
                <a:cubicBezTo>
                  <a:pt x="5376602" y="259313"/>
                  <a:pt x="5321568" y="405716"/>
                  <a:pt x="5343129" y="616169"/>
                </a:cubicBezTo>
                <a:cubicBezTo>
                  <a:pt x="5364690" y="826622"/>
                  <a:pt x="5310045" y="900895"/>
                  <a:pt x="5343129" y="1137542"/>
                </a:cubicBezTo>
                <a:cubicBezTo>
                  <a:pt x="5376213" y="1374189"/>
                  <a:pt x="5295507" y="1518148"/>
                  <a:pt x="5343129" y="1658916"/>
                </a:cubicBezTo>
                <a:cubicBezTo>
                  <a:pt x="5390751" y="1799684"/>
                  <a:pt x="5277391" y="2058716"/>
                  <a:pt x="5343129" y="2369880"/>
                </a:cubicBezTo>
                <a:cubicBezTo>
                  <a:pt x="5099117" y="2413237"/>
                  <a:pt x="4896703" y="2302478"/>
                  <a:pt x="4642585" y="2369880"/>
                </a:cubicBezTo>
                <a:cubicBezTo>
                  <a:pt x="4388467" y="2437282"/>
                  <a:pt x="4219063" y="2340583"/>
                  <a:pt x="3995473" y="2369880"/>
                </a:cubicBezTo>
                <a:cubicBezTo>
                  <a:pt x="3771883" y="2399177"/>
                  <a:pt x="3621984" y="2356430"/>
                  <a:pt x="3348361" y="2369880"/>
                </a:cubicBezTo>
                <a:cubicBezTo>
                  <a:pt x="3074738" y="2383330"/>
                  <a:pt x="3092430" y="2363837"/>
                  <a:pt x="2914974" y="2369880"/>
                </a:cubicBezTo>
                <a:cubicBezTo>
                  <a:pt x="2737518" y="2375923"/>
                  <a:pt x="2634423" y="2318161"/>
                  <a:pt x="2374724" y="2369880"/>
                </a:cubicBezTo>
                <a:cubicBezTo>
                  <a:pt x="2115025" y="2421599"/>
                  <a:pt x="2070105" y="2331430"/>
                  <a:pt x="1941337" y="2369880"/>
                </a:cubicBezTo>
                <a:cubicBezTo>
                  <a:pt x="1812569" y="2408330"/>
                  <a:pt x="1664731" y="2340895"/>
                  <a:pt x="1401087" y="2369880"/>
                </a:cubicBezTo>
                <a:cubicBezTo>
                  <a:pt x="1137443" y="2398865"/>
                  <a:pt x="1066753" y="2361317"/>
                  <a:pt x="967700" y="2369880"/>
                </a:cubicBezTo>
                <a:cubicBezTo>
                  <a:pt x="868647" y="2378443"/>
                  <a:pt x="380004" y="2293782"/>
                  <a:pt x="0" y="2369880"/>
                </a:cubicBezTo>
                <a:cubicBezTo>
                  <a:pt x="-34945" y="2213257"/>
                  <a:pt x="31526" y="1999190"/>
                  <a:pt x="0" y="1848506"/>
                </a:cubicBezTo>
                <a:cubicBezTo>
                  <a:pt x="-31526" y="1697822"/>
                  <a:pt x="19501" y="1508262"/>
                  <a:pt x="0" y="1208639"/>
                </a:cubicBezTo>
                <a:cubicBezTo>
                  <a:pt x="-19501" y="909016"/>
                  <a:pt x="6703" y="788936"/>
                  <a:pt x="0" y="663566"/>
                </a:cubicBezTo>
                <a:cubicBezTo>
                  <a:pt x="-6703" y="538196"/>
                  <a:pt x="10304" y="283386"/>
                  <a:pt x="0" y="0"/>
                </a:cubicBezTo>
                <a:close/>
              </a:path>
              <a:path w="5343129" h="2369880" stroke="0" extrusionOk="0">
                <a:moveTo>
                  <a:pt x="0" y="0"/>
                </a:moveTo>
                <a:cubicBezTo>
                  <a:pt x="140152" y="-52315"/>
                  <a:pt x="337614" y="26232"/>
                  <a:pt x="647112" y="0"/>
                </a:cubicBezTo>
                <a:cubicBezTo>
                  <a:pt x="956610" y="-26232"/>
                  <a:pt x="944682" y="30852"/>
                  <a:pt x="1080499" y="0"/>
                </a:cubicBezTo>
                <a:cubicBezTo>
                  <a:pt x="1216316" y="-30852"/>
                  <a:pt x="1613765" y="40429"/>
                  <a:pt x="1781043" y="0"/>
                </a:cubicBezTo>
                <a:cubicBezTo>
                  <a:pt x="1948321" y="-40429"/>
                  <a:pt x="2163276" y="13978"/>
                  <a:pt x="2428155" y="0"/>
                </a:cubicBezTo>
                <a:cubicBezTo>
                  <a:pt x="2693034" y="-13978"/>
                  <a:pt x="2867923" y="8581"/>
                  <a:pt x="3021836" y="0"/>
                </a:cubicBezTo>
                <a:cubicBezTo>
                  <a:pt x="3175749" y="-8581"/>
                  <a:pt x="3387804" y="5247"/>
                  <a:pt x="3668949" y="0"/>
                </a:cubicBezTo>
                <a:cubicBezTo>
                  <a:pt x="3950094" y="-5247"/>
                  <a:pt x="4035383" y="26897"/>
                  <a:pt x="4155767" y="0"/>
                </a:cubicBezTo>
                <a:cubicBezTo>
                  <a:pt x="4276151" y="-26897"/>
                  <a:pt x="4529830" y="29238"/>
                  <a:pt x="4696017" y="0"/>
                </a:cubicBezTo>
                <a:cubicBezTo>
                  <a:pt x="4862204" y="-29238"/>
                  <a:pt x="5093768" y="18115"/>
                  <a:pt x="5343129" y="0"/>
                </a:cubicBezTo>
                <a:cubicBezTo>
                  <a:pt x="5404502" y="201329"/>
                  <a:pt x="5328523" y="455544"/>
                  <a:pt x="5343129" y="639868"/>
                </a:cubicBezTo>
                <a:cubicBezTo>
                  <a:pt x="5357735" y="824192"/>
                  <a:pt x="5298320" y="1028425"/>
                  <a:pt x="5343129" y="1279735"/>
                </a:cubicBezTo>
                <a:cubicBezTo>
                  <a:pt x="5387938" y="1531045"/>
                  <a:pt x="5234744" y="1828174"/>
                  <a:pt x="5343129" y="2369880"/>
                </a:cubicBezTo>
                <a:cubicBezTo>
                  <a:pt x="5179206" y="2418387"/>
                  <a:pt x="4806448" y="2291363"/>
                  <a:pt x="4642585" y="2369880"/>
                </a:cubicBezTo>
                <a:cubicBezTo>
                  <a:pt x="4478722" y="2448397"/>
                  <a:pt x="4165999" y="2294346"/>
                  <a:pt x="3942042" y="2369880"/>
                </a:cubicBezTo>
                <a:cubicBezTo>
                  <a:pt x="3718085" y="2445414"/>
                  <a:pt x="3546387" y="2287467"/>
                  <a:pt x="3241498" y="2369880"/>
                </a:cubicBezTo>
                <a:cubicBezTo>
                  <a:pt x="2936609" y="2452293"/>
                  <a:pt x="2904892" y="2345222"/>
                  <a:pt x="2754680" y="2369880"/>
                </a:cubicBezTo>
                <a:cubicBezTo>
                  <a:pt x="2604468" y="2394538"/>
                  <a:pt x="2435173" y="2363463"/>
                  <a:pt x="2160999" y="2369880"/>
                </a:cubicBezTo>
                <a:cubicBezTo>
                  <a:pt x="1886825" y="2376297"/>
                  <a:pt x="1833516" y="2362717"/>
                  <a:pt x="1727612" y="2369880"/>
                </a:cubicBezTo>
                <a:cubicBezTo>
                  <a:pt x="1621708" y="2377043"/>
                  <a:pt x="1466639" y="2363661"/>
                  <a:pt x="1240793" y="2369880"/>
                </a:cubicBezTo>
                <a:cubicBezTo>
                  <a:pt x="1014947" y="2376099"/>
                  <a:pt x="921399" y="2363277"/>
                  <a:pt x="753975" y="2369880"/>
                </a:cubicBezTo>
                <a:cubicBezTo>
                  <a:pt x="586551" y="2376483"/>
                  <a:pt x="246377" y="2310870"/>
                  <a:pt x="0" y="2369880"/>
                </a:cubicBezTo>
                <a:cubicBezTo>
                  <a:pt x="-17526" y="2117108"/>
                  <a:pt x="64673" y="2037724"/>
                  <a:pt x="0" y="1824808"/>
                </a:cubicBezTo>
                <a:cubicBezTo>
                  <a:pt x="-64673" y="1611892"/>
                  <a:pt x="27999" y="1489766"/>
                  <a:pt x="0" y="1303434"/>
                </a:cubicBezTo>
                <a:cubicBezTo>
                  <a:pt x="-27999" y="1117102"/>
                  <a:pt x="66015" y="936661"/>
                  <a:pt x="0" y="687265"/>
                </a:cubicBezTo>
                <a:cubicBezTo>
                  <a:pt x="-66015" y="437869"/>
                  <a:pt x="30856" y="316697"/>
                  <a:pt x="0" y="0"/>
                </a:cubicBezTo>
                <a:close/>
              </a:path>
            </a:pathLst>
          </a:custGeom>
          <a:solidFill>
            <a:schemeClr val="bg1">
              <a:lumMod val="95000"/>
            </a:schemeClr>
          </a:solidFill>
          <a:ln>
            <a:solidFill>
              <a:schemeClr val="accent1"/>
            </a:solidFill>
            <a:extLst>
              <a:ext uri="{C807C97D-BFC1-408E-A445-0C87EB9F89A2}">
                <ask:lineSketchStyleProps xmlns:ask="http://schemas.microsoft.com/office/drawing/2018/sketchyshapes" sd="4083576965">
                  <a:prstGeom prst="rect">
                    <a:avLst/>
                  </a:prstGeom>
                  <ask:type>
                    <ask:lineSketchScribble/>
                  </ask:type>
                </ask:lineSketchStyleProps>
              </a:ext>
            </a:extLst>
          </a:ln>
          <a:effectLst>
            <a:outerShdw blurRad="50800" dist="38100" dir="5400000" algn="t" rotWithShape="0">
              <a:prstClr val="black">
                <a:alpha val="40000"/>
              </a:prstClr>
            </a:outerShdw>
            <a:reflection blurRad="6350" stA="52000" endA="300" endPos="35000" dir="5400000" sy="-100000" algn="bl" rotWithShape="0"/>
          </a:effectLst>
        </p:spPr>
        <p:txBody>
          <a:bodyPr wrap="none" lIns="91440" tIns="45720" rIns="91440" bIns="45720">
            <a:spAutoFit/>
          </a:bodyPr>
          <a:lstStyle/>
          <a:p>
            <a:pPr algn="ctr"/>
            <a:r>
              <a:rPr lang="en-US" sz="48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67% of Total Time</a:t>
            </a:r>
          </a:p>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nk Free" panose="03080402000500000000" pitchFamily="66" charset="0"/>
              </a:rPr>
              <a:t>Dealing with</a:t>
            </a:r>
          </a:p>
          <a:p>
            <a:pPr algn="ctr"/>
            <a:r>
              <a:rPr lang="en-US" sz="6000" b="1" dirty="0">
                <a:ln w="6600">
                  <a:solidFill>
                    <a:srgbClr val="4B254F"/>
                  </a:solidFill>
                  <a:prstDash val="solid"/>
                </a:ln>
                <a:solidFill>
                  <a:srgbClr val="7030A0"/>
                </a:solidFill>
                <a:effectLst>
                  <a:outerShdw dist="38100" dir="2700000" algn="tl" rotWithShape="0">
                    <a:schemeClr val="accent2"/>
                  </a:outerShdw>
                </a:effectLst>
                <a:latin typeface="Ink Free" panose="03080402000500000000" pitchFamily="66" charset="0"/>
              </a:rPr>
              <a:t>Source Code</a:t>
            </a:r>
          </a:p>
        </p:txBody>
      </p:sp>
    </p:spTree>
    <p:extLst>
      <p:ext uri="{BB962C8B-B14F-4D97-AF65-F5344CB8AC3E}">
        <p14:creationId xmlns:p14="http://schemas.microsoft.com/office/powerpoint/2010/main" val="3077199407"/>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58"/>
                                        </p:tgtEl>
                                        <p:attrNameLst>
                                          <p:attrName>style.visibility</p:attrName>
                                        </p:attrNameLst>
                                      </p:cBhvr>
                                      <p:to>
                                        <p:strVal val="visible"/>
                                      </p:to>
                                    </p:set>
                                    <p:anim calcmode="lin" valueType="num">
                                      <p:cBhvr>
                                        <p:cTn id="18" dur="500" fill="hold"/>
                                        <p:tgtEl>
                                          <p:spTgt spid="58"/>
                                        </p:tgtEl>
                                        <p:attrNameLst>
                                          <p:attrName>ppt_w</p:attrName>
                                        </p:attrNameLst>
                                      </p:cBhvr>
                                      <p:tavLst>
                                        <p:tav tm="0">
                                          <p:val>
                                            <p:fltVal val="0"/>
                                          </p:val>
                                        </p:tav>
                                        <p:tav tm="100000">
                                          <p:val>
                                            <p:strVal val="#ppt_w"/>
                                          </p:val>
                                        </p:tav>
                                      </p:tavLst>
                                    </p:anim>
                                    <p:anim calcmode="lin" valueType="num">
                                      <p:cBhvr>
                                        <p:cTn id="19" dur="500" fill="hold"/>
                                        <p:tgtEl>
                                          <p:spTgt spid="58"/>
                                        </p:tgtEl>
                                        <p:attrNameLst>
                                          <p:attrName>ppt_h</p:attrName>
                                        </p:attrNameLst>
                                      </p:cBhvr>
                                      <p:tavLst>
                                        <p:tav tm="0">
                                          <p:val>
                                            <p:fltVal val="0"/>
                                          </p:val>
                                        </p:tav>
                                        <p:tav tm="100000">
                                          <p:val>
                                            <p:strVal val="#ppt_h"/>
                                          </p:val>
                                        </p:tav>
                                      </p:tavLst>
                                    </p:anim>
                                    <p:animEffect transition="in" filter="fade">
                                      <p:cBhvr>
                                        <p:cTn id="20" dur="500"/>
                                        <p:tgtEl>
                                          <p:spTgt spid="5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8"/>
                                        </p:tgtEl>
                                      </p:cBhvr>
                                    </p:animEffect>
                                    <p:set>
                                      <p:cBhvr>
                                        <p:cTn id="25" dur="1" fill="hold">
                                          <p:stCondLst>
                                            <p:cond delay="499"/>
                                          </p:stCondLst>
                                        </p:cTn>
                                        <p:tgtEl>
                                          <p:spTgt spid="58"/>
                                        </p:tgtEl>
                                        <p:attrNameLst>
                                          <p:attrName>style.visibility</p:attrName>
                                        </p:attrNameLst>
                                      </p:cBhvr>
                                      <p:to>
                                        <p:strVal val="hidden"/>
                                      </p:to>
                                    </p:set>
                                  </p:childTnLst>
                                </p:cTn>
                              </p:par>
                            </p:childTnLst>
                          </p:cTn>
                        </p:par>
                        <p:par>
                          <p:cTn id="26" fill="hold">
                            <p:stCondLst>
                              <p:cond delay="500"/>
                            </p:stCondLst>
                            <p:childTnLst>
                              <p:par>
                                <p:cTn id="27" presetID="53" presetClass="entr" presetSubtype="16" fill="hold" grpId="0" nodeType="afterEffect">
                                  <p:stCondLst>
                                    <p:cond delay="0"/>
                                  </p:stCondLst>
                                  <p:childTnLst>
                                    <p:set>
                                      <p:cBhvr>
                                        <p:cTn id="28" dur="1" fill="hold">
                                          <p:stCondLst>
                                            <p:cond delay="0"/>
                                          </p:stCondLst>
                                        </p:cTn>
                                        <p:tgtEl>
                                          <p:spTgt spid="57"/>
                                        </p:tgtEl>
                                        <p:attrNameLst>
                                          <p:attrName>style.visibility</p:attrName>
                                        </p:attrNameLst>
                                      </p:cBhvr>
                                      <p:to>
                                        <p:strVal val="visible"/>
                                      </p:to>
                                    </p:set>
                                    <p:anim calcmode="lin" valueType="num">
                                      <p:cBhvr>
                                        <p:cTn id="29" dur="500" fill="hold"/>
                                        <p:tgtEl>
                                          <p:spTgt spid="57"/>
                                        </p:tgtEl>
                                        <p:attrNameLst>
                                          <p:attrName>ppt_w</p:attrName>
                                        </p:attrNameLst>
                                      </p:cBhvr>
                                      <p:tavLst>
                                        <p:tav tm="0">
                                          <p:val>
                                            <p:fltVal val="0"/>
                                          </p:val>
                                        </p:tav>
                                        <p:tav tm="100000">
                                          <p:val>
                                            <p:strVal val="#ppt_w"/>
                                          </p:val>
                                        </p:tav>
                                      </p:tavLst>
                                    </p:anim>
                                    <p:anim calcmode="lin" valueType="num">
                                      <p:cBhvr>
                                        <p:cTn id="30" dur="500" fill="hold"/>
                                        <p:tgtEl>
                                          <p:spTgt spid="57"/>
                                        </p:tgtEl>
                                        <p:attrNameLst>
                                          <p:attrName>ppt_h</p:attrName>
                                        </p:attrNameLst>
                                      </p:cBhvr>
                                      <p:tavLst>
                                        <p:tav tm="0">
                                          <p:val>
                                            <p:fltVal val="0"/>
                                          </p:val>
                                        </p:tav>
                                        <p:tav tm="100000">
                                          <p:val>
                                            <p:strVal val="#ppt_h"/>
                                          </p:val>
                                        </p:tav>
                                      </p:tavLst>
                                    </p:anim>
                                    <p:animEffect transition="in" filter="fade">
                                      <p:cBhvr>
                                        <p:cTn id="31" dur="500"/>
                                        <p:tgtEl>
                                          <p:spTgt spid="5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57"/>
                                        </p:tgtEl>
                                      </p:cBhvr>
                                    </p:animEffect>
                                    <p:set>
                                      <p:cBhvr>
                                        <p:cTn id="36" dur="1" fill="hold">
                                          <p:stCondLst>
                                            <p:cond delay="499"/>
                                          </p:stCondLst>
                                        </p:cTn>
                                        <p:tgtEl>
                                          <p:spTgt spid="57"/>
                                        </p:tgtEl>
                                        <p:attrNameLst>
                                          <p:attrName>style.visibility</p:attrName>
                                        </p:attrNameLst>
                                      </p:cBhvr>
                                      <p:to>
                                        <p:strVal val="hidden"/>
                                      </p:to>
                                    </p:set>
                                  </p:childTnLst>
                                </p:cTn>
                              </p:par>
                            </p:childTnLst>
                          </p:cTn>
                        </p:par>
                        <p:par>
                          <p:cTn id="37" fill="hold">
                            <p:stCondLst>
                              <p:cond delay="500"/>
                            </p:stCondLst>
                            <p:childTnLst>
                              <p:par>
                                <p:cTn id="38" presetID="53" presetClass="entr" presetSubtype="16" fill="hold" grpId="0" nodeType="afterEffect">
                                  <p:stCondLst>
                                    <p:cond delay="0"/>
                                  </p:stCondLst>
                                  <p:childTnLst>
                                    <p:set>
                                      <p:cBhvr>
                                        <p:cTn id="39" dur="1" fill="hold">
                                          <p:stCondLst>
                                            <p:cond delay="0"/>
                                          </p:stCondLst>
                                        </p:cTn>
                                        <p:tgtEl>
                                          <p:spTgt spid="61"/>
                                        </p:tgtEl>
                                        <p:attrNameLst>
                                          <p:attrName>style.visibility</p:attrName>
                                        </p:attrNameLst>
                                      </p:cBhvr>
                                      <p:to>
                                        <p:strVal val="visible"/>
                                      </p:to>
                                    </p:set>
                                    <p:anim calcmode="lin" valueType="num">
                                      <p:cBhvr>
                                        <p:cTn id="40" dur="500" fill="hold"/>
                                        <p:tgtEl>
                                          <p:spTgt spid="61"/>
                                        </p:tgtEl>
                                        <p:attrNameLst>
                                          <p:attrName>ppt_w</p:attrName>
                                        </p:attrNameLst>
                                      </p:cBhvr>
                                      <p:tavLst>
                                        <p:tav tm="0">
                                          <p:val>
                                            <p:fltVal val="0"/>
                                          </p:val>
                                        </p:tav>
                                        <p:tav tm="100000">
                                          <p:val>
                                            <p:strVal val="#ppt_w"/>
                                          </p:val>
                                        </p:tav>
                                      </p:tavLst>
                                    </p:anim>
                                    <p:anim calcmode="lin" valueType="num">
                                      <p:cBhvr>
                                        <p:cTn id="41" dur="500" fill="hold"/>
                                        <p:tgtEl>
                                          <p:spTgt spid="61"/>
                                        </p:tgtEl>
                                        <p:attrNameLst>
                                          <p:attrName>ppt_h</p:attrName>
                                        </p:attrNameLst>
                                      </p:cBhvr>
                                      <p:tavLst>
                                        <p:tav tm="0">
                                          <p:val>
                                            <p:fltVal val="0"/>
                                          </p:val>
                                        </p:tav>
                                        <p:tav tm="100000">
                                          <p:val>
                                            <p:strVal val="#ppt_h"/>
                                          </p:val>
                                        </p:tav>
                                      </p:tavLst>
                                    </p:anim>
                                    <p:animEffect transition="in" filter="fade">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61"/>
                                        </p:tgtEl>
                                      </p:cBhvr>
                                    </p:animEffect>
                                    <p:set>
                                      <p:cBhvr>
                                        <p:cTn id="47" dur="1" fill="hold">
                                          <p:stCondLst>
                                            <p:cond delay="499"/>
                                          </p:stCondLst>
                                        </p:cTn>
                                        <p:tgtEl>
                                          <p:spTgt spid="6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7" grpId="0" animBg="1"/>
      <p:bldP spid="57" grpId="1" animBg="1"/>
      <p:bldP spid="58" grpId="0" animBg="1"/>
      <p:bldP spid="58" grpId="1" animBg="1"/>
      <p:bldP spid="61" grpId="0" animBg="1"/>
      <p:bldP spid="61" grpId="1" animBg="1"/>
      <p:bldP spid="7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grpSp>
        <p:nvGrpSpPr>
          <p:cNvPr id="5" name="Group 4">
            <a:extLst>
              <a:ext uri="{FF2B5EF4-FFF2-40B4-BE49-F238E27FC236}">
                <a16:creationId xmlns:a16="http://schemas.microsoft.com/office/drawing/2014/main" id="{8A0096BC-BE7D-4CE1-9F1E-687B7E4A3630}"/>
              </a:ext>
            </a:extLst>
          </p:cNvPr>
          <p:cNvGrpSpPr/>
          <p:nvPr/>
        </p:nvGrpSpPr>
        <p:grpSpPr>
          <a:xfrm>
            <a:off x="999111" y="1219597"/>
            <a:ext cx="5941622" cy="3100442"/>
            <a:chOff x="720436" y="629804"/>
            <a:chExt cx="6915419" cy="3666348"/>
          </a:xfrm>
        </p:grpSpPr>
        <p:pic>
          <p:nvPicPr>
            <p:cNvPr id="64" name="Google Shape;64;p14"/>
            <p:cNvPicPr preferRelativeResize="0"/>
            <p:nvPr/>
          </p:nvPicPr>
          <p:blipFill>
            <a:blip r:embed="rId3">
              <a:alphaModFix/>
            </a:blip>
            <a:stretch>
              <a:fillRect/>
            </a:stretch>
          </p:blipFill>
          <p:spPr>
            <a:xfrm>
              <a:off x="720436" y="629804"/>
              <a:ext cx="6915419" cy="2865699"/>
            </a:xfrm>
            <a:prstGeom prst="rect">
              <a:avLst/>
            </a:prstGeom>
            <a:noFill/>
            <a:ln>
              <a:noFill/>
            </a:ln>
          </p:spPr>
        </p:pic>
        <p:sp>
          <p:nvSpPr>
            <p:cNvPr id="65" name="Google Shape;65;p14"/>
            <p:cNvSpPr txBox="1"/>
            <p:nvPr/>
          </p:nvSpPr>
          <p:spPr>
            <a:xfrm>
              <a:off x="895389" y="3495503"/>
              <a:ext cx="5762992" cy="800649"/>
            </a:xfrm>
            <a:prstGeom prst="rect">
              <a:avLst/>
            </a:prstGeom>
            <a:noFill/>
            <a:ln>
              <a:noFill/>
            </a:ln>
          </p:spPr>
          <p:txBody>
            <a:bodyPr spcFirstLastPara="1" wrap="square" lIns="121900" tIns="121900" rIns="121900" bIns="121900" anchor="t" anchorCtr="0">
              <a:spAutoFit/>
            </a:bodyPr>
            <a:lstStyle/>
            <a:p>
              <a:pPr algn="ctr"/>
              <a:r>
                <a:rPr lang="en" sz="1400" dirty="0">
                  <a:latin typeface="Poppins" panose="00000500000000000000" pitchFamily="2" charset="0"/>
                  <a:ea typeface="Times New Roman"/>
                  <a:cs typeface="Poppins" panose="00000500000000000000" pitchFamily="2" charset="0"/>
                  <a:sym typeface="Times New Roman"/>
                </a:rPr>
                <a:t>CVE: Common Vulnerability Enumeration  </a:t>
              </a:r>
            </a:p>
            <a:p>
              <a:pPr algn="ctr"/>
              <a:r>
                <a:rPr lang="en" sz="1400" dirty="0">
                  <a:latin typeface="Poppins" panose="00000500000000000000" pitchFamily="2" charset="0"/>
                  <a:ea typeface="Times New Roman"/>
                  <a:cs typeface="Poppins" panose="00000500000000000000" pitchFamily="2" charset="0"/>
                  <a:sym typeface="Times New Roman"/>
                </a:rPr>
                <a:t>National Vulnerability Database - 17 November 2021</a:t>
              </a:r>
              <a:endParaRPr sz="1400" dirty="0">
                <a:latin typeface="Poppins" panose="00000500000000000000" pitchFamily="2" charset="0"/>
                <a:ea typeface="Times New Roman"/>
                <a:cs typeface="Poppins" panose="00000500000000000000" pitchFamily="2" charset="0"/>
                <a:sym typeface="Times New Roman"/>
              </a:endParaRPr>
            </a:p>
          </p:txBody>
        </p:sp>
      </p:grpSp>
      <p:sp>
        <p:nvSpPr>
          <p:cNvPr id="66" name="Google Shape;66;p14"/>
          <p:cNvSpPr/>
          <p:nvPr/>
        </p:nvSpPr>
        <p:spPr>
          <a:xfrm>
            <a:off x="1121125" y="2999188"/>
            <a:ext cx="1680000" cy="254323"/>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 name="Google Shape;74;p15">
            <a:extLst>
              <a:ext uri="{FF2B5EF4-FFF2-40B4-BE49-F238E27FC236}">
                <a16:creationId xmlns:a16="http://schemas.microsoft.com/office/drawing/2014/main" id="{4C510D66-408E-455E-BCCD-63C94C840F86}"/>
              </a:ext>
            </a:extLst>
          </p:cNvPr>
          <p:cNvPicPr preferRelativeResize="0"/>
          <p:nvPr/>
        </p:nvPicPr>
        <p:blipFill rotWithShape="1">
          <a:blip r:embed="rId4">
            <a:alphaModFix/>
          </a:blip>
          <a:srcRect r="37798"/>
          <a:stretch/>
        </p:blipFill>
        <p:spPr>
          <a:xfrm>
            <a:off x="7062747" y="1631055"/>
            <a:ext cx="3278645" cy="2344053"/>
          </a:xfrm>
          <a:prstGeom prst="rect">
            <a:avLst/>
          </a:prstGeom>
          <a:noFill/>
          <a:ln>
            <a:noFill/>
          </a:ln>
        </p:spPr>
      </p:pic>
      <p:grpSp>
        <p:nvGrpSpPr>
          <p:cNvPr id="4" name="Group 3">
            <a:extLst>
              <a:ext uri="{FF2B5EF4-FFF2-40B4-BE49-F238E27FC236}">
                <a16:creationId xmlns:a16="http://schemas.microsoft.com/office/drawing/2014/main" id="{ECAB8157-2B87-460B-9CA9-7DD089C42B4B}"/>
              </a:ext>
            </a:extLst>
          </p:cNvPr>
          <p:cNvGrpSpPr/>
          <p:nvPr/>
        </p:nvGrpSpPr>
        <p:grpSpPr>
          <a:xfrm>
            <a:off x="1413787" y="4539439"/>
            <a:ext cx="9882824" cy="1386191"/>
            <a:chOff x="811302" y="4338316"/>
            <a:chExt cx="10854225" cy="1552717"/>
          </a:xfrm>
        </p:grpSpPr>
        <p:grpSp>
          <p:nvGrpSpPr>
            <p:cNvPr id="10" name="Google Shape;81;p16">
              <a:extLst>
                <a:ext uri="{FF2B5EF4-FFF2-40B4-BE49-F238E27FC236}">
                  <a16:creationId xmlns:a16="http://schemas.microsoft.com/office/drawing/2014/main" id="{3A409175-9084-4D3E-A6F3-7F921BF9CBFD}"/>
                </a:ext>
              </a:extLst>
            </p:cNvPr>
            <p:cNvGrpSpPr/>
            <p:nvPr/>
          </p:nvGrpSpPr>
          <p:grpSpPr>
            <a:xfrm>
              <a:off x="811302" y="4338316"/>
              <a:ext cx="5847078" cy="1552717"/>
              <a:chOff x="1151638" y="1928600"/>
              <a:chExt cx="7205224" cy="1730200"/>
            </a:xfrm>
          </p:grpSpPr>
          <p:pic>
            <p:nvPicPr>
              <p:cNvPr id="11" name="Google Shape;82;p16">
                <a:extLst>
                  <a:ext uri="{FF2B5EF4-FFF2-40B4-BE49-F238E27FC236}">
                    <a16:creationId xmlns:a16="http://schemas.microsoft.com/office/drawing/2014/main" id="{7BB65517-2E95-41F4-BD43-77CFD1828E0F}"/>
                  </a:ext>
                </a:extLst>
              </p:cNvPr>
              <p:cNvPicPr preferRelativeResize="0"/>
              <p:nvPr/>
            </p:nvPicPr>
            <p:blipFill rotWithShape="1">
              <a:blip r:embed="rId5">
                <a:alphaModFix/>
              </a:blip>
              <a:srcRect b="68939"/>
              <a:stretch/>
            </p:blipFill>
            <p:spPr>
              <a:xfrm>
                <a:off x="1151638" y="1928600"/>
                <a:ext cx="7205224" cy="968550"/>
              </a:xfrm>
              <a:prstGeom prst="rect">
                <a:avLst/>
              </a:prstGeom>
              <a:noFill/>
              <a:ln>
                <a:noFill/>
              </a:ln>
            </p:spPr>
          </p:pic>
          <p:pic>
            <p:nvPicPr>
              <p:cNvPr id="12" name="Google Shape;83;p16">
                <a:extLst>
                  <a:ext uri="{FF2B5EF4-FFF2-40B4-BE49-F238E27FC236}">
                    <a16:creationId xmlns:a16="http://schemas.microsoft.com/office/drawing/2014/main" id="{02B9B342-CD45-4065-9563-29E450F66C1C}"/>
                  </a:ext>
                </a:extLst>
              </p:cNvPr>
              <p:cNvPicPr preferRelativeResize="0"/>
              <p:nvPr/>
            </p:nvPicPr>
            <p:blipFill rotWithShape="1">
              <a:blip r:embed="rId5">
                <a:alphaModFix/>
              </a:blip>
              <a:srcRect t="74917" b="2296"/>
              <a:stretch/>
            </p:blipFill>
            <p:spPr>
              <a:xfrm>
                <a:off x="1151650" y="2948250"/>
                <a:ext cx="7205200" cy="710550"/>
              </a:xfrm>
              <a:prstGeom prst="rect">
                <a:avLst/>
              </a:prstGeom>
              <a:noFill/>
              <a:ln>
                <a:noFill/>
              </a:ln>
            </p:spPr>
          </p:pic>
        </p:grpSp>
        <p:sp>
          <p:nvSpPr>
            <p:cNvPr id="13" name="Google Shape;84;p16">
              <a:extLst>
                <a:ext uri="{FF2B5EF4-FFF2-40B4-BE49-F238E27FC236}">
                  <a16:creationId xmlns:a16="http://schemas.microsoft.com/office/drawing/2014/main" id="{52A5327D-0C13-4C85-BC38-82E45252990D}"/>
                </a:ext>
              </a:extLst>
            </p:cNvPr>
            <p:cNvSpPr txBox="1"/>
            <p:nvPr/>
          </p:nvSpPr>
          <p:spPr>
            <a:xfrm>
              <a:off x="6689346" y="4593035"/>
              <a:ext cx="4976181" cy="999732"/>
            </a:xfrm>
            <a:prstGeom prst="rect">
              <a:avLst/>
            </a:prstGeom>
            <a:noFill/>
            <a:ln>
              <a:noFill/>
            </a:ln>
          </p:spPr>
          <p:txBody>
            <a:bodyPr spcFirstLastPara="1" wrap="square" lIns="121900" tIns="121900" rIns="121900" bIns="121900" anchor="t" anchorCtr="0">
              <a:spAutoFit/>
            </a:bodyPr>
            <a:lstStyle/>
            <a:p>
              <a:r>
                <a:rPr lang="en" sz="1400" dirty="0">
                  <a:latin typeface="Poppins" panose="00000500000000000000" pitchFamily="2" charset="0"/>
                  <a:ea typeface="Times New Roman"/>
                  <a:cs typeface="Poppins" panose="00000500000000000000" pitchFamily="2" charset="0"/>
                  <a:sym typeface="Times New Roman"/>
                </a:rPr>
                <a:t>Report published by Positive Technologies </a:t>
              </a:r>
            </a:p>
            <a:p>
              <a:r>
                <a:rPr lang="en" sz="1400" dirty="0">
                  <a:latin typeface="Poppins" panose="00000500000000000000" pitchFamily="2" charset="0"/>
                  <a:ea typeface="Times New Roman"/>
                  <a:cs typeface="Poppins" panose="00000500000000000000" pitchFamily="2" charset="0"/>
                  <a:sym typeface="Times New Roman"/>
                </a:rPr>
                <a:t>(</a:t>
              </a:r>
              <a:r>
                <a:rPr lang="en" sz="1400" u="sng" dirty="0">
                  <a:solidFill>
                    <a:schemeClr val="hlink"/>
                  </a:solidFill>
                  <a:latin typeface="Poppins" panose="00000500000000000000" pitchFamily="2" charset="0"/>
                  <a:ea typeface="Times New Roman"/>
                  <a:cs typeface="Poppins" panose="00000500000000000000" pitchFamily="2" charset="0"/>
                  <a:sym typeface="Times New Roman"/>
                  <a:hlinkClick r:id="rId6"/>
                </a:rPr>
                <a:t>https://www.ptsecurity.com/ww-en/analytics/web-vulnerabilities-2020/</a:t>
              </a:r>
              <a:r>
                <a:rPr lang="en" sz="1400" dirty="0">
                  <a:latin typeface="Poppins" panose="00000500000000000000" pitchFamily="2" charset="0"/>
                  <a:ea typeface="Times New Roman"/>
                  <a:cs typeface="Poppins" panose="00000500000000000000" pitchFamily="2" charset="0"/>
                  <a:sym typeface="Times New Roman"/>
                </a:rPr>
                <a:t>)</a:t>
              </a:r>
              <a:endParaRPr sz="1400" dirty="0">
                <a:latin typeface="Poppins" panose="00000500000000000000" pitchFamily="2" charset="0"/>
                <a:ea typeface="Times New Roman"/>
                <a:cs typeface="Poppins" panose="00000500000000000000" pitchFamily="2" charset="0"/>
                <a:sym typeface="Times New Roman"/>
              </a:endParaRPr>
            </a:p>
          </p:txBody>
        </p:sp>
      </p:grpSp>
      <p:sp>
        <p:nvSpPr>
          <p:cNvPr id="16" name="Google Shape;66;p14">
            <a:extLst>
              <a:ext uri="{FF2B5EF4-FFF2-40B4-BE49-F238E27FC236}">
                <a16:creationId xmlns:a16="http://schemas.microsoft.com/office/drawing/2014/main" id="{ECCE9766-91E7-4628-9D9F-4588EE361CD7}"/>
              </a:ext>
            </a:extLst>
          </p:cNvPr>
          <p:cNvSpPr/>
          <p:nvPr/>
        </p:nvSpPr>
        <p:spPr>
          <a:xfrm>
            <a:off x="9381662" y="2377175"/>
            <a:ext cx="771211" cy="667328"/>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7" name="Picture 2">
            <a:extLst>
              <a:ext uri="{FF2B5EF4-FFF2-40B4-BE49-F238E27FC236}">
                <a16:creationId xmlns:a16="http://schemas.microsoft.com/office/drawing/2014/main" id="{3F3EC5C4-4E46-44E0-B2EF-00DBE95CAE1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C2DB6A1-A78D-49E9-AA1A-F2FE41220D17}"/>
              </a:ext>
            </a:extLst>
          </p:cNvPr>
          <p:cNvSpPr>
            <a:spLocks noGrp="1"/>
          </p:cNvSpPr>
          <p:nvPr>
            <p:ph type="sldNum" idx="12"/>
          </p:nvPr>
        </p:nvSpPr>
        <p:spPr/>
        <p:txBody>
          <a:bodyPr/>
          <a:lstStyle/>
          <a:p>
            <a:fld id="{00000000-1234-1234-1234-123412341234}" type="slidenum">
              <a:rPr lang="en" smtClean="0"/>
              <a:pPr/>
              <a:t>94</a:t>
            </a:fld>
            <a:endParaRPr lang="en"/>
          </a:p>
        </p:txBody>
      </p:sp>
      <p:sp>
        <p:nvSpPr>
          <p:cNvPr id="15" name="Google Shape;228;p28">
            <a:extLst>
              <a:ext uri="{FF2B5EF4-FFF2-40B4-BE49-F238E27FC236}">
                <a16:creationId xmlns:a16="http://schemas.microsoft.com/office/drawing/2014/main" id="{9DE42F49-2384-47DD-9B6C-A1AF68DBC072}"/>
              </a:ext>
            </a:extLst>
          </p:cNvPr>
          <p:cNvSpPr txBox="1">
            <a:spLocks/>
          </p:cNvSpPr>
          <p:nvPr/>
        </p:nvSpPr>
        <p:spPr>
          <a:xfrm>
            <a:off x="2843348" y="355496"/>
            <a:ext cx="6505303" cy="763600"/>
          </a:xfrm>
          <a:prstGeom prst="rect">
            <a:avLst/>
          </a:prstGeom>
        </p:spPr>
        <p:txBody>
          <a:bodyPr spcFirstLastPara="1" vert="horz" wrap="square" lIns="121900" tIns="121900" rIns="121900" bIns="121900"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latin typeface="Poppins SemiBold" panose="00000700000000000000" pitchFamily="2" charset="0"/>
                <a:ea typeface="Times New Roman"/>
                <a:cs typeface="Poppins SemiBold" panose="00000700000000000000" pitchFamily="2" charset="0"/>
                <a:sym typeface="Times New Roman"/>
              </a:rPr>
              <a:t>Why Vulnerability Detection?</a:t>
            </a: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0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5C2A35C7-145B-44A6-BB7C-5BE998F8A907}"/>
              </a:ext>
            </a:extLst>
          </p:cNvPr>
          <p:cNvSpPr txBox="1"/>
          <p:nvPr/>
        </p:nvSpPr>
        <p:spPr>
          <a:xfrm>
            <a:off x="3538520" y="251905"/>
            <a:ext cx="5819222" cy="691728"/>
          </a:xfrm>
          <a:prstGeom prst="rect">
            <a:avLst/>
          </a:prstGeom>
          <a:noFill/>
        </p:spPr>
        <p:txBody>
          <a:bodyPr wrap="none" rtlCol="0">
            <a:spAutoFit/>
          </a:bodyPr>
          <a:lstStyle/>
          <a:p>
            <a:pPr>
              <a:lnSpc>
                <a:spcPts val="5000"/>
              </a:lnSpc>
            </a:pPr>
            <a:r>
              <a:rPr lang="en-US" sz="3300" b="1" dirty="0">
                <a:latin typeface="Poppins SemiBold" panose="00000700000000000000" pitchFamily="2" charset="0"/>
                <a:ea typeface="League Spartan" charset="0"/>
                <a:cs typeface="Poppins SemiBold" panose="00000700000000000000" pitchFamily="2" charset="0"/>
              </a:rPr>
              <a:t>Relative Cost of Bug Fixing</a:t>
            </a:r>
          </a:p>
        </p:txBody>
      </p:sp>
      <p:grpSp>
        <p:nvGrpSpPr>
          <p:cNvPr id="22" name="Group 21">
            <a:extLst>
              <a:ext uri="{FF2B5EF4-FFF2-40B4-BE49-F238E27FC236}">
                <a16:creationId xmlns:a16="http://schemas.microsoft.com/office/drawing/2014/main" id="{20FC624A-9D7B-4B7B-A46F-F1141792A9E5}"/>
              </a:ext>
            </a:extLst>
          </p:cNvPr>
          <p:cNvGrpSpPr/>
          <p:nvPr/>
        </p:nvGrpSpPr>
        <p:grpSpPr>
          <a:xfrm>
            <a:off x="2834852" y="1325427"/>
            <a:ext cx="526641" cy="4259138"/>
            <a:chOff x="2779436" y="1297719"/>
            <a:chExt cx="526641" cy="4259138"/>
          </a:xfrm>
        </p:grpSpPr>
        <p:sp>
          <p:nvSpPr>
            <p:cNvPr id="5" name="Rounded Rectangle 4">
              <a:extLst>
                <a:ext uri="{FF2B5EF4-FFF2-40B4-BE49-F238E27FC236}">
                  <a16:creationId xmlns:a16="http://schemas.microsoft.com/office/drawing/2014/main" id="{66EF83D7-614F-1140-90AC-7D3488839E12}"/>
                </a:ext>
              </a:extLst>
            </p:cNvPr>
            <p:cNvSpPr/>
            <p:nvPr/>
          </p:nvSpPr>
          <p:spPr>
            <a:xfrm>
              <a:off x="2779436" y="1297719"/>
              <a:ext cx="526641" cy="4259137"/>
            </a:xfrm>
            <a:prstGeom prst="roundRect">
              <a:avLst>
                <a:gd name="adj" fmla="val 50000"/>
              </a:avLst>
            </a:prstGeom>
            <a:solidFill>
              <a:schemeClr val="bg1">
                <a:lumMod val="85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FFFFFF"/>
                </a:solidFill>
                <a:latin typeface="Lato Light" panose="020F0502020204030203" pitchFamily="34" charset="0"/>
              </a:endParaRPr>
            </a:p>
          </p:txBody>
        </p:sp>
        <p:sp>
          <p:nvSpPr>
            <p:cNvPr id="6" name="Rounded Rectangle 5">
              <a:extLst>
                <a:ext uri="{FF2B5EF4-FFF2-40B4-BE49-F238E27FC236}">
                  <a16:creationId xmlns:a16="http://schemas.microsoft.com/office/drawing/2014/main" id="{3743606A-532A-1042-9E10-AB77F7F105B3}"/>
                </a:ext>
              </a:extLst>
            </p:cNvPr>
            <p:cNvSpPr/>
            <p:nvPr/>
          </p:nvSpPr>
          <p:spPr>
            <a:xfrm>
              <a:off x="2779436" y="5333528"/>
              <a:ext cx="509308" cy="223329"/>
            </a:xfrm>
            <a:prstGeom prst="roundRect">
              <a:avLst>
                <a:gd name="adj" fmla="val 4397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45720" bIns="45720" rtlCol="0" anchor="b" anchorCtr="0"/>
            <a:lstStyle/>
            <a:p>
              <a:pPr algn="ctr"/>
              <a:endParaRPr lang="en-US" sz="1333" dirty="0">
                <a:solidFill>
                  <a:srgbClr val="FFFFFF"/>
                </a:solidFill>
                <a:latin typeface="Lato Light" panose="020F0502020204030203" pitchFamily="34" charset="0"/>
              </a:endParaRPr>
            </a:p>
          </p:txBody>
        </p:sp>
      </p:grpSp>
      <p:sp>
        <p:nvSpPr>
          <p:cNvPr id="7" name="Rounded Rectangle 6">
            <a:extLst>
              <a:ext uri="{FF2B5EF4-FFF2-40B4-BE49-F238E27FC236}">
                <a16:creationId xmlns:a16="http://schemas.microsoft.com/office/drawing/2014/main" id="{DCDB7EEA-8FED-D648-B33C-B7DDFE46D3F8}"/>
              </a:ext>
            </a:extLst>
          </p:cNvPr>
          <p:cNvSpPr/>
          <p:nvPr/>
        </p:nvSpPr>
        <p:spPr>
          <a:xfrm>
            <a:off x="4490592" y="1325426"/>
            <a:ext cx="498233" cy="4259137"/>
          </a:xfrm>
          <a:prstGeom prst="roundRect">
            <a:avLst>
              <a:gd name="adj" fmla="val 50000"/>
            </a:avLst>
          </a:prstGeom>
          <a:solidFill>
            <a:schemeClr val="bg1">
              <a:lumMod val="85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FFFFFF"/>
              </a:solidFill>
              <a:latin typeface="Lato Light" panose="020F0502020204030203" pitchFamily="34" charset="0"/>
            </a:endParaRPr>
          </a:p>
        </p:txBody>
      </p:sp>
      <p:sp>
        <p:nvSpPr>
          <p:cNvPr id="8" name="Rounded Rectangle 7">
            <a:extLst>
              <a:ext uri="{FF2B5EF4-FFF2-40B4-BE49-F238E27FC236}">
                <a16:creationId xmlns:a16="http://schemas.microsoft.com/office/drawing/2014/main" id="{627C76B2-F74C-FA45-8CA4-279C8755FC65}"/>
              </a:ext>
            </a:extLst>
          </p:cNvPr>
          <p:cNvSpPr/>
          <p:nvPr/>
        </p:nvSpPr>
        <p:spPr>
          <a:xfrm>
            <a:off x="4490592" y="4962500"/>
            <a:ext cx="508213" cy="622063"/>
          </a:xfrm>
          <a:prstGeom prst="roundRect">
            <a:avLst>
              <a:gd name="adj" fmla="val 44022"/>
            </a:avLst>
          </a:prstGeom>
          <a:solidFill>
            <a:srgbClr val="00FF00"/>
          </a:solidFill>
          <a:ln>
            <a:noFill/>
          </a:ln>
          <a:effectLst/>
        </p:spPr>
        <p:style>
          <a:lnRef idx="1">
            <a:schemeClr val="accent1"/>
          </a:lnRef>
          <a:fillRef idx="3">
            <a:schemeClr val="accent1"/>
          </a:fillRef>
          <a:effectRef idx="2">
            <a:schemeClr val="accent1"/>
          </a:effectRef>
          <a:fontRef idx="minor">
            <a:schemeClr val="lt1"/>
          </a:fontRef>
        </p:style>
        <p:txBody>
          <a:bodyPr wrap="none" tIns="45720" bIns="45720" rtlCol="0" anchor="b" anchorCtr="0"/>
          <a:lstStyle/>
          <a:p>
            <a:pPr algn="ctr"/>
            <a:endParaRPr lang="en-US" sz="1333" dirty="0">
              <a:solidFill>
                <a:srgbClr val="FFFFFF"/>
              </a:solidFill>
              <a:latin typeface="Lato Light" panose="020F0502020204030203" pitchFamily="34" charset="0"/>
            </a:endParaRPr>
          </a:p>
        </p:txBody>
      </p:sp>
      <p:grpSp>
        <p:nvGrpSpPr>
          <p:cNvPr id="24" name="Group 23">
            <a:extLst>
              <a:ext uri="{FF2B5EF4-FFF2-40B4-BE49-F238E27FC236}">
                <a16:creationId xmlns:a16="http://schemas.microsoft.com/office/drawing/2014/main" id="{2C83B85F-5001-43C3-B4E9-B9DA526F3CCF}"/>
              </a:ext>
            </a:extLst>
          </p:cNvPr>
          <p:cNvGrpSpPr/>
          <p:nvPr/>
        </p:nvGrpSpPr>
        <p:grpSpPr>
          <a:xfrm>
            <a:off x="6147168" y="1325426"/>
            <a:ext cx="509306" cy="4259137"/>
            <a:chOff x="6091752" y="1297718"/>
            <a:chExt cx="509306" cy="4259137"/>
          </a:xfrm>
        </p:grpSpPr>
        <p:sp>
          <p:nvSpPr>
            <p:cNvPr id="9" name="Rounded Rectangle 8">
              <a:extLst>
                <a:ext uri="{FF2B5EF4-FFF2-40B4-BE49-F238E27FC236}">
                  <a16:creationId xmlns:a16="http://schemas.microsoft.com/office/drawing/2014/main" id="{35892B80-402F-D745-B2FF-66D04C30CAAA}"/>
                </a:ext>
              </a:extLst>
            </p:cNvPr>
            <p:cNvSpPr/>
            <p:nvPr/>
          </p:nvSpPr>
          <p:spPr>
            <a:xfrm>
              <a:off x="6091752" y="1297718"/>
              <a:ext cx="508213" cy="4259137"/>
            </a:xfrm>
            <a:prstGeom prst="roundRect">
              <a:avLst>
                <a:gd name="adj" fmla="val 50000"/>
              </a:avLst>
            </a:prstGeom>
            <a:solidFill>
              <a:schemeClr val="bg1">
                <a:lumMod val="85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FFFFFF"/>
                </a:solidFill>
                <a:latin typeface="Lato Light" panose="020F0502020204030203" pitchFamily="34" charset="0"/>
              </a:endParaRPr>
            </a:p>
          </p:txBody>
        </p:sp>
        <p:sp>
          <p:nvSpPr>
            <p:cNvPr id="10" name="Rounded Rectangle 9">
              <a:extLst>
                <a:ext uri="{FF2B5EF4-FFF2-40B4-BE49-F238E27FC236}">
                  <a16:creationId xmlns:a16="http://schemas.microsoft.com/office/drawing/2014/main" id="{E2E0DAA2-0EF8-3346-9349-D3D0EC0EAD86}"/>
                </a:ext>
              </a:extLst>
            </p:cNvPr>
            <p:cNvSpPr/>
            <p:nvPr/>
          </p:nvSpPr>
          <p:spPr>
            <a:xfrm>
              <a:off x="6110699" y="4220532"/>
              <a:ext cx="490359" cy="1336322"/>
            </a:xfrm>
            <a:prstGeom prst="roundRect">
              <a:avLst>
                <a:gd name="adj" fmla="val 50000"/>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wrap="none" tIns="45720" bIns="45720" rtlCol="0" anchor="b" anchorCtr="0"/>
            <a:lstStyle/>
            <a:p>
              <a:pPr algn="ctr"/>
              <a:endParaRPr lang="en-US" sz="1333" dirty="0">
                <a:solidFill>
                  <a:srgbClr val="FFFFFF"/>
                </a:solidFill>
                <a:latin typeface="Lato Light" panose="020F0502020204030203" pitchFamily="34" charset="0"/>
              </a:endParaRPr>
            </a:p>
          </p:txBody>
        </p:sp>
      </p:grpSp>
      <p:grpSp>
        <p:nvGrpSpPr>
          <p:cNvPr id="25" name="Group 24">
            <a:extLst>
              <a:ext uri="{FF2B5EF4-FFF2-40B4-BE49-F238E27FC236}">
                <a16:creationId xmlns:a16="http://schemas.microsoft.com/office/drawing/2014/main" id="{459634A4-4DA2-40F3-A30F-CA1AEFD13EE2}"/>
              </a:ext>
            </a:extLst>
          </p:cNvPr>
          <p:cNvGrpSpPr/>
          <p:nvPr/>
        </p:nvGrpSpPr>
        <p:grpSpPr>
          <a:xfrm>
            <a:off x="7869269" y="1337383"/>
            <a:ext cx="509309" cy="4245584"/>
            <a:chOff x="7813853" y="1309675"/>
            <a:chExt cx="509309" cy="4245584"/>
          </a:xfrm>
        </p:grpSpPr>
        <p:sp>
          <p:nvSpPr>
            <p:cNvPr id="11" name="Rounded Rectangle 10">
              <a:extLst>
                <a:ext uri="{FF2B5EF4-FFF2-40B4-BE49-F238E27FC236}">
                  <a16:creationId xmlns:a16="http://schemas.microsoft.com/office/drawing/2014/main" id="{00423969-54A1-ED4D-898B-E186CAEE12DA}"/>
                </a:ext>
              </a:extLst>
            </p:cNvPr>
            <p:cNvSpPr/>
            <p:nvPr/>
          </p:nvSpPr>
          <p:spPr>
            <a:xfrm>
              <a:off x="7813853" y="1309675"/>
              <a:ext cx="500119" cy="4245441"/>
            </a:xfrm>
            <a:prstGeom prst="roundRect">
              <a:avLst>
                <a:gd name="adj" fmla="val 50000"/>
              </a:avLst>
            </a:prstGeom>
            <a:solidFill>
              <a:schemeClr val="bg1">
                <a:lumMod val="85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FFFFFF"/>
                </a:solidFill>
                <a:latin typeface="Lato Light" panose="020F0502020204030203" pitchFamily="34" charset="0"/>
              </a:endParaRPr>
            </a:p>
          </p:txBody>
        </p:sp>
        <p:sp>
          <p:nvSpPr>
            <p:cNvPr id="12" name="Rounded Rectangle 11">
              <a:extLst>
                <a:ext uri="{FF2B5EF4-FFF2-40B4-BE49-F238E27FC236}">
                  <a16:creationId xmlns:a16="http://schemas.microsoft.com/office/drawing/2014/main" id="{569E7857-263D-8240-81CE-27E940F80D3E}"/>
                </a:ext>
              </a:extLst>
            </p:cNvPr>
            <p:cNvSpPr/>
            <p:nvPr/>
          </p:nvSpPr>
          <p:spPr>
            <a:xfrm>
              <a:off x="7813854" y="3545439"/>
              <a:ext cx="509308" cy="200982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tIns="45720" bIns="45720" rtlCol="0" anchor="b" anchorCtr="0"/>
            <a:lstStyle/>
            <a:p>
              <a:pPr algn="ctr"/>
              <a:endParaRPr lang="en-US" sz="1333" dirty="0">
                <a:solidFill>
                  <a:srgbClr val="FFFFFF"/>
                </a:solidFill>
                <a:latin typeface="Lato Light" panose="020F0502020204030203" pitchFamily="34" charset="0"/>
              </a:endParaRPr>
            </a:p>
          </p:txBody>
        </p:sp>
      </p:grpSp>
      <p:grpSp>
        <p:nvGrpSpPr>
          <p:cNvPr id="51" name="Group 50">
            <a:extLst>
              <a:ext uri="{FF2B5EF4-FFF2-40B4-BE49-F238E27FC236}">
                <a16:creationId xmlns:a16="http://schemas.microsoft.com/office/drawing/2014/main" id="{4967CF52-9D42-4610-B66B-65D7EACF3B3D}"/>
              </a:ext>
            </a:extLst>
          </p:cNvPr>
          <p:cNvGrpSpPr/>
          <p:nvPr/>
        </p:nvGrpSpPr>
        <p:grpSpPr>
          <a:xfrm>
            <a:off x="9523390" y="1325426"/>
            <a:ext cx="478042" cy="4245441"/>
            <a:chOff x="9467974" y="1297718"/>
            <a:chExt cx="478042" cy="4245441"/>
          </a:xfrm>
        </p:grpSpPr>
        <p:sp>
          <p:nvSpPr>
            <p:cNvPr id="13" name="Rounded Rectangle 12">
              <a:extLst>
                <a:ext uri="{FF2B5EF4-FFF2-40B4-BE49-F238E27FC236}">
                  <a16:creationId xmlns:a16="http://schemas.microsoft.com/office/drawing/2014/main" id="{119539E3-C24F-A242-BDCD-7F1D3E678FCF}"/>
                </a:ext>
              </a:extLst>
            </p:cNvPr>
            <p:cNvSpPr/>
            <p:nvPr/>
          </p:nvSpPr>
          <p:spPr>
            <a:xfrm>
              <a:off x="9467974" y="1297718"/>
              <a:ext cx="478042" cy="4245441"/>
            </a:xfrm>
            <a:prstGeom prst="roundRect">
              <a:avLst>
                <a:gd name="adj" fmla="val 50000"/>
              </a:avLst>
            </a:prstGeom>
            <a:solidFill>
              <a:schemeClr val="bg1">
                <a:lumMod val="85000"/>
              </a:schemeClr>
            </a:solidFill>
            <a:ln w="793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199" dirty="0">
                <a:solidFill>
                  <a:srgbClr val="FFFFFF"/>
                </a:solidFill>
                <a:latin typeface="Lato Light" panose="020F0502020204030203" pitchFamily="34" charset="0"/>
              </a:endParaRPr>
            </a:p>
          </p:txBody>
        </p:sp>
        <p:sp>
          <p:nvSpPr>
            <p:cNvPr id="14" name="Rounded Rectangle 13">
              <a:extLst>
                <a:ext uri="{FF2B5EF4-FFF2-40B4-BE49-F238E27FC236}">
                  <a16:creationId xmlns:a16="http://schemas.microsoft.com/office/drawing/2014/main" id="{3A5C5BEC-59B6-F142-9E30-483BE4F5C112}"/>
                </a:ext>
              </a:extLst>
            </p:cNvPr>
            <p:cNvSpPr/>
            <p:nvPr/>
          </p:nvSpPr>
          <p:spPr>
            <a:xfrm>
              <a:off x="9467974" y="1499706"/>
              <a:ext cx="478042" cy="404345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tIns="45720" bIns="45720" rtlCol="0" anchor="b" anchorCtr="0"/>
            <a:lstStyle/>
            <a:p>
              <a:pPr algn="ctr"/>
              <a:endParaRPr lang="en-US" sz="1333" dirty="0">
                <a:solidFill>
                  <a:srgbClr val="FFFFFF"/>
                </a:solidFill>
                <a:latin typeface="Lato Light" panose="020F0502020204030203" pitchFamily="34" charset="0"/>
              </a:endParaRPr>
            </a:p>
          </p:txBody>
        </p:sp>
      </p:grpSp>
      <p:sp>
        <p:nvSpPr>
          <p:cNvPr id="42" name="Rectangle 41">
            <a:extLst>
              <a:ext uri="{FF2B5EF4-FFF2-40B4-BE49-F238E27FC236}">
                <a16:creationId xmlns:a16="http://schemas.microsoft.com/office/drawing/2014/main" id="{A3774E2E-D4AA-F54D-8FAF-8EC03AE528B6}"/>
              </a:ext>
            </a:extLst>
          </p:cNvPr>
          <p:cNvSpPr/>
          <p:nvPr/>
        </p:nvSpPr>
        <p:spPr>
          <a:xfrm>
            <a:off x="10112306" y="5618749"/>
            <a:ext cx="572281" cy="296533"/>
          </a:xfrm>
          <a:prstGeom prst="rect">
            <a:avLst/>
          </a:prstGeom>
        </p:spPr>
        <p:txBody>
          <a:bodyPr wrap="square" anchor="ctr">
            <a:spAutoFit/>
          </a:bodyPr>
          <a:lstStyle/>
          <a:p>
            <a:pPr algn="ctr">
              <a:lnSpc>
                <a:spcPct val="95000"/>
              </a:lnSpc>
            </a:pPr>
            <a:r>
              <a:rPr lang="en-US" sz="1200" b="1" dirty="0">
                <a:solidFill>
                  <a:schemeClr val="bg1"/>
                </a:solidFill>
                <a:latin typeface="Poppins" pitchFamily="2" charset="77"/>
                <a:cs typeface="Poppins" pitchFamily="2" charset="77"/>
              </a:rPr>
              <a:t>65%</a:t>
            </a:r>
          </a:p>
        </p:txBody>
      </p:sp>
      <p:sp>
        <p:nvSpPr>
          <p:cNvPr id="43" name="Rectangle 42">
            <a:extLst>
              <a:ext uri="{FF2B5EF4-FFF2-40B4-BE49-F238E27FC236}">
                <a16:creationId xmlns:a16="http://schemas.microsoft.com/office/drawing/2014/main" id="{83E61342-50D0-1B45-AA4B-55AD08A678AA}"/>
              </a:ext>
            </a:extLst>
          </p:cNvPr>
          <p:cNvSpPr/>
          <p:nvPr/>
        </p:nvSpPr>
        <p:spPr>
          <a:xfrm>
            <a:off x="8767108" y="5618749"/>
            <a:ext cx="574057" cy="296533"/>
          </a:xfrm>
          <a:prstGeom prst="rect">
            <a:avLst/>
          </a:prstGeom>
        </p:spPr>
        <p:txBody>
          <a:bodyPr wrap="square" anchor="ctr">
            <a:spAutoFit/>
          </a:bodyPr>
          <a:lstStyle/>
          <a:p>
            <a:pPr algn="ctr">
              <a:lnSpc>
                <a:spcPct val="95000"/>
              </a:lnSpc>
            </a:pPr>
            <a:r>
              <a:rPr lang="en-US" sz="1200" b="1" dirty="0">
                <a:solidFill>
                  <a:schemeClr val="bg1"/>
                </a:solidFill>
                <a:latin typeface="Poppins" pitchFamily="2" charset="77"/>
                <a:cs typeface="Poppins" pitchFamily="2" charset="77"/>
              </a:rPr>
              <a:t>60%</a:t>
            </a:r>
          </a:p>
        </p:txBody>
      </p:sp>
      <p:sp>
        <p:nvSpPr>
          <p:cNvPr id="44" name="Rectangle 43">
            <a:extLst>
              <a:ext uri="{FF2B5EF4-FFF2-40B4-BE49-F238E27FC236}">
                <a16:creationId xmlns:a16="http://schemas.microsoft.com/office/drawing/2014/main" id="{0AFFBC27-673D-0642-B6EC-B50D97A3653F}"/>
              </a:ext>
            </a:extLst>
          </p:cNvPr>
          <p:cNvSpPr/>
          <p:nvPr/>
        </p:nvSpPr>
        <p:spPr>
          <a:xfrm>
            <a:off x="7406801" y="5618749"/>
            <a:ext cx="574057" cy="296533"/>
          </a:xfrm>
          <a:prstGeom prst="rect">
            <a:avLst/>
          </a:prstGeom>
        </p:spPr>
        <p:txBody>
          <a:bodyPr wrap="square" anchor="ctr">
            <a:spAutoFit/>
          </a:bodyPr>
          <a:lstStyle/>
          <a:p>
            <a:pPr algn="ctr">
              <a:lnSpc>
                <a:spcPct val="95000"/>
              </a:lnSpc>
            </a:pPr>
            <a:r>
              <a:rPr lang="en-US" sz="1200" b="1" dirty="0">
                <a:solidFill>
                  <a:schemeClr val="bg1"/>
                </a:solidFill>
                <a:latin typeface="Poppins" pitchFamily="2" charset="77"/>
                <a:cs typeface="Poppins" pitchFamily="2" charset="77"/>
              </a:rPr>
              <a:t>55%</a:t>
            </a:r>
          </a:p>
        </p:txBody>
      </p:sp>
      <p:sp>
        <p:nvSpPr>
          <p:cNvPr id="45" name="Rectangle 44">
            <a:extLst>
              <a:ext uri="{FF2B5EF4-FFF2-40B4-BE49-F238E27FC236}">
                <a16:creationId xmlns:a16="http://schemas.microsoft.com/office/drawing/2014/main" id="{5BDC9101-0945-6C49-9917-8E8DAC882A03}"/>
              </a:ext>
            </a:extLst>
          </p:cNvPr>
          <p:cNvSpPr/>
          <p:nvPr/>
        </p:nvSpPr>
        <p:spPr>
          <a:xfrm>
            <a:off x="6113805" y="5618749"/>
            <a:ext cx="575833" cy="296533"/>
          </a:xfrm>
          <a:prstGeom prst="rect">
            <a:avLst/>
          </a:prstGeom>
        </p:spPr>
        <p:txBody>
          <a:bodyPr wrap="square" anchor="ctr">
            <a:spAutoFit/>
          </a:bodyPr>
          <a:lstStyle/>
          <a:p>
            <a:pPr algn="ctr">
              <a:lnSpc>
                <a:spcPct val="95000"/>
              </a:lnSpc>
            </a:pPr>
            <a:r>
              <a:rPr lang="en-US" sz="1200" b="1" dirty="0">
                <a:solidFill>
                  <a:schemeClr val="bg1"/>
                </a:solidFill>
                <a:latin typeface="Poppins" pitchFamily="2" charset="77"/>
                <a:cs typeface="Poppins" pitchFamily="2" charset="77"/>
              </a:rPr>
              <a:t>50%</a:t>
            </a:r>
          </a:p>
        </p:txBody>
      </p:sp>
      <p:grpSp>
        <p:nvGrpSpPr>
          <p:cNvPr id="52" name="Group 51">
            <a:extLst>
              <a:ext uri="{FF2B5EF4-FFF2-40B4-BE49-F238E27FC236}">
                <a16:creationId xmlns:a16="http://schemas.microsoft.com/office/drawing/2014/main" id="{1B5B1823-68F1-41E7-BAE9-A59B55E3EBFF}"/>
              </a:ext>
            </a:extLst>
          </p:cNvPr>
          <p:cNvGrpSpPr/>
          <p:nvPr/>
        </p:nvGrpSpPr>
        <p:grpSpPr>
          <a:xfrm>
            <a:off x="1612366" y="1430538"/>
            <a:ext cx="645615" cy="4350697"/>
            <a:chOff x="1556950" y="1402830"/>
            <a:chExt cx="645615" cy="4350697"/>
          </a:xfrm>
        </p:grpSpPr>
        <p:sp>
          <p:nvSpPr>
            <p:cNvPr id="32" name="Rectangle 31">
              <a:extLst>
                <a:ext uri="{FF2B5EF4-FFF2-40B4-BE49-F238E27FC236}">
                  <a16:creationId xmlns:a16="http://schemas.microsoft.com/office/drawing/2014/main" id="{C81ACAF5-9D1A-EC4C-BBFF-9D582B0BC943}"/>
                </a:ext>
              </a:extLst>
            </p:cNvPr>
            <p:cNvSpPr/>
            <p:nvPr/>
          </p:nvSpPr>
          <p:spPr>
            <a:xfrm>
              <a:off x="1556950" y="2763232"/>
              <a:ext cx="614909"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20x</a:t>
              </a:r>
            </a:p>
          </p:txBody>
        </p:sp>
        <p:sp>
          <p:nvSpPr>
            <p:cNvPr id="33" name="Rectangle 32">
              <a:extLst>
                <a:ext uri="{FF2B5EF4-FFF2-40B4-BE49-F238E27FC236}">
                  <a16:creationId xmlns:a16="http://schemas.microsoft.com/office/drawing/2014/main" id="{D7932B39-2F43-CD46-AE64-ACBE76ADCEBA}"/>
                </a:ext>
              </a:extLst>
            </p:cNvPr>
            <p:cNvSpPr/>
            <p:nvPr/>
          </p:nvSpPr>
          <p:spPr>
            <a:xfrm>
              <a:off x="1611588" y="3467520"/>
              <a:ext cx="570506"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15x</a:t>
              </a:r>
            </a:p>
          </p:txBody>
        </p:sp>
        <p:sp>
          <p:nvSpPr>
            <p:cNvPr id="34" name="Rectangle 33">
              <a:extLst>
                <a:ext uri="{FF2B5EF4-FFF2-40B4-BE49-F238E27FC236}">
                  <a16:creationId xmlns:a16="http://schemas.microsoft.com/office/drawing/2014/main" id="{A8F3B487-6455-9042-83C1-618671722799}"/>
                </a:ext>
              </a:extLst>
            </p:cNvPr>
            <p:cNvSpPr/>
            <p:nvPr/>
          </p:nvSpPr>
          <p:spPr>
            <a:xfrm>
              <a:off x="1601352" y="4141127"/>
              <a:ext cx="570506"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10x</a:t>
              </a:r>
            </a:p>
          </p:txBody>
        </p:sp>
        <p:sp>
          <p:nvSpPr>
            <p:cNvPr id="35" name="Rectangle 34">
              <a:extLst>
                <a:ext uri="{FF2B5EF4-FFF2-40B4-BE49-F238E27FC236}">
                  <a16:creationId xmlns:a16="http://schemas.microsoft.com/office/drawing/2014/main" id="{0080ED3B-9521-8646-BD21-C420404C9BF7}"/>
                </a:ext>
              </a:extLst>
            </p:cNvPr>
            <p:cNvSpPr/>
            <p:nvPr/>
          </p:nvSpPr>
          <p:spPr>
            <a:xfrm>
              <a:off x="1648343" y="5392234"/>
              <a:ext cx="485248"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0x</a:t>
              </a:r>
            </a:p>
          </p:txBody>
        </p:sp>
        <p:sp>
          <p:nvSpPr>
            <p:cNvPr id="36" name="Rectangle 35">
              <a:extLst>
                <a:ext uri="{FF2B5EF4-FFF2-40B4-BE49-F238E27FC236}">
                  <a16:creationId xmlns:a16="http://schemas.microsoft.com/office/drawing/2014/main" id="{211ACFCE-2681-DE42-AB7D-3FA2D039FF0C}"/>
                </a:ext>
              </a:extLst>
            </p:cNvPr>
            <p:cNvSpPr/>
            <p:nvPr/>
          </p:nvSpPr>
          <p:spPr>
            <a:xfrm>
              <a:off x="1645677" y="4835185"/>
              <a:ext cx="485248"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5x</a:t>
              </a:r>
            </a:p>
          </p:txBody>
        </p:sp>
        <p:sp>
          <p:nvSpPr>
            <p:cNvPr id="38" name="Rectangle 37">
              <a:extLst>
                <a:ext uri="{FF2B5EF4-FFF2-40B4-BE49-F238E27FC236}">
                  <a16:creationId xmlns:a16="http://schemas.microsoft.com/office/drawing/2014/main" id="{51D499EE-8342-43DA-A138-0EAB36CBCCA2}"/>
                </a:ext>
              </a:extLst>
            </p:cNvPr>
            <p:cNvSpPr/>
            <p:nvPr/>
          </p:nvSpPr>
          <p:spPr>
            <a:xfrm>
              <a:off x="1562071" y="2083033"/>
              <a:ext cx="614908"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25x</a:t>
              </a:r>
            </a:p>
          </p:txBody>
        </p:sp>
        <p:sp>
          <p:nvSpPr>
            <p:cNvPr id="39" name="Rectangle 38">
              <a:extLst>
                <a:ext uri="{FF2B5EF4-FFF2-40B4-BE49-F238E27FC236}">
                  <a16:creationId xmlns:a16="http://schemas.microsoft.com/office/drawing/2014/main" id="{343B386A-3078-4238-B1D7-EBAD6FA0500E}"/>
                </a:ext>
              </a:extLst>
            </p:cNvPr>
            <p:cNvSpPr/>
            <p:nvPr/>
          </p:nvSpPr>
          <p:spPr>
            <a:xfrm>
              <a:off x="1580552" y="1402830"/>
              <a:ext cx="622013" cy="361293"/>
            </a:xfrm>
            <a:prstGeom prst="rect">
              <a:avLst/>
            </a:prstGeom>
          </p:spPr>
          <p:txBody>
            <a:bodyPr wrap="square">
              <a:spAutoFit/>
            </a:bodyPr>
            <a:lstStyle/>
            <a:p>
              <a:pPr algn="r">
                <a:lnSpc>
                  <a:spcPct val="95000"/>
                </a:lnSpc>
              </a:pPr>
              <a:r>
                <a:rPr lang="en-US" sz="1600" b="1" dirty="0">
                  <a:latin typeface="Poppins" pitchFamily="2" charset="77"/>
                  <a:cs typeface="Poppins" pitchFamily="2" charset="77"/>
                </a:rPr>
                <a:t>30x</a:t>
              </a:r>
            </a:p>
          </p:txBody>
        </p:sp>
      </p:grpSp>
      <p:grpSp>
        <p:nvGrpSpPr>
          <p:cNvPr id="53" name="Group 52">
            <a:extLst>
              <a:ext uri="{FF2B5EF4-FFF2-40B4-BE49-F238E27FC236}">
                <a16:creationId xmlns:a16="http://schemas.microsoft.com/office/drawing/2014/main" id="{4C573FB9-FC03-47E2-B72C-971734294C79}"/>
              </a:ext>
            </a:extLst>
          </p:cNvPr>
          <p:cNvGrpSpPr/>
          <p:nvPr/>
        </p:nvGrpSpPr>
        <p:grpSpPr>
          <a:xfrm>
            <a:off x="2130766" y="5643851"/>
            <a:ext cx="8559699" cy="643920"/>
            <a:chOff x="2075350" y="5616143"/>
            <a:chExt cx="8559699" cy="643920"/>
          </a:xfrm>
        </p:grpSpPr>
        <p:sp>
          <p:nvSpPr>
            <p:cNvPr id="30" name="Rectangle 29">
              <a:extLst>
                <a:ext uri="{FF2B5EF4-FFF2-40B4-BE49-F238E27FC236}">
                  <a16:creationId xmlns:a16="http://schemas.microsoft.com/office/drawing/2014/main" id="{8F07A7E2-FA54-EC44-B9FD-ABE9AF5D8075}"/>
                </a:ext>
              </a:extLst>
            </p:cNvPr>
            <p:cNvSpPr/>
            <p:nvPr/>
          </p:nvSpPr>
          <p:spPr>
            <a:xfrm>
              <a:off x="3967218" y="5652392"/>
              <a:ext cx="1459031" cy="560153"/>
            </a:xfrm>
            <a:prstGeom prst="rect">
              <a:avLst/>
            </a:prstGeom>
          </p:spPr>
          <p:txBody>
            <a:bodyPr wrap="square">
              <a:spAutoFit/>
            </a:bodyPr>
            <a:lstStyle/>
            <a:p>
              <a:pPr algn="ctr">
                <a:lnSpc>
                  <a:spcPct val="95000"/>
                </a:lnSpc>
              </a:pPr>
              <a:r>
                <a:rPr lang="en-US" sz="1600" b="1" dirty="0">
                  <a:latin typeface="Poppins" pitchFamily="2" charset="77"/>
                  <a:cs typeface="Poppins" pitchFamily="2" charset="77"/>
                </a:rPr>
                <a:t>Coding/</a:t>
              </a:r>
            </a:p>
            <a:p>
              <a:pPr algn="ctr">
                <a:lnSpc>
                  <a:spcPct val="95000"/>
                </a:lnSpc>
              </a:pPr>
              <a:r>
                <a:rPr lang="en-US" sz="1600" b="1" dirty="0">
                  <a:latin typeface="Poppins" pitchFamily="2" charset="77"/>
                  <a:cs typeface="Poppins" pitchFamily="2" charset="77"/>
                </a:rPr>
                <a:t>Unit Testing</a:t>
              </a:r>
            </a:p>
          </p:txBody>
        </p:sp>
        <p:sp>
          <p:nvSpPr>
            <p:cNvPr id="31" name="Rectangle 30">
              <a:extLst>
                <a:ext uri="{FF2B5EF4-FFF2-40B4-BE49-F238E27FC236}">
                  <a16:creationId xmlns:a16="http://schemas.microsoft.com/office/drawing/2014/main" id="{DBEC4FC3-AABD-6746-B2C3-535E6ED00D14}"/>
                </a:ext>
              </a:extLst>
            </p:cNvPr>
            <p:cNvSpPr/>
            <p:nvPr/>
          </p:nvSpPr>
          <p:spPr>
            <a:xfrm>
              <a:off x="2075350" y="5639730"/>
              <a:ext cx="1835134" cy="620333"/>
            </a:xfrm>
            <a:prstGeom prst="rect">
              <a:avLst/>
            </a:prstGeom>
          </p:spPr>
          <p:txBody>
            <a:bodyPr wrap="square">
              <a:spAutoFit/>
            </a:bodyPr>
            <a:lstStyle/>
            <a:p>
              <a:pPr algn="ctr">
                <a:lnSpc>
                  <a:spcPct val="95000"/>
                </a:lnSpc>
              </a:pPr>
              <a:r>
                <a:rPr lang="en-US" sz="1600" b="1" dirty="0">
                  <a:latin typeface="Poppins" pitchFamily="2" charset="77"/>
                  <a:cs typeface="Poppins" pitchFamily="2" charset="77"/>
                </a:rPr>
                <a:t>Requirement/</a:t>
              </a:r>
            </a:p>
            <a:p>
              <a:pPr algn="ctr">
                <a:lnSpc>
                  <a:spcPct val="95000"/>
                </a:lnSpc>
              </a:pPr>
              <a:r>
                <a:rPr lang="en-US" sz="1600" b="1" dirty="0">
                  <a:latin typeface="Poppins" pitchFamily="2" charset="77"/>
                  <a:cs typeface="Poppins" pitchFamily="2" charset="77"/>
                </a:rPr>
                <a:t>Architecture</a:t>
              </a:r>
            </a:p>
          </p:txBody>
        </p:sp>
        <p:sp>
          <p:nvSpPr>
            <p:cNvPr id="40" name="Rectangle 39">
              <a:extLst>
                <a:ext uri="{FF2B5EF4-FFF2-40B4-BE49-F238E27FC236}">
                  <a16:creationId xmlns:a16="http://schemas.microsoft.com/office/drawing/2014/main" id="{540CA7DA-87ED-47C7-A930-406D3677F041}"/>
                </a:ext>
              </a:extLst>
            </p:cNvPr>
            <p:cNvSpPr/>
            <p:nvPr/>
          </p:nvSpPr>
          <p:spPr>
            <a:xfrm>
              <a:off x="5594617" y="5639730"/>
              <a:ext cx="1522529" cy="620333"/>
            </a:xfrm>
            <a:prstGeom prst="rect">
              <a:avLst/>
            </a:prstGeom>
          </p:spPr>
          <p:txBody>
            <a:bodyPr wrap="square">
              <a:spAutoFit/>
            </a:bodyPr>
            <a:lstStyle/>
            <a:p>
              <a:pPr algn="ctr">
                <a:lnSpc>
                  <a:spcPct val="95000"/>
                </a:lnSpc>
              </a:pPr>
              <a:r>
                <a:rPr lang="en-US" sz="1600" b="1" dirty="0">
                  <a:latin typeface="Poppins" pitchFamily="2" charset="77"/>
                  <a:cs typeface="Poppins" pitchFamily="2" charset="77"/>
                </a:rPr>
                <a:t>Integration</a:t>
              </a:r>
            </a:p>
            <a:p>
              <a:pPr algn="ctr">
                <a:lnSpc>
                  <a:spcPct val="95000"/>
                </a:lnSpc>
              </a:pPr>
              <a:r>
                <a:rPr lang="en-US" sz="1600" b="1" dirty="0">
                  <a:latin typeface="Poppins" pitchFamily="2" charset="77"/>
                  <a:cs typeface="Poppins" pitchFamily="2" charset="77"/>
                </a:rPr>
                <a:t>Testing</a:t>
              </a:r>
            </a:p>
          </p:txBody>
        </p:sp>
        <p:sp>
          <p:nvSpPr>
            <p:cNvPr id="41" name="Rectangle 40">
              <a:extLst>
                <a:ext uri="{FF2B5EF4-FFF2-40B4-BE49-F238E27FC236}">
                  <a16:creationId xmlns:a16="http://schemas.microsoft.com/office/drawing/2014/main" id="{EEFEE844-A36C-4ED3-A927-1F8BE3B027F1}"/>
                </a:ext>
              </a:extLst>
            </p:cNvPr>
            <p:cNvSpPr/>
            <p:nvPr/>
          </p:nvSpPr>
          <p:spPr>
            <a:xfrm>
              <a:off x="7567531" y="5622303"/>
              <a:ext cx="1089144" cy="620333"/>
            </a:xfrm>
            <a:prstGeom prst="rect">
              <a:avLst/>
            </a:prstGeom>
          </p:spPr>
          <p:txBody>
            <a:bodyPr wrap="square">
              <a:spAutoFit/>
            </a:bodyPr>
            <a:lstStyle/>
            <a:p>
              <a:pPr algn="ctr">
                <a:lnSpc>
                  <a:spcPct val="95000"/>
                </a:lnSpc>
              </a:pPr>
              <a:r>
                <a:rPr lang="en-US" sz="1600" b="1" dirty="0">
                  <a:latin typeface="Poppins" pitchFamily="2" charset="77"/>
                  <a:cs typeface="Poppins" pitchFamily="2" charset="77"/>
                </a:rPr>
                <a:t>System</a:t>
              </a:r>
            </a:p>
            <a:p>
              <a:pPr algn="ctr">
                <a:lnSpc>
                  <a:spcPct val="95000"/>
                </a:lnSpc>
              </a:pPr>
              <a:r>
                <a:rPr lang="en-US" sz="1600" b="1" dirty="0">
                  <a:latin typeface="Poppins" pitchFamily="2" charset="77"/>
                  <a:cs typeface="Poppins" pitchFamily="2" charset="77"/>
                </a:rPr>
                <a:t>Testing</a:t>
              </a:r>
            </a:p>
          </p:txBody>
        </p:sp>
        <p:sp>
          <p:nvSpPr>
            <p:cNvPr id="49" name="Rectangle 48">
              <a:extLst>
                <a:ext uri="{FF2B5EF4-FFF2-40B4-BE49-F238E27FC236}">
                  <a16:creationId xmlns:a16="http://schemas.microsoft.com/office/drawing/2014/main" id="{6D68FEA0-77D6-451F-92C0-80A9E735D971}"/>
                </a:ext>
              </a:extLst>
            </p:cNvPr>
            <p:cNvSpPr/>
            <p:nvPr/>
          </p:nvSpPr>
          <p:spPr>
            <a:xfrm>
              <a:off x="8876290" y="5616143"/>
              <a:ext cx="1758759" cy="620333"/>
            </a:xfrm>
            <a:prstGeom prst="rect">
              <a:avLst/>
            </a:prstGeom>
          </p:spPr>
          <p:txBody>
            <a:bodyPr wrap="square">
              <a:spAutoFit/>
            </a:bodyPr>
            <a:lstStyle/>
            <a:p>
              <a:pPr algn="ctr">
                <a:lnSpc>
                  <a:spcPct val="95000"/>
                </a:lnSpc>
              </a:pPr>
              <a:r>
                <a:rPr lang="en-US" sz="1600" b="1" dirty="0">
                  <a:latin typeface="Poppins" pitchFamily="2" charset="77"/>
                  <a:cs typeface="Poppins" pitchFamily="2" charset="77"/>
                </a:rPr>
                <a:t>Production/</a:t>
              </a:r>
            </a:p>
            <a:p>
              <a:pPr algn="ctr">
                <a:lnSpc>
                  <a:spcPct val="95000"/>
                </a:lnSpc>
              </a:pPr>
              <a:r>
                <a:rPr lang="en-US" sz="1600" b="1" dirty="0">
                  <a:latin typeface="Poppins" pitchFamily="2" charset="77"/>
                  <a:cs typeface="Poppins" pitchFamily="2" charset="77"/>
                </a:rPr>
                <a:t>Post-Release</a:t>
              </a:r>
            </a:p>
          </p:txBody>
        </p:sp>
      </p:grpSp>
      <p:cxnSp>
        <p:nvCxnSpPr>
          <p:cNvPr id="70" name="Straight Connector 69">
            <a:extLst>
              <a:ext uri="{FF2B5EF4-FFF2-40B4-BE49-F238E27FC236}">
                <a16:creationId xmlns:a16="http://schemas.microsoft.com/office/drawing/2014/main" id="{17872251-E413-48C0-BAF8-56F96AB99975}"/>
              </a:ext>
            </a:extLst>
          </p:cNvPr>
          <p:cNvCxnSpPr>
            <a:cxnSpLocks/>
            <a:stCxn id="6" idx="0"/>
            <a:endCxn id="8" idx="0"/>
          </p:cNvCxnSpPr>
          <p:nvPr/>
        </p:nvCxnSpPr>
        <p:spPr>
          <a:xfrm flipV="1">
            <a:off x="3089506" y="4962500"/>
            <a:ext cx="1655193" cy="398736"/>
          </a:xfrm>
          <a:prstGeom prst="line">
            <a:avLst/>
          </a:prstGeom>
          <a:ln w="28575">
            <a:solidFill>
              <a:srgbClr val="FF0000"/>
            </a:solidFill>
            <a:prstDash val="sysDot"/>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F72AA49-DC9F-42FF-83A6-9BA79C1AE532}"/>
              </a:ext>
            </a:extLst>
          </p:cNvPr>
          <p:cNvCxnSpPr>
            <a:cxnSpLocks/>
            <a:stCxn id="8" idx="0"/>
            <a:endCxn id="10" idx="0"/>
          </p:cNvCxnSpPr>
          <p:nvPr/>
        </p:nvCxnSpPr>
        <p:spPr>
          <a:xfrm flipV="1">
            <a:off x="4744699" y="4248240"/>
            <a:ext cx="1666596" cy="714260"/>
          </a:xfrm>
          <a:prstGeom prst="line">
            <a:avLst/>
          </a:prstGeom>
          <a:ln w="28575">
            <a:solidFill>
              <a:srgbClr val="FF0000"/>
            </a:solidFill>
            <a:prstDash val="sysDot"/>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9CF84A2-DA3B-4BE2-AE46-96B4A1F72C99}"/>
              </a:ext>
            </a:extLst>
          </p:cNvPr>
          <p:cNvCxnSpPr>
            <a:cxnSpLocks/>
            <a:stCxn id="10" idx="0"/>
            <a:endCxn id="12" idx="0"/>
          </p:cNvCxnSpPr>
          <p:nvPr/>
        </p:nvCxnSpPr>
        <p:spPr>
          <a:xfrm flipV="1">
            <a:off x="6411295" y="3573147"/>
            <a:ext cx="1712629" cy="675093"/>
          </a:xfrm>
          <a:prstGeom prst="line">
            <a:avLst/>
          </a:prstGeom>
          <a:ln w="28575">
            <a:solidFill>
              <a:srgbClr val="FF0000"/>
            </a:solidFill>
            <a:prstDash val="sysDot"/>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E934AB4-5534-4B7C-8D87-3CAFB94DFFB2}"/>
              </a:ext>
            </a:extLst>
          </p:cNvPr>
          <p:cNvCxnSpPr>
            <a:cxnSpLocks/>
            <a:stCxn id="12" idx="0"/>
            <a:endCxn id="14" idx="0"/>
          </p:cNvCxnSpPr>
          <p:nvPr/>
        </p:nvCxnSpPr>
        <p:spPr>
          <a:xfrm flipV="1">
            <a:off x="8123924" y="1527414"/>
            <a:ext cx="1638487" cy="2045733"/>
          </a:xfrm>
          <a:prstGeom prst="line">
            <a:avLst/>
          </a:prstGeom>
          <a:ln w="28575">
            <a:solidFill>
              <a:srgbClr val="FF0000"/>
            </a:solidFill>
            <a:prstDash val="sysDot"/>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1" name="Picture 2">
            <a:extLst>
              <a:ext uri="{FF2B5EF4-FFF2-40B4-BE49-F238E27FC236}">
                <a16:creationId xmlns:a16="http://schemas.microsoft.com/office/drawing/2014/main" id="{E183D7E0-80AA-4538-9C76-B7FDC7086E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079"/>
          <a:stretch/>
        </p:blipFill>
        <p:spPr bwMode="auto">
          <a:xfrm>
            <a:off x="251283" y="6178944"/>
            <a:ext cx="588384" cy="461310"/>
          </a:xfrm>
          <a:prstGeom prst="rect">
            <a:avLst/>
          </a:prstGeom>
          <a:noFill/>
          <a:extLst>
            <a:ext uri="{909E8E84-426E-40DD-AFC4-6F175D3DCCD1}">
              <a14:hiddenFill xmlns:a14="http://schemas.microsoft.com/office/drawing/2010/main">
                <a:solidFill>
                  <a:srgbClr val="FFFFFF"/>
                </a:solidFill>
              </a14:hiddenFill>
            </a:ext>
          </a:extLst>
        </p:spPr>
      </p:pic>
      <p:sp>
        <p:nvSpPr>
          <p:cNvPr id="82" name="Slide Number Placeholder 1">
            <a:extLst>
              <a:ext uri="{FF2B5EF4-FFF2-40B4-BE49-F238E27FC236}">
                <a16:creationId xmlns:a16="http://schemas.microsoft.com/office/drawing/2014/main" id="{A8BD9D73-6099-43D5-879E-CD3DF7E53DE7}"/>
              </a:ext>
            </a:extLst>
          </p:cNvPr>
          <p:cNvSpPr txBox="1">
            <a:spLocks/>
          </p:cNvSpPr>
          <p:nvPr/>
        </p:nvSpPr>
        <p:spPr>
          <a:xfrm>
            <a:off x="11296611" y="6217623"/>
            <a:ext cx="731600" cy="52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1200" smtClean="0"/>
              <a:pPr algn="r"/>
              <a:t>95</a:t>
            </a:fld>
            <a:endParaRPr lang="en" sz="1200" dirty="0"/>
          </a:p>
        </p:txBody>
      </p:sp>
    </p:spTree>
    <p:extLst>
      <p:ext uri="{BB962C8B-B14F-4D97-AF65-F5344CB8AC3E}">
        <p14:creationId xmlns:p14="http://schemas.microsoft.com/office/powerpoint/2010/main" val="3826722112"/>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txBox="1">
            <a:spLocks noGrp="1"/>
          </p:cNvSpPr>
          <p:nvPr>
            <p:ph type="sldNum" idx="12"/>
          </p:nvPr>
        </p:nvSpPr>
        <p:spPr>
          <a:xfrm>
            <a:off x="11296611" y="6217623"/>
            <a:ext cx="731600" cy="524800"/>
          </a:xfrm>
          <a:prstGeom prst="rect">
            <a:avLst/>
          </a:prstGeom>
        </p:spPr>
        <p:txBody>
          <a:bodyPr spcFirstLastPara="1" vert="horz" wrap="square" lIns="121900" tIns="121900" rIns="121900" bIns="121900" rtlCol="0" anchor="ctr" anchorCtr="0">
            <a:normAutofit/>
          </a:bodyPr>
          <a:lstStyle/>
          <a:p>
            <a:fld id="{00000000-1234-1234-1234-123412341234}" type="slidenum">
              <a:rPr lang="en"/>
              <a:pPr/>
              <a:t>96</a:t>
            </a:fld>
            <a:endParaRPr/>
          </a:p>
        </p:txBody>
      </p:sp>
      <p:sp>
        <p:nvSpPr>
          <p:cNvPr id="538" name="Google Shape;538;p5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a:bodyPr>
          <a:lstStyle/>
          <a:p>
            <a:pPr algn="ctr"/>
            <a:r>
              <a:rPr lang="en" sz="3300" dirty="0">
                <a:latin typeface="Poppins" panose="00000500000000000000" pitchFamily="2" charset="0"/>
                <a:ea typeface="Georgia"/>
                <a:cs typeface="Poppins" panose="00000500000000000000" pitchFamily="2" charset="0"/>
                <a:sym typeface="Georgia"/>
              </a:rPr>
              <a:t>Example Edits</a:t>
            </a:r>
            <a:endParaRPr sz="3300" dirty="0">
              <a:latin typeface="Poppins" panose="00000500000000000000" pitchFamily="2" charset="0"/>
              <a:ea typeface="Georgia"/>
              <a:cs typeface="Poppins" panose="00000500000000000000" pitchFamily="2" charset="0"/>
              <a:sym typeface="Georgia"/>
            </a:endParaRPr>
          </a:p>
        </p:txBody>
      </p:sp>
      <p:grpSp>
        <p:nvGrpSpPr>
          <p:cNvPr id="539" name="Google Shape;539;p53"/>
          <p:cNvGrpSpPr/>
          <p:nvPr/>
        </p:nvGrpSpPr>
        <p:grpSpPr>
          <a:xfrm>
            <a:off x="738729" y="1497238"/>
            <a:ext cx="8186684" cy="1930716"/>
            <a:chOff x="554050" y="977975"/>
            <a:chExt cx="6307800" cy="1593000"/>
          </a:xfrm>
        </p:grpSpPr>
        <p:sp>
          <p:nvSpPr>
            <p:cNvPr id="540" name="Google Shape;540;p53"/>
            <p:cNvSpPr/>
            <p:nvPr/>
          </p:nvSpPr>
          <p:spPr>
            <a:xfrm>
              <a:off x="554050" y="977975"/>
              <a:ext cx="6307800" cy="15930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41" name="Google Shape;541;p53"/>
            <p:cNvPicPr preferRelativeResize="0"/>
            <p:nvPr/>
          </p:nvPicPr>
          <p:blipFill>
            <a:blip r:embed="rId3">
              <a:alphaModFix/>
            </a:blip>
            <a:stretch>
              <a:fillRect/>
            </a:stretch>
          </p:blipFill>
          <p:spPr>
            <a:xfrm>
              <a:off x="607375" y="1017725"/>
              <a:ext cx="4992525" cy="1423625"/>
            </a:xfrm>
            <a:prstGeom prst="rect">
              <a:avLst/>
            </a:prstGeom>
            <a:noFill/>
            <a:ln>
              <a:noFill/>
            </a:ln>
          </p:spPr>
        </p:pic>
        <p:sp>
          <p:nvSpPr>
            <p:cNvPr id="542" name="Google Shape;542;p53"/>
            <p:cNvSpPr/>
            <p:nvPr/>
          </p:nvSpPr>
          <p:spPr>
            <a:xfrm>
              <a:off x="5281125" y="15858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chemeClr val="lt1"/>
                  </a:solidFill>
                  <a:latin typeface="Georgia"/>
                  <a:ea typeface="Georgia"/>
                  <a:cs typeface="Georgia"/>
                  <a:sym typeface="Georgia"/>
                </a:rPr>
                <a:t>Addition</a:t>
              </a:r>
              <a:endParaRPr sz="2400">
                <a:solidFill>
                  <a:schemeClr val="lt1"/>
                </a:solidFill>
                <a:latin typeface="Georgia"/>
                <a:ea typeface="Georgia"/>
                <a:cs typeface="Georgia"/>
                <a:sym typeface="Georgia"/>
              </a:endParaRPr>
            </a:p>
          </p:txBody>
        </p:sp>
      </p:grpSp>
      <p:grpSp>
        <p:nvGrpSpPr>
          <p:cNvPr id="543" name="Google Shape;543;p53"/>
          <p:cNvGrpSpPr/>
          <p:nvPr/>
        </p:nvGrpSpPr>
        <p:grpSpPr>
          <a:xfrm>
            <a:off x="2096082" y="3588191"/>
            <a:ext cx="9495561" cy="1109365"/>
            <a:chOff x="1340200" y="2607200"/>
            <a:chExt cx="7353300" cy="973925"/>
          </a:xfrm>
        </p:grpSpPr>
        <p:pic>
          <p:nvPicPr>
            <p:cNvPr id="544" name="Google Shape;544;p53"/>
            <p:cNvPicPr preferRelativeResize="0"/>
            <p:nvPr/>
          </p:nvPicPr>
          <p:blipFill>
            <a:blip r:embed="rId4">
              <a:alphaModFix/>
            </a:blip>
            <a:stretch>
              <a:fillRect/>
            </a:stretch>
          </p:blipFill>
          <p:spPr>
            <a:xfrm>
              <a:off x="2912225" y="2607200"/>
              <a:ext cx="5725424" cy="898350"/>
            </a:xfrm>
            <a:prstGeom prst="rect">
              <a:avLst/>
            </a:prstGeom>
            <a:noFill/>
            <a:ln>
              <a:noFill/>
            </a:ln>
          </p:spPr>
        </p:pic>
        <p:sp>
          <p:nvSpPr>
            <p:cNvPr id="545" name="Google Shape;545;p53"/>
            <p:cNvSpPr/>
            <p:nvPr/>
          </p:nvSpPr>
          <p:spPr>
            <a:xfrm>
              <a:off x="1340200" y="2658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46" name="Google Shape;546;p53"/>
            <p:cNvSpPr/>
            <p:nvPr/>
          </p:nvSpPr>
          <p:spPr>
            <a:xfrm>
              <a:off x="1390925" y="28541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chemeClr val="lt1"/>
                  </a:solidFill>
                  <a:latin typeface="Georgia"/>
                  <a:ea typeface="Georgia"/>
                  <a:cs typeface="Georgia"/>
                  <a:sym typeface="Georgia"/>
                </a:rPr>
                <a:t>Deletion</a:t>
              </a:r>
              <a:endParaRPr sz="2400">
                <a:solidFill>
                  <a:schemeClr val="lt1"/>
                </a:solidFill>
                <a:latin typeface="Georgia"/>
                <a:ea typeface="Georgia"/>
                <a:cs typeface="Georgia"/>
                <a:sym typeface="Georgia"/>
              </a:endParaRPr>
            </a:p>
          </p:txBody>
        </p:sp>
      </p:grpSp>
      <p:grpSp>
        <p:nvGrpSpPr>
          <p:cNvPr id="547" name="Google Shape;547;p53"/>
          <p:cNvGrpSpPr/>
          <p:nvPr/>
        </p:nvGrpSpPr>
        <p:grpSpPr>
          <a:xfrm>
            <a:off x="770955" y="4986466"/>
            <a:ext cx="9332808" cy="1109417"/>
            <a:chOff x="578200" y="3771890"/>
            <a:chExt cx="7353300" cy="952235"/>
          </a:xfrm>
        </p:grpSpPr>
        <p:pic>
          <p:nvPicPr>
            <p:cNvPr id="548" name="Google Shape;548;p53"/>
            <p:cNvPicPr preferRelativeResize="0"/>
            <p:nvPr/>
          </p:nvPicPr>
          <p:blipFill>
            <a:blip r:embed="rId5">
              <a:alphaModFix/>
            </a:blip>
            <a:stretch>
              <a:fillRect/>
            </a:stretch>
          </p:blipFill>
          <p:spPr>
            <a:xfrm>
              <a:off x="607375" y="3771890"/>
              <a:ext cx="6254448" cy="843860"/>
            </a:xfrm>
            <a:prstGeom prst="rect">
              <a:avLst/>
            </a:prstGeom>
            <a:noFill/>
            <a:ln>
              <a:noFill/>
            </a:ln>
          </p:spPr>
        </p:pic>
        <p:sp>
          <p:nvSpPr>
            <p:cNvPr id="549" name="Google Shape;549;p53"/>
            <p:cNvSpPr/>
            <p:nvPr/>
          </p:nvSpPr>
          <p:spPr>
            <a:xfrm>
              <a:off x="578200" y="3801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0" name="Google Shape;550;p53"/>
            <p:cNvSpPr/>
            <p:nvPr/>
          </p:nvSpPr>
          <p:spPr>
            <a:xfrm>
              <a:off x="6143500" y="4064250"/>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algn="ctr"/>
              <a:r>
                <a:rPr lang="en" sz="2400">
                  <a:solidFill>
                    <a:schemeClr val="lt1"/>
                  </a:solidFill>
                  <a:latin typeface="Georgia"/>
                  <a:ea typeface="Georgia"/>
                  <a:cs typeface="Georgia"/>
                  <a:sym typeface="Georgia"/>
                </a:rPr>
                <a:t>Update</a:t>
              </a:r>
              <a:endParaRPr sz="2400">
                <a:solidFill>
                  <a:schemeClr val="lt1"/>
                </a:solidFill>
                <a:latin typeface="Georgia"/>
                <a:ea typeface="Georgia"/>
                <a:cs typeface="Georgia"/>
                <a:sym typeface="Georgia"/>
              </a:endParaRPr>
            </a:p>
          </p:txBody>
        </p:sp>
      </p:grpSp>
    </p:spTree>
    <p:extLst>
      <p:ext uri="{BB962C8B-B14F-4D97-AF65-F5344CB8AC3E}">
        <p14:creationId xmlns:p14="http://schemas.microsoft.com/office/powerpoint/2010/main" val="3009773116"/>
      </p:ext>
    </p:extLst>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1000"/>
                                        <p:tgtEl>
                                          <p:spTgt spid="5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Effect transition="in" filter="fade">
                                      <p:cBhvr>
                                        <p:cTn id="12" dur="1000"/>
                                        <p:tgtEl>
                                          <p:spTgt spid="5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7"/>
                                        </p:tgtEl>
                                        <p:attrNameLst>
                                          <p:attrName>style.visibility</p:attrName>
                                        </p:attrNameLst>
                                      </p:cBhvr>
                                      <p:to>
                                        <p:strVal val="visible"/>
                                      </p:to>
                                    </p:set>
                                    <p:animEffect transition="in" filter="fade">
                                      <p:cBhvr>
                                        <p:cTn id="1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15021</TotalTime>
  <Words>7784</Words>
  <Application>Microsoft Office PowerPoint</Application>
  <PresentationFormat>Widescreen</PresentationFormat>
  <Paragraphs>1116</Paragraphs>
  <Slides>96</Slides>
  <Notes>93</Notes>
  <HiddenSlides>2</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96</vt:i4>
      </vt:variant>
    </vt:vector>
  </HeadingPairs>
  <TitlesOfParts>
    <vt:vector size="113" baseType="lpstr">
      <vt:lpstr>Arial</vt:lpstr>
      <vt:lpstr>Bebas Neue</vt:lpstr>
      <vt:lpstr>Calibri</vt:lpstr>
      <vt:lpstr>Calibri Light</vt:lpstr>
      <vt:lpstr>Courier New</vt:lpstr>
      <vt:lpstr>Georgia</vt:lpstr>
      <vt:lpstr>Harrington</vt:lpstr>
      <vt:lpstr>Informal Roman</vt:lpstr>
      <vt:lpstr>Ink Free</vt:lpstr>
      <vt:lpstr>Lato Light</vt:lpstr>
      <vt:lpstr>Open Sans Semibold</vt:lpstr>
      <vt:lpstr>Poppins</vt:lpstr>
      <vt:lpstr>Poppins Light</vt:lpstr>
      <vt:lpstr>Poppins SemiBold</vt:lpstr>
      <vt:lpstr>Times New Roman</vt:lpstr>
      <vt:lpstr>Wingdings</vt:lpstr>
      <vt:lpstr>Office Theme</vt:lpstr>
      <vt:lpstr>Programming Language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CODIT: Code Editing with Tree Based Neural Models (TSE’20)  Explicit Encoding of Code Structure for Code Edit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CODIT – Results</vt:lpstr>
      <vt:lpstr>PowerPoint Presentation</vt:lpstr>
      <vt:lpstr>ReVeal (TSE’21) Explicit Encoding of Code Structure for Vulnerability Detection</vt:lpstr>
      <vt:lpstr>ReVeal</vt:lpstr>
      <vt:lpstr>PowerPoint Presentation</vt:lpstr>
      <vt:lpstr>PowerPoint Presentation</vt:lpstr>
      <vt:lpstr>PowerPoint Presentation</vt:lpstr>
      <vt:lpstr>PowerPoint Presentation</vt:lpstr>
      <vt:lpstr>PowerPoint Presentation</vt:lpstr>
      <vt:lpstr>PowerPoint Presentation</vt:lpstr>
      <vt:lpstr>PLBART: Unified pretraining  Program “Understanding” and “Generation”. (NAACL’21)   Implicit Encoding by mutating the natural channel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NatGen:   Implicit Encoding by mutating the formal channel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Code Understanding</vt:lpstr>
      <vt:lpstr>Backup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Saikat Chakraborty</dc:creator>
  <cp:lastModifiedBy>Saikat Chakraborty</cp:lastModifiedBy>
  <cp:revision>173</cp:revision>
  <dcterms:created xsi:type="dcterms:W3CDTF">2022-01-15T22:50:02Z</dcterms:created>
  <dcterms:modified xsi:type="dcterms:W3CDTF">2022-07-20T04:48:31Z</dcterms:modified>
</cp:coreProperties>
</file>